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4" r:id="rId6"/>
    <p:sldId id="266" r:id="rId7"/>
    <p:sldId id="279" r:id="rId8"/>
    <p:sldId id="265" r:id="rId9"/>
    <p:sldId id="267" r:id="rId10"/>
    <p:sldId id="268" r:id="rId11"/>
    <p:sldId id="257" r:id="rId12"/>
    <p:sldId id="269" r:id="rId13"/>
    <p:sldId id="276" r:id="rId14"/>
    <p:sldId id="271" r:id="rId15"/>
    <p:sldId id="272" r:id="rId16"/>
    <p:sldId id="263" r:id="rId17"/>
    <p:sldId id="270" r:id="rId18"/>
    <p:sldId id="275" r:id="rId19"/>
    <p:sldId id="273" r:id="rId20"/>
    <p:sldId id="274" r:id="rId21"/>
    <p:sldId id="277" r:id="rId22"/>
    <p:sldId id="27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4B4D7C-455F-F18D-454E-72585C87754C}" v="136" dt="2025-12-08T10:29:48.0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THOMAS (Llangunnor Primary School)" userId="S::thomasc289@hwbcymru.net::dc557bc9-6835-47bf-b0f5-650c21393c89" providerId="AD" clId="Web-{423B3C52-F027-94BE-0E88-C1EBB67F323C}"/>
    <pc:docChg chg="modSld">
      <pc:chgData name="C THOMAS (Llangunnor Primary School)" userId="S::thomasc289@hwbcymru.net::dc557bc9-6835-47bf-b0f5-650c21393c89" providerId="AD" clId="Web-{423B3C52-F027-94BE-0E88-C1EBB67F323C}" dt="2025-11-17T21:17:35.954" v="482" actId="20577"/>
      <pc:docMkLst>
        <pc:docMk/>
      </pc:docMkLst>
      <pc:sldChg chg="modSp">
        <pc:chgData name="C THOMAS (Llangunnor Primary School)" userId="S::thomasc289@hwbcymru.net::dc557bc9-6835-47bf-b0f5-650c21393c89" providerId="AD" clId="Web-{423B3C52-F027-94BE-0E88-C1EBB67F323C}" dt="2025-11-17T20:38:15.854" v="196"/>
        <pc:sldMkLst>
          <pc:docMk/>
          <pc:sldMk cId="2560613994" sldId="257"/>
        </pc:sldMkLst>
        <pc:graphicFrameChg chg="mod modGraphic">
          <ac:chgData name="C THOMAS (Llangunnor Primary School)" userId="S::thomasc289@hwbcymru.net::dc557bc9-6835-47bf-b0f5-650c21393c89" providerId="AD" clId="Web-{423B3C52-F027-94BE-0E88-C1EBB67F323C}" dt="2025-11-17T20:38:15.854" v="196"/>
          <ac:graphicFrameMkLst>
            <pc:docMk/>
            <pc:sldMk cId="2560613994" sldId="257"/>
            <ac:graphicFrameMk id="7" creationId="{3E2618F6-85B1-E257-589B-C8E550D8A23B}"/>
          </ac:graphicFrameMkLst>
        </pc:graphicFrameChg>
      </pc:sldChg>
      <pc:sldChg chg="modSp">
        <pc:chgData name="C THOMAS (Llangunnor Primary School)" userId="S::thomasc289@hwbcymru.net::dc557bc9-6835-47bf-b0f5-650c21393c89" providerId="AD" clId="Web-{423B3C52-F027-94BE-0E88-C1EBB67F323C}" dt="2025-11-17T20:21:04.420" v="0" actId="20577"/>
        <pc:sldMkLst>
          <pc:docMk/>
          <pc:sldMk cId="1921242445" sldId="266"/>
        </pc:sldMkLst>
        <pc:spChg chg="mod">
          <ac:chgData name="C THOMAS (Llangunnor Primary School)" userId="S::thomasc289@hwbcymru.net::dc557bc9-6835-47bf-b0f5-650c21393c89" providerId="AD" clId="Web-{423B3C52-F027-94BE-0E88-C1EBB67F323C}" dt="2025-11-17T20:21:04.420" v="0" actId="20577"/>
          <ac:spMkLst>
            <pc:docMk/>
            <pc:sldMk cId="1921242445" sldId="266"/>
            <ac:spMk id="2" creationId="{9363552B-5993-2EC9-A260-7F61D2CDCBC1}"/>
          </ac:spMkLst>
        </pc:spChg>
      </pc:sldChg>
      <pc:sldChg chg="modSp">
        <pc:chgData name="C THOMAS (Llangunnor Primary School)" userId="S::thomasc289@hwbcymru.net::dc557bc9-6835-47bf-b0f5-650c21393c89" providerId="AD" clId="Web-{423B3C52-F027-94BE-0E88-C1EBB67F323C}" dt="2025-11-17T21:01:10.445" v="331"/>
        <pc:sldMkLst>
          <pc:docMk/>
          <pc:sldMk cId="1465209308" sldId="267"/>
        </pc:sldMkLst>
        <pc:spChg chg="mod">
          <ac:chgData name="C THOMAS (Llangunnor Primary School)" userId="S::thomasc289@hwbcymru.net::dc557bc9-6835-47bf-b0f5-650c21393c89" providerId="AD" clId="Web-{423B3C52-F027-94BE-0E88-C1EBB67F323C}" dt="2025-11-17T20:21:55.326" v="5" actId="20577"/>
          <ac:spMkLst>
            <pc:docMk/>
            <pc:sldMk cId="1465209308" sldId="267"/>
            <ac:spMk id="2" creationId="{7783C723-ADDA-5054-56E4-483159C13D11}"/>
          </ac:spMkLst>
        </pc:spChg>
      </pc:sldChg>
      <pc:sldChg chg="modSp">
        <pc:chgData name="C THOMAS (Llangunnor Primary School)" userId="S::thomasc289@hwbcymru.net::dc557bc9-6835-47bf-b0f5-650c21393c89" providerId="AD" clId="Web-{423B3C52-F027-94BE-0E88-C1EBB67F323C}" dt="2025-11-17T20:35:22.021" v="72" actId="20577"/>
        <pc:sldMkLst>
          <pc:docMk/>
          <pc:sldMk cId="4284964335" sldId="268"/>
        </pc:sldMkLst>
        <pc:spChg chg="mod">
          <ac:chgData name="C THOMAS (Llangunnor Primary School)" userId="S::thomasc289@hwbcymru.net::dc557bc9-6835-47bf-b0f5-650c21393c89" providerId="AD" clId="Web-{423B3C52-F027-94BE-0E88-C1EBB67F323C}" dt="2025-11-17T20:34:43.565" v="70" actId="20577"/>
          <ac:spMkLst>
            <pc:docMk/>
            <pc:sldMk cId="4284964335" sldId="268"/>
            <ac:spMk id="3" creationId="{56CB368D-69AC-EF02-3996-EB785992FE3B}"/>
          </ac:spMkLst>
        </pc:spChg>
        <pc:spChg chg="mod">
          <ac:chgData name="C THOMAS (Llangunnor Primary School)" userId="S::thomasc289@hwbcymru.net::dc557bc9-6835-47bf-b0f5-650c21393c89" providerId="AD" clId="Web-{423B3C52-F027-94BE-0E88-C1EBB67F323C}" dt="2025-11-17T20:35:22.021" v="72" actId="20577"/>
          <ac:spMkLst>
            <pc:docMk/>
            <pc:sldMk cId="4284964335" sldId="268"/>
            <ac:spMk id="4" creationId="{0D1534BC-1018-4211-9A43-05983F927BBF}"/>
          </ac:spMkLst>
        </pc:spChg>
      </pc:sldChg>
      <pc:sldChg chg="modSp">
        <pc:chgData name="C THOMAS (Llangunnor Primary School)" userId="S::thomasc289@hwbcymru.net::dc557bc9-6835-47bf-b0f5-650c21393c89" providerId="AD" clId="Web-{423B3C52-F027-94BE-0E88-C1EBB67F323C}" dt="2025-11-17T20:55:55.698" v="291" actId="20577"/>
        <pc:sldMkLst>
          <pc:docMk/>
          <pc:sldMk cId="4274417879" sldId="270"/>
        </pc:sldMkLst>
        <pc:spChg chg="mod">
          <ac:chgData name="C THOMAS (Llangunnor Primary School)" userId="S::thomasc289@hwbcymru.net::dc557bc9-6835-47bf-b0f5-650c21393c89" providerId="AD" clId="Web-{423B3C52-F027-94BE-0E88-C1EBB67F323C}" dt="2025-11-17T20:49:19.443" v="272" actId="20577"/>
          <ac:spMkLst>
            <pc:docMk/>
            <pc:sldMk cId="4274417879" sldId="270"/>
            <ac:spMk id="3" creationId="{16BA2289-E04C-E42D-1115-521136F1C4BE}"/>
          </ac:spMkLst>
        </pc:spChg>
        <pc:spChg chg="mod">
          <ac:chgData name="C THOMAS (Llangunnor Primary School)" userId="S::thomasc289@hwbcymru.net::dc557bc9-6835-47bf-b0f5-650c21393c89" providerId="AD" clId="Web-{423B3C52-F027-94BE-0E88-C1EBB67F323C}" dt="2025-11-17T20:55:55.698" v="291" actId="20577"/>
          <ac:spMkLst>
            <pc:docMk/>
            <pc:sldMk cId="4274417879" sldId="270"/>
            <ac:spMk id="4" creationId="{49142A21-46A6-089E-664E-DA82DB28123E}"/>
          </ac:spMkLst>
        </pc:spChg>
      </pc:sldChg>
      <pc:sldChg chg="modSp">
        <pc:chgData name="C THOMAS (Llangunnor Primary School)" userId="S::thomasc289@hwbcymru.net::dc557bc9-6835-47bf-b0f5-650c21393c89" providerId="AD" clId="Web-{423B3C52-F027-94BE-0E88-C1EBB67F323C}" dt="2025-11-17T20:45:19.690" v="242" actId="20577"/>
        <pc:sldMkLst>
          <pc:docMk/>
          <pc:sldMk cId="348666724" sldId="271"/>
        </pc:sldMkLst>
        <pc:spChg chg="mod">
          <ac:chgData name="C THOMAS (Llangunnor Primary School)" userId="S::thomasc289@hwbcymru.net::dc557bc9-6835-47bf-b0f5-650c21393c89" providerId="AD" clId="Web-{423B3C52-F027-94BE-0E88-C1EBB67F323C}" dt="2025-11-17T20:45:10.159" v="240" actId="20577"/>
          <ac:spMkLst>
            <pc:docMk/>
            <pc:sldMk cId="348666724" sldId="271"/>
            <ac:spMk id="3" creationId="{16BA2289-E04C-E42D-1115-521136F1C4BE}"/>
          </ac:spMkLst>
        </pc:spChg>
        <pc:spChg chg="mod">
          <ac:chgData name="C THOMAS (Llangunnor Primary School)" userId="S::thomasc289@hwbcymru.net::dc557bc9-6835-47bf-b0f5-650c21393c89" providerId="AD" clId="Web-{423B3C52-F027-94BE-0E88-C1EBB67F323C}" dt="2025-11-17T20:45:19.690" v="242" actId="20577"/>
          <ac:spMkLst>
            <pc:docMk/>
            <pc:sldMk cId="348666724" sldId="271"/>
            <ac:spMk id="4" creationId="{49142A21-46A6-089E-664E-DA82DB28123E}"/>
          </ac:spMkLst>
        </pc:spChg>
      </pc:sldChg>
      <pc:sldChg chg="modSp">
        <pc:chgData name="C THOMAS (Llangunnor Primary School)" userId="S::thomasc289@hwbcymru.net::dc557bc9-6835-47bf-b0f5-650c21393c89" providerId="AD" clId="Web-{423B3C52-F027-94BE-0E88-C1EBB67F323C}" dt="2025-11-17T20:47:36.567" v="256" actId="20577"/>
        <pc:sldMkLst>
          <pc:docMk/>
          <pc:sldMk cId="2148319124" sldId="272"/>
        </pc:sldMkLst>
        <pc:spChg chg="mod">
          <ac:chgData name="C THOMAS (Llangunnor Primary School)" userId="S::thomasc289@hwbcymru.net::dc557bc9-6835-47bf-b0f5-650c21393c89" providerId="AD" clId="Web-{423B3C52-F027-94BE-0E88-C1EBB67F323C}" dt="2025-11-17T20:47:36.567" v="256" actId="20577"/>
          <ac:spMkLst>
            <pc:docMk/>
            <pc:sldMk cId="2148319124" sldId="272"/>
            <ac:spMk id="3" creationId="{16BA2289-E04C-E42D-1115-521136F1C4BE}"/>
          </ac:spMkLst>
        </pc:spChg>
      </pc:sldChg>
      <pc:sldChg chg="modSp">
        <pc:chgData name="C THOMAS (Llangunnor Primary School)" userId="S::thomasc289@hwbcymru.net::dc557bc9-6835-47bf-b0f5-650c21393c89" providerId="AD" clId="Web-{423B3C52-F027-94BE-0E88-C1EBB67F323C}" dt="2025-11-17T21:17:18.376" v="479" actId="20577"/>
        <pc:sldMkLst>
          <pc:docMk/>
          <pc:sldMk cId="3443190233" sldId="273"/>
        </pc:sldMkLst>
        <pc:spChg chg="mod">
          <ac:chgData name="C THOMAS (Llangunnor Primary School)" userId="S::thomasc289@hwbcymru.net::dc557bc9-6835-47bf-b0f5-650c21393c89" providerId="AD" clId="Web-{423B3C52-F027-94BE-0E88-C1EBB67F323C}" dt="2025-11-17T21:13:21.014" v="414" actId="20577"/>
          <ac:spMkLst>
            <pc:docMk/>
            <pc:sldMk cId="3443190233" sldId="273"/>
            <ac:spMk id="3" creationId="{16BA2289-E04C-E42D-1115-521136F1C4BE}"/>
          </ac:spMkLst>
        </pc:spChg>
        <pc:spChg chg="mod">
          <ac:chgData name="C THOMAS (Llangunnor Primary School)" userId="S::thomasc289@hwbcymru.net::dc557bc9-6835-47bf-b0f5-650c21393c89" providerId="AD" clId="Web-{423B3C52-F027-94BE-0E88-C1EBB67F323C}" dt="2025-11-17T21:15:34.656" v="453" actId="20577"/>
          <ac:spMkLst>
            <pc:docMk/>
            <pc:sldMk cId="3443190233" sldId="273"/>
            <ac:spMk id="4" creationId="{49142A21-46A6-089E-664E-DA82DB28123E}"/>
          </ac:spMkLst>
        </pc:spChg>
        <pc:spChg chg="mod">
          <ac:chgData name="C THOMAS (Llangunnor Primary School)" userId="S::thomasc289@hwbcymru.net::dc557bc9-6835-47bf-b0f5-650c21393c89" providerId="AD" clId="Web-{423B3C52-F027-94BE-0E88-C1EBB67F323C}" dt="2025-11-17T21:17:18.376" v="479" actId="20577"/>
          <ac:spMkLst>
            <pc:docMk/>
            <pc:sldMk cId="3443190233" sldId="273"/>
            <ac:spMk id="6" creationId="{E1F5D15C-13C4-4162-BE7E-7AA4A8ACFCA3}"/>
          </ac:spMkLst>
        </pc:spChg>
        <pc:spChg chg="mod">
          <ac:chgData name="C THOMAS (Llangunnor Primary School)" userId="S::thomasc289@hwbcymru.net::dc557bc9-6835-47bf-b0f5-650c21393c89" providerId="AD" clId="Web-{423B3C52-F027-94BE-0E88-C1EBB67F323C}" dt="2025-11-17T21:16:49.297" v="468" actId="20577"/>
          <ac:spMkLst>
            <pc:docMk/>
            <pc:sldMk cId="3443190233" sldId="273"/>
            <ac:spMk id="8" creationId="{5418887F-5164-4125-90D1-D7C72787DED3}"/>
          </ac:spMkLst>
        </pc:spChg>
      </pc:sldChg>
      <pc:sldChg chg="modSp">
        <pc:chgData name="C THOMAS (Llangunnor Primary School)" userId="S::thomasc289@hwbcymru.net::dc557bc9-6835-47bf-b0f5-650c21393c89" providerId="AD" clId="Web-{423B3C52-F027-94BE-0E88-C1EBB67F323C}" dt="2025-11-17T21:17:24.172" v="480" actId="20577"/>
        <pc:sldMkLst>
          <pc:docMk/>
          <pc:sldMk cId="2458526631" sldId="274"/>
        </pc:sldMkLst>
        <pc:spChg chg="mod">
          <ac:chgData name="C THOMAS (Llangunnor Primary School)" userId="S::thomasc289@hwbcymru.net::dc557bc9-6835-47bf-b0f5-650c21393c89" providerId="AD" clId="Web-{423B3C52-F027-94BE-0E88-C1EBB67F323C}" dt="2025-11-17T21:17:24.172" v="480" actId="20577"/>
          <ac:spMkLst>
            <pc:docMk/>
            <pc:sldMk cId="2458526631" sldId="274"/>
            <ac:spMk id="2" creationId="{EC657D92-0B79-79CD-E299-1536910B4605}"/>
          </ac:spMkLst>
        </pc:spChg>
      </pc:sldChg>
      <pc:sldChg chg="modSp">
        <pc:chgData name="C THOMAS (Llangunnor Primary School)" userId="S::thomasc289@hwbcymru.net::dc557bc9-6835-47bf-b0f5-650c21393c89" providerId="AD" clId="Web-{423B3C52-F027-94BE-0E88-C1EBB67F323C}" dt="2025-11-17T20:59:03.878" v="319" actId="20577"/>
        <pc:sldMkLst>
          <pc:docMk/>
          <pc:sldMk cId="1927019760" sldId="275"/>
        </pc:sldMkLst>
        <pc:spChg chg="mod">
          <ac:chgData name="C THOMAS (Llangunnor Primary School)" userId="S::thomasc289@hwbcymru.net::dc557bc9-6835-47bf-b0f5-650c21393c89" providerId="AD" clId="Web-{423B3C52-F027-94BE-0E88-C1EBB67F323C}" dt="2025-11-17T20:58:27.876" v="311" actId="20577"/>
          <ac:spMkLst>
            <pc:docMk/>
            <pc:sldMk cId="1927019760" sldId="275"/>
            <ac:spMk id="3" creationId="{04C8B416-CB26-A1A5-3C9D-13B759B90C79}"/>
          </ac:spMkLst>
        </pc:spChg>
        <pc:spChg chg="mod">
          <ac:chgData name="C THOMAS (Llangunnor Primary School)" userId="S::thomasc289@hwbcymru.net::dc557bc9-6835-47bf-b0f5-650c21393c89" providerId="AD" clId="Web-{423B3C52-F027-94BE-0E88-C1EBB67F323C}" dt="2025-11-17T20:57:28.325" v="308" actId="20577"/>
          <ac:spMkLst>
            <pc:docMk/>
            <pc:sldMk cId="1927019760" sldId="275"/>
            <ac:spMk id="4" creationId="{1DBDEFBD-8D18-C7F3-5FFC-E182CA034622}"/>
          </ac:spMkLst>
        </pc:spChg>
        <pc:spChg chg="mod">
          <ac:chgData name="C THOMAS (Llangunnor Primary School)" userId="S::thomasc289@hwbcymru.net::dc557bc9-6835-47bf-b0f5-650c21393c89" providerId="AD" clId="Web-{423B3C52-F027-94BE-0E88-C1EBB67F323C}" dt="2025-11-17T20:59:03.878" v="319" actId="20577"/>
          <ac:spMkLst>
            <pc:docMk/>
            <pc:sldMk cId="1927019760" sldId="275"/>
            <ac:spMk id="8" creationId="{29736E07-DB8A-4C79-92B4-BA47AD5F97FC}"/>
          </ac:spMkLst>
        </pc:spChg>
      </pc:sldChg>
      <pc:sldChg chg="modSp">
        <pc:chgData name="C THOMAS (Llangunnor Primary School)" userId="S::thomasc289@hwbcymru.net::dc557bc9-6835-47bf-b0f5-650c21393c89" providerId="AD" clId="Web-{423B3C52-F027-94BE-0E88-C1EBB67F323C}" dt="2025-11-17T20:41:08.311" v="211" actId="20577"/>
        <pc:sldMkLst>
          <pc:docMk/>
          <pc:sldMk cId="3948476369" sldId="276"/>
        </pc:sldMkLst>
        <pc:spChg chg="mod">
          <ac:chgData name="C THOMAS (Llangunnor Primary School)" userId="S::thomasc289@hwbcymru.net::dc557bc9-6835-47bf-b0f5-650c21393c89" providerId="AD" clId="Web-{423B3C52-F027-94BE-0E88-C1EBB67F323C}" dt="2025-11-17T20:40:41.544" v="207" actId="20577"/>
          <ac:spMkLst>
            <pc:docMk/>
            <pc:sldMk cId="3948476369" sldId="276"/>
            <ac:spMk id="3" creationId="{16BA2289-E04C-E42D-1115-521136F1C4BE}"/>
          </ac:spMkLst>
        </pc:spChg>
        <pc:spChg chg="mod">
          <ac:chgData name="C THOMAS (Llangunnor Primary School)" userId="S::thomasc289@hwbcymru.net::dc557bc9-6835-47bf-b0f5-650c21393c89" providerId="AD" clId="Web-{423B3C52-F027-94BE-0E88-C1EBB67F323C}" dt="2025-11-17T20:40:11.965" v="205" actId="20577"/>
          <ac:spMkLst>
            <pc:docMk/>
            <pc:sldMk cId="3948476369" sldId="276"/>
            <ac:spMk id="4" creationId="{49142A21-46A6-089E-664E-DA82DB28123E}"/>
          </ac:spMkLst>
        </pc:spChg>
        <pc:spChg chg="mod">
          <ac:chgData name="C THOMAS (Llangunnor Primary School)" userId="S::thomasc289@hwbcymru.net::dc557bc9-6835-47bf-b0f5-650c21393c89" providerId="AD" clId="Web-{423B3C52-F027-94BE-0E88-C1EBB67F323C}" dt="2025-11-17T20:40:52.888" v="209" actId="20577"/>
          <ac:spMkLst>
            <pc:docMk/>
            <pc:sldMk cId="3948476369" sldId="276"/>
            <ac:spMk id="6" creationId="{9BA14E6B-F639-4896-B4E9-5A58B7FB351A}"/>
          </ac:spMkLst>
        </pc:spChg>
        <pc:spChg chg="mod">
          <ac:chgData name="C THOMAS (Llangunnor Primary School)" userId="S::thomasc289@hwbcymru.net::dc557bc9-6835-47bf-b0f5-650c21393c89" providerId="AD" clId="Web-{423B3C52-F027-94BE-0E88-C1EBB67F323C}" dt="2025-11-17T20:41:08.311" v="211" actId="20577"/>
          <ac:spMkLst>
            <pc:docMk/>
            <pc:sldMk cId="3948476369" sldId="276"/>
            <ac:spMk id="8" creationId="{F27F79BB-FBDF-44F2-99B8-9952694B6A7D}"/>
          </ac:spMkLst>
        </pc:spChg>
      </pc:sldChg>
      <pc:sldChg chg="modSp">
        <pc:chgData name="C THOMAS (Llangunnor Primary School)" userId="S::thomasc289@hwbcymru.net::dc557bc9-6835-47bf-b0f5-650c21393c89" providerId="AD" clId="Web-{423B3C52-F027-94BE-0E88-C1EBB67F323C}" dt="2025-11-17T21:17:29.657" v="481" actId="20577"/>
        <pc:sldMkLst>
          <pc:docMk/>
          <pc:sldMk cId="566365177" sldId="277"/>
        </pc:sldMkLst>
        <pc:spChg chg="mod">
          <ac:chgData name="C THOMAS (Llangunnor Primary School)" userId="S::thomasc289@hwbcymru.net::dc557bc9-6835-47bf-b0f5-650c21393c89" providerId="AD" clId="Web-{423B3C52-F027-94BE-0E88-C1EBB67F323C}" dt="2025-11-17T21:17:29.657" v="481" actId="20577"/>
          <ac:spMkLst>
            <pc:docMk/>
            <pc:sldMk cId="566365177" sldId="277"/>
            <ac:spMk id="2" creationId="{97D1F48C-994E-3F8E-0CC6-28526F78EC31}"/>
          </ac:spMkLst>
        </pc:spChg>
      </pc:sldChg>
      <pc:sldChg chg="modSp">
        <pc:chgData name="C THOMAS (Llangunnor Primary School)" userId="S::thomasc289@hwbcymru.net::dc557bc9-6835-47bf-b0f5-650c21393c89" providerId="AD" clId="Web-{423B3C52-F027-94BE-0E88-C1EBB67F323C}" dt="2025-11-17T21:17:35.954" v="482" actId="20577"/>
        <pc:sldMkLst>
          <pc:docMk/>
          <pc:sldMk cId="3249822730" sldId="278"/>
        </pc:sldMkLst>
        <pc:spChg chg="mod">
          <ac:chgData name="C THOMAS (Llangunnor Primary School)" userId="S::thomasc289@hwbcymru.net::dc557bc9-6835-47bf-b0f5-650c21393c89" providerId="AD" clId="Web-{423B3C52-F027-94BE-0E88-C1EBB67F323C}" dt="2025-11-17T21:17:35.954" v="482" actId="20577"/>
          <ac:spMkLst>
            <pc:docMk/>
            <pc:sldMk cId="3249822730" sldId="278"/>
            <ac:spMk id="2" creationId="{93D3F942-558D-7C3A-F82A-EB68BFB65739}"/>
          </ac:spMkLst>
        </pc:spChg>
      </pc:sldChg>
      <pc:sldChg chg="modSp">
        <pc:chgData name="C THOMAS (Llangunnor Primary School)" userId="S::thomasc289@hwbcymru.net::dc557bc9-6835-47bf-b0f5-650c21393c89" providerId="AD" clId="Web-{423B3C52-F027-94BE-0E88-C1EBB67F323C}" dt="2025-11-17T20:21:10.217" v="1" actId="20577"/>
        <pc:sldMkLst>
          <pc:docMk/>
          <pc:sldMk cId="837439956" sldId="279"/>
        </pc:sldMkLst>
        <pc:spChg chg="mod">
          <ac:chgData name="C THOMAS (Llangunnor Primary School)" userId="S::thomasc289@hwbcymru.net::dc557bc9-6835-47bf-b0f5-650c21393c89" providerId="AD" clId="Web-{423B3C52-F027-94BE-0E88-C1EBB67F323C}" dt="2025-11-17T20:21:10.217" v="1" actId="20577"/>
          <ac:spMkLst>
            <pc:docMk/>
            <pc:sldMk cId="837439956" sldId="279"/>
            <ac:spMk id="2" creationId="{782F59F7-D837-3EC4-4631-3BDA4C0ACE81}"/>
          </ac:spMkLst>
        </pc:spChg>
      </pc:sldChg>
    </pc:docChg>
  </pc:docChgLst>
  <pc:docChgLst>
    <pc:chgData name="C THOMAS (Llangunnor Primary School)" userId="S::thomasc289@hwbcymru.net::dc557bc9-6835-47bf-b0f5-650c21393c89" providerId="AD" clId="Web-{EF4B4D7C-455F-F18D-454E-72585C87754C}"/>
    <pc:docChg chg="modSld">
      <pc:chgData name="C THOMAS (Llangunnor Primary School)" userId="S::thomasc289@hwbcymru.net::dc557bc9-6835-47bf-b0f5-650c21393c89" providerId="AD" clId="Web-{EF4B4D7C-455F-F18D-454E-72585C87754C}" dt="2025-12-08T10:29:48.023" v="129" actId="20577"/>
      <pc:docMkLst>
        <pc:docMk/>
      </pc:docMkLst>
      <pc:sldChg chg="modSp">
        <pc:chgData name="C THOMAS (Llangunnor Primary School)" userId="S::thomasc289@hwbcymru.net::dc557bc9-6835-47bf-b0f5-650c21393c89" providerId="AD" clId="Web-{EF4B4D7C-455F-F18D-454E-72585C87754C}" dt="2025-12-08T10:29:48.023" v="129" actId="20577"/>
        <pc:sldMkLst>
          <pc:docMk/>
          <pc:sldMk cId="1921242445" sldId="266"/>
        </pc:sldMkLst>
        <pc:spChg chg="mod">
          <ac:chgData name="C THOMAS (Llangunnor Primary School)" userId="S::thomasc289@hwbcymru.net::dc557bc9-6835-47bf-b0f5-650c21393c89" providerId="AD" clId="Web-{EF4B4D7C-455F-F18D-454E-72585C87754C}" dt="2025-12-08T09:26:45.631" v="0" actId="20577"/>
          <ac:spMkLst>
            <pc:docMk/>
            <pc:sldMk cId="1921242445" sldId="266"/>
            <ac:spMk id="2" creationId="{9363552B-5993-2EC9-A260-7F61D2CDCBC1}"/>
          </ac:spMkLst>
        </pc:spChg>
        <pc:spChg chg="mod">
          <ac:chgData name="C THOMAS (Llangunnor Primary School)" userId="S::thomasc289@hwbcymru.net::dc557bc9-6835-47bf-b0f5-650c21393c89" providerId="AD" clId="Web-{EF4B4D7C-455F-F18D-454E-72585C87754C}" dt="2025-12-08T10:29:48.023" v="129" actId="20577"/>
          <ac:spMkLst>
            <pc:docMk/>
            <pc:sldMk cId="1921242445" sldId="266"/>
            <ac:spMk id="3" creationId="{F052F5B7-F84F-A2B5-7043-70F4BFB8E154}"/>
          </ac:spMkLst>
        </pc:spChg>
      </pc:sldChg>
      <pc:sldChg chg="modSp">
        <pc:chgData name="C THOMAS (Llangunnor Primary School)" userId="S::thomasc289@hwbcymru.net::dc557bc9-6835-47bf-b0f5-650c21393c89" providerId="AD" clId="Web-{EF4B4D7C-455F-F18D-454E-72585C87754C}" dt="2025-12-08T09:33:57.777" v="117" actId="20577"/>
        <pc:sldMkLst>
          <pc:docMk/>
          <pc:sldMk cId="837439956" sldId="279"/>
        </pc:sldMkLst>
        <pc:spChg chg="mod">
          <ac:chgData name="C THOMAS (Llangunnor Primary School)" userId="S::thomasc289@hwbcymru.net::dc557bc9-6835-47bf-b0f5-650c21393c89" providerId="AD" clId="Web-{EF4B4D7C-455F-F18D-454E-72585C87754C}" dt="2025-12-08T09:26:51.741" v="4" actId="20577"/>
          <ac:spMkLst>
            <pc:docMk/>
            <pc:sldMk cId="837439956" sldId="279"/>
            <ac:spMk id="2" creationId="{782F59F7-D837-3EC4-4631-3BDA4C0ACE81}"/>
          </ac:spMkLst>
        </pc:spChg>
        <pc:spChg chg="mod">
          <ac:chgData name="C THOMAS (Llangunnor Primary School)" userId="S::thomasc289@hwbcymru.net::dc557bc9-6835-47bf-b0f5-650c21393c89" providerId="AD" clId="Web-{EF4B4D7C-455F-F18D-454E-72585C87754C}" dt="2025-12-08T09:33:57.777" v="117" actId="20577"/>
          <ac:spMkLst>
            <pc:docMk/>
            <pc:sldMk cId="837439956" sldId="279"/>
            <ac:spMk id="7" creationId="{993D24CC-8025-59CF-EF08-EAC2F4A1F780}"/>
          </ac:spMkLst>
        </pc:spChg>
      </pc:sldChg>
    </pc:docChg>
  </pc:docChgLst>
  <pc:docChgLst>
    <pc:chgData clId="Web-{EF4B4D7C-455F-F18D-454E-72585C87754C}"/>
    <pc:docChg chg="modSld">
      <pc:chgData name="" userId="" providerId="" clId="Web-{EF4B4D7C-455F-F18D-454E-72585C87754C}" dt="2025-12-08T09:26:39.865" v="1" actId="20577"/>
      <pc:docMkLst>
        <pc:docMk/>
      </pc:docMkLst>
      <pc:sldChg chg="modSp">
        <pc:chgData name="" userId="" providerId="" clId="Web-{EF4B4D7C-455F-F18D-454E-72585C87754C}" dt="2025-12-08T09:26:39.865" v="1" actId="20577"/>
        <pc:sldMkLst>
          <pc:docMk/>
          <pc:sldMk cId="1921242445" sldId="266"/>
        </pc:sldMkLst>
        <pc:spChg chg="mod">
          <ac:chgData name="" userId="" providerId="" clId="Web-{EF4B4D7C-455F-F18D-454E-72585C87754C}" dt="2025-12-08T09:26:39.865" v="1" actId="20577"/>
          <ac:spMkLst>
            <pc:docMk/>
            <pc:sldMk cId="1921242445" sldId="266"/>
            <ac:spMk id="2" creationId="{9363552B-5993-2EC9-A260-7F61D2CDCBC1}"/>
          </ac:spMkLst>
        </pc:spChg>
      </pc:sldChg>
    </pc:docChg>
  </pc:docChgLst>
  <pc:docChgLst>
    <pc:chgData name="C THOMAS (Llangunnor Primary School)" userId="S::thomasc289@hwbcymru.net::dc557bc9-6835-47bf-b0f5-650c21393c89" providerId="AD" clId="Web-{4BB76C3D-3F9C-726A-2A5F-5ADD9A128B4A}"/>
    <pc:docChg chg="modSld">
      <pc:chgData name="C THOMAS (Llangunnor Primary School)" userId="S::thomasc289@hwbcymru.net::dc557bc9-6835-47bf-b0f5-650c21393c89" providerId="AD" clId="Web-{4BB76C3D-3F9C-726A-2A5F-5ADD9A128B4A}" dt="2025-11-20T15:48:06.258" v="95" actId="20577"/>
      <pc:docMkLst>
        <pc:docMk/>
      </pc:docMkLst>
      <pc:sldChg chg="modSp">
        <pc:chgData name="C THOMAS (Llangunnor Primary School)" userId="S::thomasc289@hwbcymru.net::dc557bc9-6835-47bf-b0f5-650c21393c89" providerId="AD" clId="Web-{4BB76C3D-3F9C-726A-2A5F-5ADD9A128B4A}" dt="2025-11-20T15:47:33.320" v="93" actId="20577"/>
        <pc:sldMkLst>
          <pc:docMk/>
          <pc:sldMk cId="3443190233" sldId="273"/>
        </pc:sldMkLst>
        <pc:spChg chg="mod">
          <ac:chgData name="C THOMAS (Llangunnor Primary School)" userId="S::thomasc289@hwbcymru.net::dc557bc9-6835-47bf-b0f5-650c21393c89" providerId="AD" clId="Web-{4BB76C3D-3F9C-726A-2A5F-5ADD9A128B4A}" dt="2025-11-20T15:47:33.320" v="93" actId="20577"/>
          <ac:spMkLst>
            <pc:docMk/>
            <pc:sldMk cId="3443190233" sldId="273"/>
            <ac:spMk id="3" creationId="{16BA2289-E04C-E42D-1115-521136F1C4BE}"/>
          </ac:spMkLst>
        </pc:spChg>
        <pc:spChg chg="mod">
          <ac:chgData name="C THOMAS (Llangunnor Primary School)" userId="S::thomasc289@hwbcymru.net::dc557bc9-6835-47bf-b0f5-650c21393c89" providerId="AD" clId="Web-{4BB76C3D-3F9C-726A-2A5F-5ADD9A128B4A}" dt="2025-11-20T15:46:45.616" v="70" actId="20577"/>
          <ac:spMkLst>
            <pc:docMk/>
            <pc:sldMk cId="3443190233" sldId="273"/>
            <ac:spMk id="4" creationId="{49142A21-46A6-089E-664E-DA82DB28123E}"/>
          </ac:spMkLst>
        </pc:spChg>
      </pc:sldChg>
      <pc:sldChg chg="modSp">
        <pc:chgData name="C THOMAS (Llangunnor Primary School)" userId="S::thomasc289@hwbcymru.net::dc557bc9-6835-47bf-b0f5-650c21393c89" providerId="AD" clId="Web-{4BB76C3D-3F9C-726A-2A5F-5ADD9A128B4A}" dt="2025-11-20T15:48:06.258" v="95" actId="20577"/>
        <pc:sldMkLst>
          <pc:docMk/>
          <pc:sldMk cId="2458526631" sldId="274"/>
        </pc:sldMkLst>
        <pc:spChg chg="mod">
          <ac:chgData name="C THOMAS (Llangunnor Primary School)" userId="S::thomasc289@hwbcymru.net::dc557bc9-6835-47bf-b0f5-650c21393c89" providerId="AD" clId="Web-{4BB76C3D-3F9C-726A-2A5F-5ADD9A128B4A}" dt="2025-11-20T15:48:06.258" v="95" actId="20577"/>
          <ac:spMkLst>
            <pc:docMk/>
            <pc:sldMk cId="2458526631" sldId="274"/>
            <ac:spMk id="5" creationId="{2626B971-68BE-4003-8AD6-D947F086FFE0}"/>
          </ac:spMkLst>
        </pc:spChg>
      </pc:sldChg>
      <pc:sldChg chg="modSp">
        <pc:chgData name="C THOMAS (Llangunnor Primary School)" userId="S::thomasc289@hwbcymru.net::dc557bc9-6835-47bf-b0f5-650c21393c89" providerId="AD" clId="Web-{4BB76C3D-3F9C-726A-2A5F-5ADD9A128B4A}" dt="2025-11-20T15:43:55.567" v="4" actId="20577"/>
        <pc:sldMkLst>
          <pc:docMk/>
          <pc:sldMk cId="1927019760" sldId="275"/>
        </pc:sldMkLst>
        <pc:spChg chg="mod">
          <ac:chgData name="C THOMAS (Llangunnor Primary School)" userId="S::thomasc289@hwbcymru.net::dc557bc9-6835-47bf-b0f5-650c21393c89" providerId="AD" clId="Web-{4BB76C3D-3F9C-726A-2A5F-5ADD9A128B4A}" dt="2025-11-20T15:43:55.567" v="4" actId="20577"/>
          <ac:spMkLst>
            <pc:docMk/>
            <pc:sldMk cId="1927019760" sldId="275"/>
            <ac:spMk id="3" creationId="{04C8B416-CB26-A1A5-3C9D-13B759B90C79}"/>
          </ac:spMkLst>
        </pc:spChg>
        <pc:spChg chg="mod">
          <ac:chgData name="C THOMAS (Llangunnor Primary School)" userId="S::thomasc289@hwbcymru.net::dc557bc9-6835-47bf-b0f5-650c21393c89" providerId="AD" clId="Web-{4BB76C3D-3F9C-726A-2A5F-5ADD9A128B4A}" dt="2025-11-20T15:43:27.817" v="1" actId="20577"/>
          <ac:spMkLst>
            <pc:docMk/>
            <pc:sldMk cId="1927019760" sldId="275"/>
            <ac:spMk id="4" creationId="{1DBDEFBD-8D18-C7F3-5FFC-E182CA034622}"/>
          </ac:spMkLst>
        </pc:spChg>
      </pc:sldChg>
    </pc:docChg>
  </pc:docChgLst>
  <pc:docChgLst>
    <pc:chgData clId="Web-{C6191F3E-BAA0-D483-BD7A-DA16D2E807AA}"/>
    <pc:docChg chg="modSld">
      <pc:chgData name="" userId="" providerId="" clId="Web-{C6191F3E-BAA0-D483-BD7A-DA16D2E807AA}" dt="2025-11-19T11:23:35.485" v="0"/>
      <pc:docMkLst>
        <pc:docMk/>
      </pc:docMkLst>
      <pc:sldChg chg="addSp modSp">
        <pc:chgData name="" userId="" providerId="" clId="Web-{C6191F3E-BAA0-D483-BD7A-DA16D2E807AA}" dt="2025-11-19T11:23:35.485" v="0"/>
        <pc:sldMkLst>
          <pc:docMk/>
          <pc:sldMk cId="1465209308" sldId="267"/>
        </pc:sldMkLst>
        <pc:graphicFrameChg chg="add mod">
          <ac:chgData name="" userId="" providerId="" clId="Web-{C6191F3E-BAA0-D483-BD7A-DA16D2E807AA}" dt="2025-11-19T11:23:35.485" v="0"/>
          <ac:graphicFrameMkLst>
            <pc:docMk/>
            <pc:sldMk cId="1465209308" sldId="267"/>
            <ac:graphicFrameMk id="4" creationId="{EBC74D51-62A7-98BE-BD55-2A9807781547}"/>
          </ac:graphicFrameMkLst>
        </pc:graphicFrameChg>
      </pc:sldChg>
    </pc:docChg>
  </pc:docChgLst>
  <pc:docChgLst>
    <pc:chgData name="C THOMAS (Llangunnor Primary School)" userId="S::thomasc289@hwbcymru.net::dc557bc9-6835-47bf-b0f5-650c21393c89" providerId="AD" clId="Web-{C6191F3E-BAA0-D483-BD7A-DA16D2E807AA}"/>
    <pc:docChg chg="modSld">
      <pc:chgData name="C THOMAS (Llangunnor Primary School)" userId="S::thomasc289@hwbcymru.net::dc557bc9-6835-47bf-b0f5-650c21393c89" providerId="AD" clId="Web-{C6191F3E-BAA0-D483-BD7A-DA16D2E807AA}" dt="2025-11-19T12:57:26.093" v="481"/>
      <pc:docMkLst>
        <pc:docMk/>
      </pc:docMkLst>
      <pc:sldChg chg="addSp delSp modSp">
        <pc:chgData name="C THOMAS (Llangunnor Primary School)" userId="S::thomasc289@hwbcymru.net::dc557bc9-6835-47bf-b0f5-650c21393c89" providerId="AD" clId="Web-{C6191F3E-BAA0-D483-BD7A-DA16D2E807AA}" dt="2025-11-19T11:24:13.064" v="7"/>
        <pc:sldMkLst>
          <pc:docMk/>
          <pc:sldMk cId="1465209308" sldId="267"/>
        </pc:sldMkLst>
        <pc:graphicFrameChg chg="mod modGraphic">
          <ac:chgData name="C THOMAS (Llangunnor Primary School)" userId="S::thomasc289@hwbcymru.net::dc557bc9-6835-47bf-b0f5-650c21393c89" providerId="AD" clId="Web-{C6191F3E-BAA0-D483-BD7A-DA16D2E807AA}" dt="2025-11-19T11:24:04.439" v="6"/>
          <ac:graphicFrameMkLst>
            <pc:docMk/>
            <pc:sldMk cId="1465209308" sldId="267"/>
            <ac:graphicFrameMk id="4" creationId="{EBC74D51-62A7-98BE-BD55-2A9807781547}"/>
          </ac:graphicFrameMkLst>
        </pc:graphicFrameChg>
      </pc:sldChg>
      <pc:sldChg chg="addSp delSp modSp">
        <pc:chgData name="C THOMAS (Llangunnor Primary School)" userId="S::thomasc289@hwbcymru.net::dc557bc9-6835-47bf-b0f5-650c21393c89" providerId="AD" clId="Web-{C6191F3E-BAA0-D483-BD7A-DA16D2E807AA}" dt="2025-11-19T11:46:43.075" v="91" actId="20577"/>
        <pc:sldMkLst>
          <pc:docMk/>
          <pc:sldMk cId="2458526631" sldId="274"/>
        </pc:sldMkLst>
        <pc:spChg chg="mod">
          <ac:chgData name="C THOMAS (Llangunnor Primary School)" userId="S::thomasc289@hwbcymru.net::dc557bc9-6835-47bf-b0f5-650c21393c89" providerId="AD" clId="Web-{C6191F3E-BAA0-D483-BD7A-DA16D2E807AA}" dt="2025-11-19T11:31:16.609" v="44" actId="20577"/>
          <ac:spMkLst>
            <pc:docMk/>
            <pc:sldMk cId="2458526631" sldId="274"/>
            <ac:spMk id="2" creationId="{EC657D92-0B79-79CD-E299-1536910B4605}"/>
          </ac:spMkLst>
        </pc:spChg>
        <pc:spChg chg="mod">
          <ac:chgData name="C THOMAS (Llangunnor Primary School)" userId="S::thomasc289@hwbcymru.net::dc557bc9-6835-47bf-b0f5-650c21393c89" providerId="AD" clId="Web-{C6191F3E-BAA0-D483-BD7A-DA16D2E807AA}" dt="2025-11-19T11:46:43.075" v="91" actId="20577"/>
          <ac:spMkLst>
            <pc:docMk/>
            <pc:sldMk cId="2458526631" sldId="274"/>
            <ac:spMk id="3" creationId="{710642E5-8809-11E1-F3E3-245C152ED39D}"/>
          </ac:spMkLst>
        </pc:spChg>
        <pc:spChg chg="mod">
          <ac:chgData name="C THOMAS (Llangunnor Primary School)" userId="S::thomasc289@hwbcymru.net::dc557bc9-6835-47bf-b0f5-650c21393c89" providerId="AD" clId="Web-{C6191F3E-BAA0-D483-BD7A-DA16D2E807AA}" dt="2025-11-19T11:29:53.710" v="30" actId="20577"/>
          <ac:spMkLst>
            <pc:docMk/>
            <pc:sldMk cId="2458526631" sldId="274"/>
            <ac:spMk id="5" creationId="{2626B971-68BE-4003-8AD6-D947F086FFE0}"/>
          </ac:spMkLst>
        </pc:spChg>
        <pc:spChg chg="mod">
          <ac:chgData name="C THOMAS (Llangunnor Primary School)" userId="S::thomasc289@hwbcymru.net::dc557bc9-6835-47bf-b0f5-650c21393c89" providerId="AD" clId="Web-{C6191F3E-BAA0-D483-BD7A-DA16D2E807AA}" dt="2025-11-19T11:29:31.787" v="26" actId="20577"/>
          <ac:spMkLst>
            <pc:docMk/>
            <pc:sldMk cId="2458526631" sldId="274"/>
            <ac:spMk id="7" creationId="{22A8CDF5-54B4-4175-A807-42132627446B}"/>
          </ac:spMkLst>
        </pc:spChg>
        <pc:spChg chg="mod">
          <ac:chgData name="C THOMAS (Llangunnor Primary School)" userId="S::thomasc289@hwbcymru.net::dc557bc9-6835-47bf-b0f5-650c21393c89" providerId="AD" clId="Web-{C6191F3E-BAA0-D483-BD7A-DA16D2E807AA}" dt="2025-11-19T11:45:27.715" v="72" actId="20577"/>
          <ac:spMkLst>
            <pc:docMk/>
            <pc:sldMk cId="2458526631" sldId="274"/>
            <ac:spMk id="9" creationId="{26FBE978-0078-48CB-8067-1BCFE4539B33}"/>
          </ac:spMkLst>
        </pc:spChg>
        <pc:spChg chg="mod">
          <ac:chgData name="C THOMAS (Llangunnor Primary School)" userId="S::thomasc289@hwbcymru.net::dc557bc9-6835-47bf-b0f5-650c21393c89" providerId="AD" clId="Web-{C6191F3E-BAA0-D483-BD7A-DA16D2E807AA}" dt="2025-11-19T11:45:49.497" v="88" actId="20577"/>
          <ac:spMkLst>
            <pc:docMk/>
            <pc:sldMk cId="2458526631" sldId="274"/>
            <ac:spMk id="11" creationId="{D69C5E78-55F1-4B50-B716-10FC1D1A2191}"/>
          </ac:spMkLst>
        </pc:spChg>
      </pc:sldChg>
      <pc:sldChg chg="modSp">
        <pc:chgData name="C THOMAS (Llangunnor Primary School)" userId="S::thomasc289@hwbcymru.net::dc557bc9-6835-47bf-b0f5-650c21393c89" providerId="AD" clId="Web-{C6191F3E-BAA0-D483-BD7A-DA16D2E807AA}" dt="2025-11-19T11:25:14.237" v="8" actId="20577"/>
        <pc:sldMkLst>
          <pc:docMk/>
          <pc:sldMk cId="1927019760" sldId="275"/>
        </pc:sldMkLst>
        <pc:spChg chg="mod">
          <ac:chgData name="C THOMAS (Llangunnor Primary School)" userId="S::thomasc289@hwbcymru.net::dc557bc9-6835-47bf-b0f5-650c21393c89" providerId="AD" clId="Web-{C6191F3E-BAA0-D483-BD7A-DA16D2E807AA}" dt="2025-11-19T11:25:14.237" v="8" actId="20577"/>
          <ac:spMkLst>
            <pc:docMk/>
            <pc:sldMk cId="1927019760" sldId="275"/>
            <ac:spMk id="2" creationId="{E2A30145-D4F9-7BDF-5F0A-CF03CD874410}"/>
          </ac:spMkLst>
        </pc:spChg>
      </pc:sldChg>
      <pc:sldChg chg="delSp modSp">
        <pc:chgData name="C THOMAS (Llangunnor Primary School)" userId="S::thomasc289@hwbcymru.net::dc557bc9-6835-47bf-b0f5-650c21393c89" providerId="AD" clId="Web-{C6191F3E-BAA0-D483-BD7A-DA16D2E807AA}" dt="2025-11-19T12:57:26.093" v="481"/>
        <pc:sldMkLst>
          <pc:docMk/>
          <pc:sldMk cId="566365177" sldId="277"/>
        </pc:sldMkLst>
        <pc:spChg chg="mod">
          <ac:chgData name="C THOMAS (Llangunnor Primary School)" userId="S::thomasc289@hwbcymru.net::dc557bc9-6835-47bf-b0f5-650c21393c89" providerId="AD" clId="Web-{C6191F3E-BAA0-D483-BD7A-DA16D2E807AA}" dt="2025-11-19T12:04:56.260" v="105" actId="20577"/>
          <ac:spMkLst>
            <pc:docMk/>
            <pc:sldMk cId="566365177" sldId="277"/>
            <ac:spMk id="3" creationId="{16BA2289-E04C-E42D-1115-521136F1C4BE}"/>
          </ac:spMkLst>
        </pc:spChg>
        <pc:spChg chg="mod">
          <ac:chgData name="C THOMAS (Llangunnor Primary School)" userId="S::thomasc289@hwbcymru.net::dc557bc9-6835-47bf-b0f5-650c21393c89" providerId="AD" clId="Web-{C6191F3E-BAA0-D483-BD7A-DA16D2E807AA}" dt="2025-11-19T12:06:02.219" v="121" actId="20577"/>
          <ac:spMkLst>
            <pc:docMk/>
            <pc:sldMk cId="566365177" sldId="277"/>
            <ac:spMk id="4" creationId="{49142A21-46A6-089E-664E-DA82DB28123E}"/>
          </ac:spMkLst>
        </pc:spChg>
        <pc:spChg chg="mod">
          <ac:chgData name="C THOMAS (Llangunnor Primary School)" userId="S::thomasc289@hwbcymru.net::dc557bc9-6835-47bf-b0f5-650c21393c89" providerId="AD" clId="Web-{C6191F3E-BAA0-D483-BD7A-DA16D2E807AA}" dt="2025-11-19T12:57:14" v="478" actId="20577"/>
          <ac:spMkLst>
            <pc:docMk/>
            <pc:sldMk cId="566365177" sldId="277"/>
            <ac:spMk id="8" creationId="{7A7DA444-F536-497C-AC20-29B508A4DCFB}"/>
          </ac:spMkLst>
        </pc:spChg>
      </pc:sldChg>
    </pc:docChg>
  </pc:docChgLst>
  <pc:docChgLst>
    <pc:chgData name="A DAVIES (Llangunnor Primary School)" userId="S::daviesa1430@hwbcymru.net::87885344-da90-4d3a-9486-90d9943bce3b" providerId="AD" clId="Web-{A104D6D0-EA8E-2153-0E0A-362CB228B62C}"/>
    <pc:docChg chg="modSld">
      <pc:chgData name="A DAVIES (Llangunnor Primary School)" userId="S::daviesa1430@hwbcymru.net::87885344-da90-4d3a-9486-90d9943bce3b" providerId="AD" clId="Web-{A104D6D0-EA8E-2153-0E0A-362CB228B62C}" dt="2025-11-21T14:28:13.909" v="199" actId="20577"/>
      <pc:docMkLst>
        <pc:docMk/>
      </pc:docMkLst>
      <pc:sldChg chg="modSp">
        <pc:chgData name="A DAVIES (Llangunnor Primary School)" userId="S::daviesa1430@hwbcymru.net::87885344-da90-4d3a-9486-90d9943bce3b" providerId="AD" clId="Web-{A104D6D0-EA8E-2153-0E0A-362CB228B62C}" dt="2025-11-21T14:15:35.645" v="94" actId="20577"/>
        <pc:sldMkLst>
          <pc:docMk/>
          <pc:sldMk cId="3443190233" sldId="273"/>
        </pc:sldMkLst>
        <pc:spChg chg="mod">
          <ac:chgData name="A DAVIES (Llangunnor Primary School)" userId="S::daviesa1430@hwbcymru.net::87885344-da90-4d3a-9486-90d9943bce3b" providerId="AD" clId="Web-{A104D6D0-EA8E-2153-0E0A-362CB228B62C}" dt="2025-11-21T14:15:04.817" v="92" actId="20577"/>
          <ac:spMkLst>
            <pc:docMk/>
            <pc:sldMk cId="3443190233" sldId="273"/>
            <ac:spMk id="6" creationId="{E1F5D15C-13C4-4162-BE7E-7AA4A8ACFCA3}"/>
          </ac:spMkLst>
        </pc:spChg>
        <pc:spChg chg="mod">
          <ac:chgData name="A DAVIES (Llangunnor Primary School)" userId="S::daviesa1430@hwbcymru.net::87885344-da90-4d3a-9486-90d9943bce3b" providerId="AD" clId="Web-{A104D6D0-EA8E-2153-0E0A-362CB228B62C}" dt="2025-11-21T14:15:35.645" v="94" actId="20577"/>
          <ac:spMkLst>
            <pc:docMk/>
            <pc:sldMk cId="3443190233" sldId="273"/>
            <ac:spMk id="8" creationId="{5418887F-5164-4125-90D1-D7C72787DED3}"/>
          </ac:spMkLst>
        </pc:spChg>
      </pc:sldChg>
      <pc:sldChg chg="modSp">
        <pc:chgData name="A DAVIES (Llangunnor Primary School)" userId="S::daviesa1430@hwbcymru.net::87885344-da90-4d3a-9486-90d9943bce3b" providerId="AD" clId="Web-{A104D6D0-EA8E-2153-0E0A-362CB228B62C}" dt="2025-11-21T14:07:04.103" v="10" actId="20577"/>
        <pc:sldMkLst>
          <pc:docMk/>
          <pc:sldMk cId="1927019760" sldId="275"/>
        </pc:sldMkLst>
        <pc:spChg chg="mod">
          <ac:chgData name="A DAVIES (Llangunnor Primary School)" userId="S::daviesa1430@hwbcymru.net::87885344-da90-4d3a-9486-90d9943bce3b" providerId="AD" clId="Web-{A104D6D0-EA8E-2153-0E0A-362CB228B62C}" dt="2025-11-21T14:07:04.103" v="10" actId="20577"/>
          <ac:spMkLst>
            <pc:docMk/>
            <pc:sldMk cId="1927019760" sldId="275"/>
            <ac:spMk id="3" creationId="{04C8B416-CB26-A1A5-3C9D-13B759B90C79}"/>
          </ac:spMkLst>
        </pc:spChg>
        <pc:spChg chg="mod">
          <ac:chgData name="A DAVIES (Llangunnor Primary School)" userId="S::daviesa1430@hwbcymru.net::87885344-da90-4d3a-9486-90d9943bce3b" providerId="AD" clId="Web-{A104D6D0-EA8E-2153-0E0A-362CB228B62C}" dt="2025-11-21T14:06:49.853" v="8" actId="20577"/>
          <ac:spMkLst>
            <pc:docMk/>
            <pc:sldMk cId="1927019760" sldId="275"/>
            <ac:spMk id="4" creationId="{1DBDEFBD-8D18-C7F3-5FFC-E182CA034622}"/>
          </ac:spMkLst>
        </pc:spChg>
      </pc:sldChg>
      <pc:sldChg chg="modSp">
        <pc:chgData name="A DAVIES (Llangunnor Primary School)" userId="S::daviesa1430@hwbcymru.net::87885344-da90-4d3a-9486-90d9943bce3b" providerId="AD" clId="Web-{A104D6D0-EA8E-2153-0E0A-362CB228B62C}" dt="2025-11-21T14:05:55.884" v="6" actId="20577"/>
        <pc:sldMkLst>
          <pc:docMk/>
          <pc:sldMk cId="3948476369" sldId="276"/>
        </pc:sldMkLst>
        <pc:spChg chg="mod">
          <ac:chgData name="A DAVIES (Llangunnor Primary School)" userId="S::daviesa1430@hwbcymru.net::87885344-da90-4d3a-9486-90d9943bce3b" providerId="AD" clId="Web-{A104D6D0-EA8E-2153-0E0A-362CB228B62C}" dt="2025-11-21T14:05:39.508" v="4" actId="20577"/>
          <ac:spMkLst>
            <pc:docMk/>
            <pc:sldMk cId="3948476369" sldId="276"/>
            <ac:spMk id="6" creationId="{9BA14E6B-F639-4896-B4E9-5A58B7FB351A}"/>
          </ac:spMkLst>
        </pc:spChg>
        <pc:spChg chg="mod">
          <ac:chgData name="A DAVIES (Llangunnor Primary School)" userId="S::daviesa1430@hwbcymru.net::87885344-da90-4d3a-9486-90d9943bce3b" providerId="AD" clId="Web-{A104D6D0-EA8E-2153-0E0A-362CB228B62C}" dt="2025-11-21T14:05:55.884" v="6" actId="20577"/>
          <ac:spMkLst>
            <pc:docMk/>
            <pc:sldMk cId="3948476369" sldId="276"/>
            <ac:spMk id="8" creationId="{F27F79BB-FBDF-44F2-99B8-9952694B6A7D}"/>
          </ac:spMkLst>
        </pc:spChg>
      </pc:sldChg>
      <pc:sldChg chg="addSp delSp modSp">
        <pc:chgData name="A DAVIES (Llangunnor Primary School)" userId="S::daviesa1430@hwbcymru.net::87885344-da90-4d3a-9486-90d9943bce3b" providerId="AD" clId="Web-{A104D6D0-EA8E-2153-0E0A-362CB228B62C}" dt="2025-11-21T14:28:13.909" v="199" actId="20577"/>
        <pc:sldMkLst>
          <pc:docMk/>
          <pc:sldMk cId="566365177" sldId="277"/>
        </pc:sldMkLst>
        <pc:spChg chg="mod">
          <ac:chgData name="A DAVIES (Llangunnor Primary School)" userId="S::daviesa1430@hwbcymru.net::87885344-da90-4d3a-9486-90d9943bce3b" providerId="AD" clId="Web-{A104D6D0-EA8E-2153-0E0A-362CB228B62C}" dt="2025-11-21T14:28:13.909" v="199" actId="20577"/>
          <ac:spMkLst>
            <pc:docMk/>
            <pc:sldMk cId="566365177" sldId="277"/>
            <ac:spMk id="2" creationId="{97D1F48C-994E-3F8E-0CC6-28526F78EC31}"/>
          </ac:spMkLst>
        </pc:spChg>
        <pc:spChg chg="mod">
          <ac:chgData name="A DAVIES (Llangunnor Primary School)" userId="S::daviesa1430@hwbcymru.net::87885344-da90-4d3a-9486-90d9943bce3b" providerId="AD" clId="Web-{A104D6D0-EA8E-2153-0E0A-362CB228B62C}" dt="2025-11-21T14:21:18.305" v="156" actId="1076"/>
          <ac:spMkLst>
            <pc:docMk/>
            <pc:sldMk cId="566365177" sldId="277"/>
            <ac:spMk id="3" creationId="{16BA2289-E04C-E42D-1115-521136F1C4BE}"/>
          </ac:spMkLst>
        </pc:spChg>
        <pc:spChg chg="mod">
          <ac:chgData name="A DAVIES (Llangunnor Primary School)" userId="S::daviesa1430@hwbcymru.net::87885344-da90-4d3a-9486-90d9943bce3b" providerId="AD" clId="Web-{A104D6D0-EA8E-2153-0E0A-362CB228B62C}" dt="2025-11-21T14:27:35.705" v="197" actId="14100"/>
          <ac:spMkLst>
            <pc:docMk/>
            <pc:sldMk cId="566365177" sldId="277"/>
            <ac:spMk id="4" creationId="{49142A21-46A6-089E-664E-DA82DB28123E}"/>
          </ac:spMkLst>
        </pc:spChg>
        <pc:spChg chg="add mod">
          <ac:chgData name="A DAVIES (Llangunnor Primary School)" userId="S::daviesa1430@hwbcymru.net::87885344-da90-4d3a-9486-90d9943bce3b" providerId="AD" clId="Web-{A104D6D0-EA8E-2153-0E0A-362CB228B62C}" dt="2025-11-21T14:27:15.064" v="195" actId="14100"/>
          <ac:spMkLst>
            <pc:docMk/>
            <pc:sldMk cId="566365177" sldId="277"/>
            <ac:spMk id="7" creationId="{BC1461BF-C75A-BA4C-6289-CD5A58FAA222}"/>
          </ac:spMkLst>
        </pc:spChg>
        <pc:spChg chg="mod">
          <ac:chgData name="A DAVIES (Llangunnor Primary School)" userId="S::daviesa1430@hwbcymru.net::87885344-da90-4d3a-9486-90d9943bce3b" providerId="AD" clId="Web-{A104D6D0-EA8E-2153-0E0A-362CB228B62C}" dt="2025-11-21T14:27:41.158" v="198" actId="14100"/>
          <ac:spMkLst>
            <pc:docMk/>
            <pc:sldMk cId="566365177" sldId="277"/>
            <ac:spMk id="8" creationId="{7A7DA444-F536-497C-AC20-29B508A4DCFB}"/>
          </ac:spMkLst>
        </pc:spChg>
      </pc:sldChg>
    </pc:docChg>
  </pc:docChgLst>
  <pc:docChgLst>
    <pc:chgData name="C THOMAS (Llangunnor Primary School)" userId="S::thomasc289@hwbcymru.net::dc557bc9-6835-47bf-b0f5-650c21393c89" providerId="AD" clId="Web-{4CEBAA82-C6CC-D554-29F0-437F1D8A3391}"/>
    <pc:docChg chg="modSld">
      <pc:chgData name="C THOMAS (Llangunnor Primary School)" userId="S::thomasc289@hwbcymru.net::dc557bc9-6835-47bf-b0f5-650c21393c89" providerId="AD" clId="Web-{4CEBAA82-C6CC-D554-29F0-437F1D8A3391}" dt="2025-11-17T20:18:48.001" v="4" actId="20577"/>
      <pc:docMkLst>
        <pc:docMk/>
      </pc:docMkLst>
      <pc:sldChg chg="modSp">
        <pc:chgData name="C THOMAS (Llangunnor Primary School)" userId="S::thomasc289@hwbcymru.net::dc557bc9-6835-47bf-b0f5-650c21393c89" providerId="AD" clId="Web-{4CEBAA82-C6CC-D554-29F0-437F1D8A3391}" dt="2025-11-17T20:18:48.001" v="4" actId="20577"/>
        <pc:sldMkLst>
          <pc:docMk/>
          <pc:sldMk cId="2243118334" sldId="256"/>
        </pc:sldMkLst>
        <pc:spChg chg="mod">
          <ac:chgData name="C THOMAS (Llangunnor Primary School)" userId="S::thomasc289@hwbcymru.net::dc557bc9-6835-47bf-b0f5-650c21393c89" providerId="AD" clId="Web-{4CEBAA82-C6CC-D554-29F0-437F1D8A3391}" dt="2025-11-17T20:18:48.001" v="4" actId="20577"/>
          <ac:spMkLst>
            <pc:docMk/>
            <pc:sldMk cId="2243118334" sldId="256"/>
            <ac:spMk id="3" creationId="{00000000-0000-0000-0000-000000000000}"/>
          </ac:spMkLst>
        </pc:spChg>
        <pc:spChg chg="mod">
          <ac:chgData name="C THOMAS (Llangunnor Primary School)" userId="S::thomasc289@hwbcymru.net::dc557bc9-6835-47bf-b0f5-650c21393c89" providerId="AD" clId="Web-{4CEBAA82-C6CC-D554-29F0-437F1D8A3391}" dt="2025-11-17T20:14:45.372" v="1" actId="20577"/>
          <ac:spMkLst>
            <pc:docMk/>
            <pc:sldMk cId="2243118334" sldId="256"/>
            <ac:spMk id="4" creationId="{AB928F83-A6C3-400B-82FC-B4B05F253761}"/>
          </ac:spMkLst>
        </pc:spChg>
      </pc:sldChg>
    </pc:docChg>
  </pc:docChgLst>
  <pc:docChgLst>
    <pc:chgData name="C THOMAS (Llangunnor Primary School)" userId="S::thomasc289@hwbcymru.net::dc557bc9-6835-47bf-b0f5-650c21393c89" providerId="AD" clId="Web-{2F6D73FE-E00B-4DF3-3FA0-AA0D3B5AE0DC}"/>
    <pc:docChg chg="modSld">
      <pc:chgData name="C THOMAS (Llangunnor Primary School)" userId="S::thomasc289@hwbcymru.net::dc557bc9-6835-47bf-b0f5-650c21393c89" providerId="AD" clId="Web-{2F6D73FE-E00B-4DF3-3FA0-AA0D3B5AE0DC}" dt="2025-11-19T14:13:02.773" v="858" actId="20577"/>
      <pc:docMkLst>
        <pc:docMk/>
      </pc:docMkLst>
      <pc:sldChg chg="modSp">
        <pc:chgData name="C THOMAS (Llangunnor Primary School)" userId="S::thomasc289@hwbcymru.net::dc557bc9-6835-47bf-b0f5-650c21393c89" providerId="AD" clId="Web-{2F6D73FE-E00B-4DF3-3FA0-AA0D3B5AE0DC}" dt="2025-11-19T13:46:39.636" v="615" actId="20577"/>
        <pc:sldMkLst>
          <pc:docMk/>
          <pc:sldMk cId="1921242445" sldId="266"/>
        </pc:sldMkLst>
        <pc:spChg chg="mod">
          <ac:chgData name="C THOMAS (Llangunnor Primary School)" userId="S::thomasc289@hwbcymru.net::dc557bc9-6835-47bf-b0f5-650c21393c89" providerId="AD" clId="Web-{2F6D73FE-E00B-4DF3-3FA0-AA0D3B5AE0DC}" dt="2025-11-19T13:46:39.636" v="615" actId="20577"/>
          <ac:spMkLst>
            <pc:docMk/>
            <pc:sldMk cId="1921242445" sldId="266"/>
            <ac:spMk id="2" creationId="{9363552B-5993-2EC9-A260-7F61D2CDCBC1}"/>
          </ac:spMkLst>
        </pc:spChg>
      </pc:sldChg>
      <pc:sldChg chg="modSp">
        <pc:chgData name="C THOMAS (Llangunnor Primary School)" userId="S::thomasc289@hwbcymru.net::dc557bc9-6835-47bf-b0f5-650c21393c89" providerId="AD" clId="Web-{2F6D73FE-E00B-4DF3-3FA0-AA0D3B5AE0DC}" dt="2025-11-19T13:48:39.841" v="626" actId="20577"/>
        <pc:sldMkLst>
          <pc:docMk/>
          <pc:sldMk cId="1927019760" sldId="275"/>
        </pc:sldMkLst>
        <pc:spChg chg="mod">
          <ac:chgData name="C THOMAS (Llangunnor Primary School)" userId="S::thomasc289@hwbcymru.net::dc557bc9-6835-47bf-b0f5-650c21393c89" providerId="AD" clId="Web-{2F6D73FE-E00B-4DF3-3FA0-AA0D3B5AE0DC}" dt="2025-11-19T13:48:39.841" v="626" actId="20577"/>
          <ac:spMkLst>
            <pc:docMk/>
            <pc:sldMk cId="1927019760" sldId="275"/>
            <ac:spMk id="3" creationId="{04C8B416-CB26-A1A5-3C9D-13B759B90C79}"/>
          </ac:spMkLst>
        </pc:spChg>
        <pc:spChg chg="mod">
          <ac:chgData name="C THOMAS (Llangunnor Primary School)" userId="S::thomasc289@hwbcymru.net::dc557bc9-6835-47bf-b0f5-650c21393c89" providerId="AD" clId="Web-{2F6D73FE-E00B-4DF3-3FA0-AA0D3B5AE0DC}" dt="2025-11-19T13:48:21.528" v="624" actId="20577"/>
          <ac:spMkLst>
            <pc:docMk/>
            <pc:sldMk cId="1927019760" sldId="275"/>
            <ac:spMk id="4" creationId="{1DBDEFBD-8D18-C7F3-5FFC-E182CA034622}"/>
          </ac:spMkLst>
        </pc:spChg>
      </pc:sldChg>
      <pc:sldChg chg="modSp">
        <pc:chgData name="C THOMAS (Llangunnor Primary School)" userId="S::thomasc289@hwbcymru.net::dc557bc9-6835-47bf-b0f5-650c21393c89" providerId="AD" clId="Web-{2F6D73FE-E00B-4DF3-3FA0-AA0D3B5AE0DC}" dt="2025-11-19T13:47:22.840" v="616" actId="20577"/>
        <pc:sldMkLst>
          <pc:docMk/>
          <pc:sldMk cId="3948476369" sldId="276"/>
        </pc:sldMkLst>
        <pc:spChg chg="mod">
          <ac:chgData name="C THOMAS (Llangunnor Primary School)" userId="S::thomasc289@hwbcymru.net::dc557bc9-6835-47bf-b0f5-650c21393c89" providerId="AD" clId="Web-{2F6D73FE-E00B-4DF3-3FA0-AA0D3B5AE0DC}" dt="2025-11-19T13:47:22.840" v="616" actId="20577"/>
          <ac:spMkLst>
            <pc:docMk/>
            <pc:sldMk cId="3948476369" sldId="276"/>
            <ac:spMk id="6" creationId="{9BA14E6B-F639-4896-B4E9-5A58B7FB351A}"/>
          </ac:spMkLst>
        </pc:spChg>
      </pc:sldChg>
      <pc:sldChg chg="addSp delSp modSp">
        <pc:chgData name="C THOMAS (Llangunnor Primary School)" userId="S::thomasc289@hwbcymru.net::dc557bc9-6835-47bf-b0f5-650c21393c89" providerId="AD" clId="Web-{2F6D73FE-E00B-4DF3-3FA0-AA0D3B5AE0DC}" dt="2025-11-19T14:13:02.773" v="858" actId="20577"/>
        <pc:sldMkLst>
          <pc:docMk/>
          <pc:sldMk cId="566365177" sldId="277"/>
        </pc:sldMkLst>
        <pc:spChg chg="mod">
          <ac:chgData name="C THOMAS (Llangunnor Primary School)" userId="S::thomasc289@hwbcymru.net::dc557bc9-6835-47bf-b0f5-650c21393c89" providerId="AD" clId="Web-{2F6D73FE-E00B-4DF3-3FA0-AA0D3B5AE0DC}" dt="2025-11-19T13:14:20.156" v="141" actId="20577"/>
          <ac:spMkLst>
            <pc:docMk/>
            <pc:sldMk cId="566365177" sldId="277"/>
            <ac:spMk id="2" creationId="{97D1F48C-994E-3F8E-0CC6-28526F78EC31}"/>
          </ac:spMkLst>
        </pc:spChg>
        <pc:spChg chg="mod">
          <ac:chgData name="C THOMAS (Llangunnor Primary School)" userId="S::thomasc289@hwbcymru.net::dc557bc9-6835-47bf-b0f5-650c21393c89" providerId="AD" clId="Web-{2F6D73FE-E00B-4DF3-3FA0-AA0D3B5AE0DC}" dt="2025-11-19T13:57:13.793" v="728" actId="20577"/>
          <ac:spMkLst>
            <pc:docMk/>
            <pc:sldMk cId="566365177" sldId="277"/>
            <ac:spMk id="3" creationId="{16BA2289-E04C-E42D-1115-521136F1C4BE}"/>
          </ac:spMkLst>
        </pc:spChg>
        <pc:spChg chg="mod">
          <ac:chgData name="C THOMAS (Llangunnor Primary School)" userId="S::thomasc289@hwbcymru.net::dc557bc9-6835-47bf-b0f5-650c21393c89" providerId="AD" clId="Web-{2F6D73FE-E00B-4DF3-3FA0-AA0D3B5AE0DC}" dt="2025-11-19T14:13:02.773" v="858" actId="20577"/>
          <ac:spMkLst>
            <pc:docMk/>
            <pc:sldMk cId="566365177" sldId="277"/>
            <ac:spMk id="4" creationId="{49142A21-46A6-089E-664E-DA82DB28123E}"/>
          </ac:spMkLst>
        </pc:spChg>
        <pc:spChg chg="mod">
          <ac:chgData name="C THOMAS (Llangunnor Primary School)" userId="S::thomasc289@hwbcymru.net::dc557bc9-6835-47bf-b0f5-650c21393c89" providerId="AD" clId="Web-{2F6D73FE-E00B-4DF3-3FA0-AA0D3B5AE0DC}" dt="2025-11-19T13:10:24.762" v="75" actId="20577"/>
          <ac:spMkLst>
            <pc:docMk/>
            <pc:sldMk cId="566365177" sldId="277"/>
            <ac:spMk id="8" creationId="{7A7DA444-F536-497C-AC20-29B508A4DCFB}"/>
          </ac:spMkLst>
        </pc:spChg>
      </pc:sldChg>
      <pc:sldChg chg="modSp">
        <pc:chgData name="C THOMAS (Llangunnor Primary School)" userId="S::thomasc289@hwbcymru.net::dc557bc9-6835-47bf-b0f5-650c21393c89" providerId="AD" clId="Web-{2F6D73FE-E00B-4DF3-3FA0-AA0D3B5AE0DC}" dt="2025-11-19T13:46:13.573" v="613" actId="20577"/>
        <pc:sldMkLst>
          <pc:docMk/>
          <pc:sldMk cId="3249822730" sldId="278"/>
        </pc:sldMkLst>
        <pc:spChg chg="mod">
          <ac:chgData name="C THOMAS (Llangunnor Primary School)" userId="S::thomasc289@hwbcymru.net::dc557bc9-6835-47bf-b0f5-650c21393c89" providerId="AD" clId="Web-{2F6D73FE-E00B-4DF3-3FA0-AA0D3B5AE0DC}" dt="2025-11-19T13:46:13.573" v="613" actId="20577"/>
          <ac:spMkLst>
            <pc:docMk/>
            <pc:sldMk cId="3249822730" sldId="278"/>
            <ac:spMk id="2" creationId="{93D3F942-558D-7C3A-F82A-EB68BFB65739}"/>
          </ac:spMkLst>
        </pc:spChg>
        <pc:graphicFrameChg chg="mod modGraphic">
          <ac:chgData name="C THOMAS (Llangunnor Primary School)" userId="S::thomasc289@hwbcymru.net::dc557bc9-6835-47bf-b0f5-650c21393c89" providerId="AD" clId="Web-{2F6D73FE-E00B-4DF3-3FA0-AA0D3B5AE0DC}" dt="2025-11-19T13:46:06.151" v="610"/>
          <ac:graphicFrameMkLst>
            <pc:docMk/>
            <pc:sldMk cId="3249822730" sldId="278"/>
            <ac:graphicFrameMk id="5" creationId="{FBB788D2-D6C5-A1FD-896B-89545F727858}"/>
          </ac:graphicFrameMkLst>
        </pc:graphicFrame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1918447"/>
            <a:ext cx="7583488" cy="1470025"/>
          </a:xfrm>
        </p:spPr>
        <p:txBody>
          <a:bodyPr anchor="b" anchorCtr="0"/>
          <a:lstStyle/>
          <a:p>
            <a:r>
              <a:rPr lang="en-GB"/>
              <a:t>Click to edit Master title style</a:t>
            </a:r>
            <a:endParaRPr/>
          </a:p>
        </p:txBody>
      </p:sp>
      <p:sp>
        <p:nvSpPr>
          <p:cNvPr id="3" name="Subtitle 2"/>
          <p:cNvSpPr>
            <a:spLocks noGrp="1"/>
          </p:cNvSpPr>
          <p:nvPr>
            <p:ph type="subTitle" idx="1"/>
          </p:nvPr>
        </p:nvSpPr>
        <p:spPr>
          <a:xfrm>
            <a:off x="779463" y="3478306"/>
            <a:ext cx="7583487" cy="1752600"/>
          </a:xfrm>
        </p:spPr>
        <p:txBody>
          <a:bodyPr>
            <a:normAutofit/>
          </a:bodyPr>
          <a:lstStyle>
            <a:lvl1pPr marL="0" indent="0" algn="ctr">
              <a:spcBef>
                <a:spcPts val="6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a:p>
        </p:txBody>
      </p:sp>
      <p:sp>
        <p:nvSpPr>
          <p:cNvPr id="4" name="Date Placeholder 3"/>
          <p:cNvSpPr>
            <a:spLocks noGrp="1"/>
          </p:cNvSpPr>
          <p:nvPr>
            <p:ph type="dt" sz="half" idx="10"/>
          </p:nvPr>
        </p:nvSpPr>
        <p:spPr/>
        <p:txBody>
          <a:bodyPr/>
          <a:lstStyle/>
          <a:p>
            <a:fld id="{D85AC8A2-C63C-49A4-89E9-2E4420D2ECA8}"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7" name="Picture 6"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10"/>
          </p:nvPr>
        </p:nvSpPr>
        <p:spPr/>
        <p:txBody>
          <a:bodyPr/>
          <a:lstStyle/>
          <a:p>
            <a:fld id="{D85AC8A2-C63C-49A4-89E9-2E4420D2ECA8}"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789081"/>
            <a:ext cx="7583488" cy="1470025"/>
          </a:xfrm>
        </p:spPr>
        <p:txBody>
          <a:bodyPr anchor="ctr" anchorCtr="0"/>
          <a:lstStyle/>
          <a:p>
            <a:r>
              <a:rPr lang="en-GB"/>
              <a:t>Click to edit Master title style</a:t>
            </a:r>
            <a:endParaRPr/>
          </a:p>
        </p:txBody>
      </p:sp>
      <p:sp>
        <p:nvSpPr>
          <p:cNvPr id="3" name="Subtitle 2"/>
          <p:cNvSpPr>
            <a:spLocks noGrp="1"/>
          </p:cNvSpPr>
          <p:nvPr>
            <p:ph type="subTitle" idx="1"/>
          </p:nvPr>
        </p:nvSpPr>
        <p:spPr>
          <a:xfrm>
            <a:off x="779463" y="4724400"/>
            <a:ext cx="7583487" cy="1385047"/>
          </a:xfrm>
        </p:spPr>
        <p:txBody>
          <a:bodyPr anchor="ctr" anchorCtr="0">
            <a:normAutofit/>
          </a:bodyPr>
          <a:lstStyle>
            <a:lvl1pPr marL="0" indent="0" algn="ctr">
              <a:spcBef>
                <a:spcPts val="3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a:p>
        </p:txBody>
      </p:sp>
      <p:sp>
        <p:nvSpPr>
          <p:cNvPr id="4" name="Date Placeholder 3"/>
          <p:cNvSpPr>
            <a:spLocks noGrp="1"/>
          </p:cNvSpPr>
          <p:nvPr>
            <p:ph type="dt" sz="half" idx="10"/>
          </p:nvPr>
        </p:nvSpPr>
        <p:spPr/>
        <p:txBody>
          <a:bodyPr/>
          <a:lstStyle/>
          <a:p>
            <a:fld id="{D85AC8A2-C63C-49A4-89E9-2E4420D2ECA8}"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
        <p:nvSpPr>
          <p:cNvPr id="10" name="Picture Placeholder 9"/>
          <p:cNvSpPr>
            <a:spLocks noGrp="1"/>
          </p:cNvSpPr>
          <p:nvPr>
            <p:ph type="pic" sz="quarter" idx="13"/>
          </p:nvPr>
        </p:nvSpPr>
        <p:spPr>
          <a:xfrm>
            <a:off x="3677371" y="2564085"/>
            <a:ext cx="1789259" cy="1729830"/>
          </a:xfrm>
          <a:prstGeom prst="ellipse">
            <a:avLst/>
          </a:prstGeom>
          <a:noFill/>
          <a:ln w="127000">
            <a:solidFill>
              <a:schemeClr val="tx2"/>
            </a:solidFill>
          </a:ln>
          <a:effectLst>
            <a:innerShdw blurRad="101600" dist="76200" dir="13500000">
              <a:prstClr val="black">
                <a:alpha val="57000"/>
              </a:prstClr>
            </a:innerShdw>
          </a:effectLst>
        </p:spPr>
        <p:txBody>
          <a:bodyPr>
            <a:normAutofit/>
          </a:bodyPr>
          <a:lstStyle>
            <a:lvl1pPr marL="0" indent="0" algn="ctr">
              <a:buNone/>
              <a:defRPr sz="1600">
                <a:solidFill>
                  <a:schemeClr val="tx1"/>
                </a:solidFill>
              </a:defRPr>
            </a:lvl1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4446984"/>
            <a:ext cx="9144000" cy="125016"/>
          </a:xfrm>
          <a:prstGeom prst="rect">
            <a:avLst/>
          </a:prstGeom>
        </p:spPr>
      </p:pic>
      <p:pic>
        <p:nvPicPr>
          <p:cNvPr id="7" name="Picture 6" descr="Overlay-FullBackground.jpg"/>
          <p:cNvPicPr>
            <a:picLocks noChangeAspect="1"/>
          </p:cNvPicPr>
          <p:nvPr/>
        </p:nvPicPr>
        <p:blipFill>
          <a:blip r:embed="rId3"/>
          <a:srcRect t="66667"/>
          <a:stretch>
            <a:fillRect/>
          </a:stretch>
        </p:blipFill>
        <p:spPr>
          <a:xfrm>
            <a:off x="0" y="4572000"/>
            <a:ext cx="9144000" cy="2286000"/>
          </a:xfrm>
          <a:prstGeom prst="rect">
            <a:avLst/>
          </a:prstGeom>
        </p:spPr>
      </p:pic>
      <p:sp>
        <p:nvSpPr>
          <p:cNvPr id="2" name="Title 1"/>
          <p:cNvSpPr>
            <a:spLocks noGrp="1"/>
          </p:cNvSpPr>
          <p:nvPr>
            <p:ph type="title"/>
          </p:nvPr>
        </p:nvSpPr>
        <p:spPr>
          <a:xfrm>
            <a:off x="779463" y="2971800"/>
            <a:ext cx="7583487"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en-GB"/>
              <a:t>Click to edit Master title style</a:t>
            </a:r>
            <a:endParaRPr/>
          </a:p>
        </p:txBody>
      </p:sp>
      <p:sp>
        <p:nvSpPr>
          <p:cNvPr id="3" name="Text Placeholder 2"/>
          <p:cNvSpPr>
            <a:spLocks noGrp="1"/>
          </p:cNvSpPr>
          <p:nvPr>
            <p:ph type="body" idx="1"/>
          </p:nvPr>
        </p:nvSpPr>
        <p:spPr>
          <a:xfrm>
            <a:off x="779463" y="4724400"/>
            <a:ext cx="7583487" cy="1398494"/>
          </a:xfrm>
        </p:spPr>
        <p:txBody>
          <a:bodyPr vert="horz" lIns="91440" tIns="45720" rIns="91440" bIns="45720" rtlCol="0">
            <a:normAutofit/>
          </a:bodyPr>
          <a:lstStyle>
            <a:lvl1pPr marL="0" indent="0" algn="ctr" defTabSz="914400" rtl="0" eaLnBrk="1" latinLnBrk="0" hangingPunct="1">
              <a:spcBef>
                <a:spcPts val="300"/>
              </a:spcBef>
              <a:buFont typeface="Calisto MT" pitchFamily="18" charset="0"/>
              <a:buNone/>
              <a:defRPr sz="18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85AC8A2-C63C-49A4-89E9-2E4420D2ECA8}"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1" name="Picture 10"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p>
            <a:r>
              <a:rPr lang="en-GB"/>
              <a:t>Click to edit Master title style</a:t>
            </a:r>
            <a:endParaRPr/>
          </a:p>
        </p:txBody>
      </p:sp>
      <p:sp>
        <p:nvSpPr>
          <p:cNvPr id="3" name="Content Placeholder 2"/>
          <p:cNvSpPr>
            <a:spLocks noGrp="1"/>
          </p:cNvSpPr>
          <p:nvPr>
            <p:ph sz="half" idx="1"/>
          </p:nvPr>
        </p:nvSpPr>
        <p:spPr>
          <a:xfrm>
            <a:off x="779463"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Content Placeholder 3"/>
          <p:cNvSpPr>
            <a:spLocks noGrp="1"/>
          </p:cNvSpPr>
          <p:nvPr>
            <p:ph sz="half" idx="2"/>
          </p:nvPr>
        </p:nvSpPr>
        <p:spPr>
          <a:xfrm>
            <a:off x="4796791"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Date Placeholder 4"/>
          <p:cNvSpPr>
            <a:spLocks noGrp="1"/>
          </p:cNvSpPr>
          <p:nvPr>
            <p:ph type="dt" sz="half" idx="10"/>
          </p:nvPr>
        </p:nvSpPr>
        <p:spPr/>
        <p:txBody>
          <a:bodyPr/>
          <a:lstStyle/>
          <a:p>
            <a:fld id="{D85AC8A2-C63C-49A4-89E9-2E4420D2ECA8}"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3" name="Picture 12"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779463"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779463"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Text Placeholder 4"/>
          <p:cNvSpPr>
            <a:spLocks noGrp="1"/>
          </p:cNvSpPr>
          <p:nvPr>
            <p:ph type="body" sz="quarter" idx="3"/>
          </p:nvPr>
        </p:nvSpPr>
        <p:spPr>
          <a:xfrm>
            <a:off x="4796791"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96791"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7" name="Date Placeholder 6"/>
          <p:cNvSpPr>
            <a:spLocks noGrp="1"/>
          </p:cNvSpPr>
          <p:nvPr>
            <p:ph type="dt" sz="half" idx="10"/>
          </p:nvPr>
        </p:nvSpPr>
        <p:spPr/>
        <p:txBody>
          <a:bodyPr/>
          <a:lstStyle/>
          <a:p>
            <a:fld id="{D85AC8A2-C63C-49A4-89E9-2E4420D2ECA8}"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D85AC8A2-C63C-49A4-89E9-2E4420D2ECA8}"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FullBackground.jpg"/>
          <p:cNvPicPr>
            <a:picLocks noChangeAspect="1"/>
          </p:cNvPicPr>
          <p:nvPr/>
        </p:nvPicPr>
        <p:blipFill>
          <a:blip r:embed="rId3"/>
          <a:srcRect t="21046"/>
          <a:stretch>
            <a:fillRect/>
          </a:stretch>
        </p:blipFill>
        <p:spPr>
          <a:xfrm>
            <a:off x="0" y="1447800"/>
            <a:ext cx="9144000" cy="541468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Date Placeholder 1"/>
          <p:cNvSpPr>
            <a:spLocks noGrp="1"/>
          </p:cNvSpPr>
          <p:nvPr>
            <p:ph type="dt" sz="half" idx="10"/>
          </p:nvPr>
        </p:nvSpPr>
        <p:spPr/>
        <p:txBody>
          <a:bodyPr/>
          <a:lstStyle/>
          <a:p>
            <a:fld id="{D85AC8A2-C63C-49A4-89E9-2E4420D2ECA8}"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sp>
        <p:nvSpPr>
          <p:cNvPr id="2" name="Title 1"/>
          <p:cNvSpPr>
            <a:spLocks noGrp="1"/>
          </p:cNvSpPr>
          <p:nvPr>
            <p:ph type="title"/>
          </p:nvPr>
        </p:nvSpPr>
        <p:spPr>
          <a:xfrm>
            <a:off x="301752" y="273049"/>
            <a:ext cx="3962400" cy="1690221"/>
          </a:xfrm>
        </p:spPr>
        <p:txBody>
          <a:bodyPr vert="horz" lIns="91440" tIns="45720" rIns="91440" bIns="45720" rtlCol="0" anchor="b" anchorCtr="0">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en-GB"/>
              <a:t>Click to edit Master title style</a:t>
            </a:r>
            <a:endParaRPr/>
          </a:p>
        </p:txBody>
      </p:sp>
      <p:sp>
        <p:nvSpPr>
          <p:cNvPr id="3" name="Content Placeholder 2"/>
          <p:cNvSpPr>
            <a:spLocks noGrp="1"/>
          </p:cNvSpPr>
          <p:nvPr>
            <p:ph idx="1"/>
          </p:nvPr>
        </p:nvSpPr>
        <p:spPr>
          <a:xfrm>
            <a:off x="4866401" y="273050"/>
            <a:ext cx="3959352" cy="5853113"/>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Text Placeholder 3"/>
          <p:cNvSpPr>
            <a:spLocks noGrp="1"/>
          </p:cNvSpPr>
          <p:nvPr>
            <p:ph type="body" sz="half" idx="2"/>
          </p:nvPr>
        </p:nvSpPr>
        <p:spPr>
          <a:xfrm>
            <a:off x="301752" y="1975104"/>
            <a:ext cx="3962400" cy="3200401"/>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defTabSz="914400" rtl="0" eaLnBrk="1" latinLnBrk="0" hangingPunct="1">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2667000" y="6356350"/>
            <a:ext cx="162261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12/8/2025</a:t>
            </a:fld>
            <a:endParaRPr lang="en-US"/>
          </a:p>
        </p:txBody>
      </p:sp>
      <p:sp>
        <p:nvSpPr>
          <p:cNvPr id="6" name="Footer Placeholder 5"/>
          <p:cNvSpPr>
            <a:spLocks noGrp="1"/>
          </p:cNvSpPr>
          <p:nvPr>
            <p:ph type="ftr" sz="quarter" idx="11"/>
          </p:nvPr>
        </p:nvSpPr>
        <p:spPr>
          <a:xfrm>
            <a:off x="242047" y="6356350"/>
            <a:ext cx="1891553"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48338"/>
            <a:ext cx="762000" cy="57626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pic>
        <p:nvPicPr>
          <p:cNvPr id="9" name="Picture 8"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
        <p:nvSpPr>
          <p:cNvPr id="2" name="Title 1"/>
          <p:cNvSpPr>
            <a:spLocks noGrp="1"/>
          </p:cNvSpPr>
          <p:nvPr>
            <p:ph type="title"/>
          </p:nvPr>
        </p:nvSpPr>
        <p:spPr>
          <a:xfrm>
            <a:off x="301752" y="274320"/>
            <a:ext cx="3959352" cy="1691640"/>
          </a:xfrm>
        </p:spPr>
        <p:txBody>
          <a:bodyPr vert="horz" lIns="91440" tIns="45720" rIns="91440" bIns="45720" rtlCol="0" anchor="b" anchorCtr="0">
            <a:noAutofit/>
          </a:bodyPr>
          <a:lstStyle>
            <a:lvl1pPr marL="0" algn="ctr" defTabSz="914400" rtl="0" eaLnBrk="1" latinLnBrk="0" hangingPunct="1">
              <a:spcBef>
                <a:spcPct val="0"/>
              </a:spcBef>
              <a:buNone/>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en-GB"/>
              <a:t>Click to edit Master title style</a:t>
            </a:r>
            <a:endParaRPr/>
          </a:p>
        </p:txBody>
      </p:sp>
      <p:sp>
        <p:nvSpPr>
          <p:cNvPr id="3" name="Picture Placeholder 2"/>
          <p:cNvSpPr>
            <a:spLocks noGrp="1"/>
          </p:cNvSpPr>
          <p:nvPr>
            <p:ph type="pic" idx="1"/>
          </p:nvPr>
        </p:nvSpPr>
        <p:spPr>
          <a:xfrm>
            <a:off x="4864608" y="264907"/>
            <a:ext cx="3959352" cy="6328186"/>
          </a:xfrm>
          <a:solidFill>
            <a:schemeClr val="tx1">
              <a:lumMod val="50000"/>
            </a:schemeClr>
          </a:solidFill>
          <a:effectLst>
            <a:outerShdw blurRad="50800" dir="2700000" algn="tl" rotWithShape="0">
              <a:schemeClr val="tx1">
                <a:alpha val="40000"/>
              </a:schemeClr>
            </a:outerShdw>
          </a:effectLst>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301752" y="1970801"/>
            <a:ext cx="3959352" cy="3200400"/>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2000"/>
              </a:spcBef>
              <a:buFont typeface="Calisto MT" pitchFamily="18" charset="0"/>
              <a:buNone/>
            </a:pPr>
            <a:r>
              <a:rPr lang="en-GB"/>
              <a:t>Click to edit Master text styles</a:t>
            </a:r>
          </a:p>
        </p:txBody>
      </p:sp>
      <p:sp>
        <p:nvSpPr>
          <p:cNvPr id="5" name="Date Placeholder 4"/>
          <p:cNvSpPr>
            <a:spLocks noGrp="1"/>
          </p:cNvSpPr>
          <p:nvPr>
            <p:ph type="dt" sz="half" idx="10"/>
          </p:nvPr>
        </p:nvSpPr>
        <p:spPr>
          <a:xfrm>
            <a:off x="2670048" y="6356350"/>
            <a:ext cx="162763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12/8/2025</a:t>
            </a:fld>
            <a:endParaRPr lang="en-US"/>
          </a:p>
        </p:txBody>
      </p:sp>
      <p:sp>
        <p:nvSpPr>
          <p:cNvPr id="6" name="Footer Placeholder 5"/>
          <p:cNvSpPr>
            <a:spLocks noGrp="1"/>
          </p:cNvSpPr>
          <p:nvPr>
            <p:ph type="ftr" sz="quarter" idx="11"/>
          </p:nvPr>
        </p:nvSpPr>
        <p:spPr>
          <a:xfrm>
            <a:off x="242047" y="6356350"/>
            <a:ext cx="1892808"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38129"/>
            <a:ext cx="758952" cy="57607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Title 1"/>
          <p:cNvSpPr>
            <a:spLocks noGrp="1"/>
          </p:cNvSpPr>
          <p:nvPr>
            <p:ph type="title"/>
          </p:nvPr>
        </p:nvSpPr>
        <p:spPr>
          <a:xfrm>
            <a:off x="762000" y="4038600"/>
            <a:ext cx="7620000" cy="990600"/>
          </a:xfrm>
        </p:spPr>
        <p:txBody>
          <a:bodyPr vert="horz" lIns="91440" tIns="45720" rIns="91440" bIns="45720" rtlCol="0" anchor="b" anchorCtr="0">
            <a:normAutofit/>
          </a:bodyPr>
          <a:lstStyle>
            <a:lvl1pPr algn="ctr">
              <a:defRPr sz="3600" kern="1200">
                <a:solidFill>
                  <a:schemeClr val="bg2"/>
                </a:solidFill>
                <a:effectLst>
                  <a:outerShdw blurRad="63500" dir="2700000" algn="tl" rotWithShape="0">
                    <a:schemeClr val="tx1">
                      <a:alpha val="40000"/>
                    </a:schemeClr>
                  </a:outerShdw>
                </a:effectLst>
                <a:latin typeface="+mj-lt"/>
                <a:ea typeface="+mn-ea"/>
                <a:cs typeface="+mn-cs"/>
              </a:defRPr>
            </a:lvl1pPr>
          </a:lstStyle>
          <a:p>
            <a:pPr marL="0" lvl="0" indent="0" algn="l" defTabSz="914400" rtl="0" eaLnBrk="1" latinLnBrk="0" hangingPunct="1">
              <a:spcBef>
                <a:spcPts val="2000"/>
              </a:spcBef>
              <a:buFont typeface="Calisto MT" pitchFamily="18" charset="0"/>
              <a:buNone/>
            </a:pPr>
            <a:r>
              <a:rPr lang="en-GB"/>
              <a:t>Click to edit Master title style</a:t>
            </a:r>
            <a:endParaRPr/>
          </a:p>
        </p:txBody>
      </p:sp>
      <p:sp>
        <p:nvSpPr>
          <p:cNvPr id="3" name="Picture Placeholder 2"/>
          <p:cNvSpPr>
            <a:spLocks noGrp="1"/>
          </p:cNvSpPr>
          <p:nvPr>
            <p:ph type="pic" idx="1"/>
          </p:nvPr>
        </p:nvSpPr>
        <p:spPr>
          <a:xfrm>
            <a:off x="342900" y="265176"/>
            <a:ext cx="8458200" cy="3697224"/>
          </a:xfrm>
          <a:solidFill>
            <a:schemeClr val="tx1">
              <a:lumMod val="50000"/>
            </a:schemeClr>
          </a:solidFill>
          <a:effectLst>
            <a:outerShdw blurRad="50800" dir="2700000" algn="tl" rotWithShape="0">
              <a:schemeClr val="tx1">
                <a:alpha val="40000"/>
              </a:schemeClr>
            </a:outerShdw>
          </a:effectLst>
        </p:spPr>
        <p:txBody>
          <a:bodyPr vert="horz" lIns="91440" tIns="45720" rIns="91440" bIns="45720" rtlCol="0">
            <a:normAutofit/>
          </a:bodyPr>
          <a:lstStyle>
            <a:lvl1pPr marL="0" indent="0" algn="ctr" defTabSz="914400" rtl="0" eaLnBrk="1" latinLnBrk="0" hangingPunct="1">
              <a:spcBef>
                <a:spcPts val="2000"/>
              </a:spcBef>
              <a:buFont typeface="Calisto MT" pitchFamily="18" charset="0"/>
              <a:buNone/>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762000" y="5042647"/>
            <a:ext cx="7620000" cy="1129553"/>
          </a:xfrm>
        </p:spPr>
        <p:txBody>
          <a:bodyPr>
            <a:normAutofit/>
          </a:bodyPr>
          <a:lstStyle>
            <a:lvl1pPr marL="0" indent="0" algn="ctr">
              <a:lnSpc>
                <a:spcPct val="1100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85AC8A2-C63C-49A4-89E9-2E4420D2ECA8}"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D85AC8A2-C63C-49A4-89E9-2E4420D2ECA8}" type="datetimeFigureOut">
              <a:rPr lang="en-US" smtClean="0"/>
              <a:t>12/8/2025</a:t>
            </a:fld>
            <a:endParaRPr lang="en-US"/>
          </a:p>
        </p:txBody>
      </p:sp>
      <p:sp>
        <p:nvSpPr>
          <p:cNvPr id="4" name="Footer Placeholder 3"/>
          <p:cNvSpPr>
            <a:spLocks noGrp="1"/>
          </p:cNvSpPr>
          <p:nvPr>
            <p:ph type="ftr" sz="quarter" idx="11"/>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endParaRPr lang="en-US"/>
          </a:p>
        </p:txBody>
      </p:sp>
      <p:sp>
        <p:nvSpPr>
          <p:cNvPr id="5" name="Slide Number Placeholder 4"/>
          <p:cNvSpPr>
            <a:spLocks noGrp="1"/>
          </p:cNvSpPr>
          <p:nvPr>
            <p:ph type="sldNum" sz="quarter" idx="12"/>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74C7E049-B585-4EE6-96C0-EEB30EAA14F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8" name="Picture 7"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10"/>
          </p:nvPr>
        </p:nvSpPr>
        <p:spPr/>
        <p:txBody>
          <a:bodyPr/>
          <a:lstStyle/>
          <a:p>
            <a:fld id="{D85AC8A2-C63C-49A4-89E9-2E4420D2ECA8}"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Overlay-FullBackground.jpg"/>
          <p:cNvPicPr>
            <a:picLocks noChangeAspect="1"/>
          </p:cNvPicPr>
          <p:nvPr/>
        </p:nvPicPr>
        <p:blipFill>
          <a:blip r:embed="rId2"/>
          <a:srcRect r="14719"/>
          <a:stretch>
            <a:fillRect/>
          </a:stretch>
        </p:blipFill>
        <p:spPr>
          <a:xfrm>
            <a:off x="0" y="4482"/>
            <a:ext cx="7798112" cy="6858000"/>
          </a:xfrm>
          <a:prstGeom prst="rect">
            <a:avLst/>
          </a:prstGeom>
          <a:noFill/>
          <a:ln>
            <a:noFill/>
          </a:ln>
        </p:spPr>
      </p:pic>
      <p:sp>
        <p:nvSpPr>
          <p:cNvPr id="2" name="Vertical Title 1"/>
          <p:cNvSpPr>
            <a:spLocks noGrp="1"/>
          </p:cNvSpPr>
          <p:nvPr>
            <p:ph type="title" orient="vert"/>
          </p:nvPr>
        </p:nvSpPr>
        <p:spPr>
          <a:xfrm>
            <a:off x="7848600" y="457200"/>
            <a:ext cx="1219200" cy="5668963"/>
          </a:xfrm>
        </p:spPr>
        <p:txBody>
          <a:bodyPr vert="eaVert">
            <a:normAutofit/>
          </a:bodyPr>
          <a:lstStyle/>
          <a:p>
            <a:r>
              <a:rPr lang="en-GB"/>
              <a:t>Click to edit Master title style</a:t>
            </a:r>
            <a:endParaRPr/>
          </a:p>
        </p:txBody>
      </p:sp>
      <p:sp>
        <p:nvSpPr>
          <p:cNvPr id="3" name="Vertical Text Placeholder 2"/>
          <p:cNvSpPr>
            <a:spLocks noGrp="1"/>
          </p:cNvSpPr>
          <p:nvPr>
            <p:ph type="body" orient="vert" idx="1"/>
          </p:nvPr>
        </p:nvSpPr>
        <p:spPr>
          <a:xfrm>
            <a:off x="779462" y="457200"/>
            <a:ext cx="6383337" cy="5668963"/>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10"/>
          </p:nvPr>
        </p:nvSpPr>
        <p:spPr>
          <a:xfrm>
            <a:off x="7924800" y="6356350"/>
            <a:ext cx="1066800"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5400000" flipH="1">
            <a:off x="4421262" y="3365075"/>
            <a:ext cx="6855164" cy="12501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62753"/>
            <a:ext cx="7583488" cy="1283167"/>
          </a:xfrm>
          <a:prstGeom prst="rect">
            <a:avLst/>
          </a:prstGeom>
        </p:spPr>
        <p:txBody>
          <a:bodyPr vert="horz" lIns="91440" tIns="45720" rIns="91440" bIns="45720" rtlCol="0" anchor="ctr">
            <a:noAutofit/>
          </a:bodyPr>
          <a:lstStyle/>
          <a:p>
            <a:r>
              <a:rPr lang="en-GB"/>
              <a:t>Click to edit Master title style</a:t>
            </a:r>
            <a:endParaRPr/>
          </a:p>
        </p:txBody>
      </p:sp>
      <p:sp>
        <p:nvSpPr>
          <p:cNvPr id="3" name="Text Placeholder 2"/>
          <p:cNvSpPr>
            <a:spLocks noGrp="1"/>
          </p:cNvSpPr>
          <p:nvPr>
            <p:ph type="body" idx="1"/>
          </p:nvPr>
        </p:nvSpPr>
        <p:spPr>
          <a:xfrm>
            <a:off x="779463" y="1828800"/>
            <a:ext cx="7583488" cy="42973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2"/>
          </p:nvPr>
        </p:nvSpPr>
        <p:spPr>
          <a:xfrm>
            <a:off x="6732494" y="6356350"/>
            <a:ext cx="2133600" cy="365125"/>
          </a:xfrm>
          <a:prstGeom prst="rect">
            <a:avLst/>
          </a:prstGeom>
        </p:spPr>
        <p:txBody>
          <a:bodyPr vert="horz" lIns="91440" tIns="45720" rIns="91440" bIns="45720" rtlCol="0" anchor="ctr"/>
          <a:lstStyle>
            <a:lvl1pPr algn="r">
              <a:defRPr sz="1200">
                <a:solidFill>
                  <a:schemeClr val="bg2"/>
                </a:solidFill>
                <a:effectLst>
                  <a:outerShdw blurRad="63500" dir="2700000" algn="tl" rotWithShape="0">
                    <a:schemeClr val="tx1">
                      <a:alpha val="40000"/>
                    </a:schemeClr>
                  </a:outerShdw>
                </a:effectLst>
              </a:defRPr>
            </a:lvl1pPr>
          </a:lstStyle>
          <a:p>
            <a:fld id="{D85AC8A2-C63C-49A4-89E9-2E4420D2ECA8}" type="datetimeFigureOut">
              <a:rPr lang="en-US" smtClean="0"/>
              <a:t>12/8/2025</a:t>
            </a:fld>
            <a:endParaRPr lang="en-US"/>
          </a:p>
        </p:txBody>
      </p:sp>
      <p:sp>
        <p:nvSpPr>
          <p:cNvPr id="5" name="Footer Placeholder 4"/>
          <p:cNvSpPr>
            <a:spLocks noGrp="1"/>
          </p:cNvSpPr>
          <p:nvPr>
            <p:ph type="ftr" sz="quarter" idx="3"/>
          </p:nvPr>
        </p:nvSpPr>
        <p:spPr>
          <a:xfrm>
            <a:off x="242047" y="6356350"/>
            <a:ext cx="2895600" cy="365125"/>
          </a:xfrm>
          <a:prstGeom prst="rect">
            <a:avLst/>
          </a:prstGeom>
        </p:spPr>
        <p:txBody>
          <a:bodyPr vert="horz" lIns="91440" tIns="45720" rIns="91440" bIns="45720" rtlCol="0" anchor="ctr"/>
          <a:lstStyle>
            <a:lvl1pPr algn="l">
              <a:defRPr sz="1200">
                <a:solidFill>
                  <a:schemeClr val="bg2"/>
                </a:solidFill>
                <a:effectLst>
                  <a:outerShdw blurRad="63500" dir="2700000" algn="tl" rotWithShape="0">
                    <a:schemeClr val="tx1">
                      <a:alpha val="40000"/>
                    </a:schemeClr>
                  </a:outerShdw>
                </a:effectLst>
              </a:defRPr>
            </a:lvl1pPr>
          </a:lstStyle>
          <a:p>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a:solidFill>
                  <a:schemeClr val="bg2"/>
                </a:solidFill>
                <a:effectLst>
                  <a:outerShdw blurRad="63500" dir="2700000" algn="tl" rotWithShape="0">
                    <a:schemeClr val="tx1">
                      <a:alpha val="40000"/>
                    </a:schemeClr>
                  </a:outerShdw>
                </a:effectLst>
              </a:defRPr>
            </a:lvl1pPr>
          </a:lstStyle>
          <a:p>
            <a:fld id="{74C7E049-B585-4EE6-96C0-EEB30EAA14FD}"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p:titleStyle>
    <p:body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admin@llangunnor.ysgolccc.cymru"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8000"/>
            <a:duotone>
              <a:schemeClr val="bg1">
                <a:shade val="10000"/>
                <a:satMod val="130000"/>
                <a:lumMod val="80000"/>
              </a:schemeClr>
              <a:schemeClr val="bg1">
                <a:satMod val="150000"/>
                <a:lumMod val="110000"/>
              </a:schemeClr>
            </a:duotone>
            <a:lum/>
          </a:blip>
          <a:srcRect/>
          <a:stretch>
            <a:fillRect/>
          </a:stretch>
        </a:blipFill>
        <a:effectLst/>
      </p:bgPr>
    </p:bg>
    <p:spTree>
      <p:nvGrpSpPr>
        <p:cNvPr id="1" name=""/>
        <p:cNvGrpSpPr/>
        <p:nvPr/>
      </p:nvGrpSpPr>
      <p:grpSpPr>
        <a:xfrm>
          <a:off x="0" y="0"/>
          <a:ext cx="0" cy="0"/>
          <a:chOff x="0" y="0"/>
          <a:chExt cx="0" cy="0"/>
        </a:xfrm>
      </p:grpSpPr>
      <p:pic>
        <p:nvPicPr>
          <p:cNvPr id="2" name="Picture 5" descr="Logo&#10;&#10;Description automatically generated">
            <a:extLst>
              <a:ext uri="{FF2B5EF4-FFF2-40B4-BE49-F238E27FC236}">
                <a16:creationId xmlns:a16="http://schemas.microsoft.com/office/drawing/2014/main" id="{771BA76D-9E6F-E31B-CBE8-B7C5D19C5B97}"/>
              </a:ext>
            </a:extLst>
          </p:cNvPr>
          <p:cNvPicPr>
            <a:picLocks noChangeAspect="1"/>
          </p:cNvPicPr>
          <p:nvPr/>
        </p:nvPicPr>
        <p:blipFill>
          <a:blip r:embed="rId3"/>
          <a:stretch>
            <a:fillRect/>
          </a:stretch>
        </p:blipFill>
        <p:spPr>
          <a:xfrm>
            <a:off x="326065" y="4389524"/>
            <a:ext cx="1345790" cy="1311398"/>
          </a:xfrm>
          <a:prstGeom prst="rect">
            <a:avLst/>
          </a:prstGeom>
          <a:ln w="19050">
            <a:solidFill>
              <a:schemeClr val="bg2"/>
            </a:solidFill>
          </a:ln>
        </p:spPr>
      </p:pic>
      <p:sp>
        <p:nvSpPr>
          <p:cNvPr id="3" name="Subtitle 2"/>
          <p:cNvSpPr>
            <a:spLocks noGrp="1"/>
          </p:cNvSpPr>
          <p:nvPr>
            <p:ph type="subTitle" idx="1"/>
          </p:nvPr>
        </p:nvSpPr>
        <p:spPr>
          <a:xfrm>
            <a:off x="523982" y="4269021"/>
            <a:ext cx="8241033" cy="1752600"/>
          </a:xfrm>
        </p:spPr>
        <p:txBody>
          <a:bodyPr vert="horz" lIns="91440" tIns="45720" rIns="91440" bIns="45720" rtlCol="0" anchor="t">
            <a:normAutofit fontScale="62500" lnSpcReduction="20000"/>
          </a:bodyPr>
          <a:lstStyle/>
          <a:p>
            <a:r>
              <a:rPr lang="en-US" sz="6000" b="1" err="1">
                <a:latin typeface="American Typewriter"/>
                <a:cs typeface="American Typewriter"/>
              </a:rPr>
              <a:t>Tymor</a:t>
            </a:r>
            <a:r>
              <a:rPr lang="en-US" sz="6000" b="1">
                <a:latin typeface="American Typewriter"/>
                <a:cs typeface="American Typewriter"/>
              </a:rPr>
              <a:t> yr Hydref</a:t>
            </a:r>
          </a:p>
          <a:p>
            <a:r>
              <a:rPr lang="en-US" sz="6000" b="1">
                <a:latin typeface="American Typewriter"/>
                <a:cs typeface="American Typewriter"/>
              </a:rPr>
              <a:t>Autumn Term</a:t>
            </a:r>
            <a:endParaRPr lang="en-US" sz="6000" b="1">
              <a:effectLst>
                <a:outerShdw blurRad="63500" dir="2700000" algn="tl" rotWithShape="0">
                  <a:prstClr val="white">
                    <a:alpha val="40000"/>
                  </a:prstClr>
                </a:outerShdw>
              </a:effectLst>
              <a:latin typeface="American Typewriter"/>
              <a:cs typeface="American Typewriter"/>
            </a:endParaRPr>
          </a:p>
          <a:p>
            <a:r>
              <a:rPr lang="en-US" sz="6000" b="1">
                <a:latin typeface="American Typewriter"/>
                <a:cs typeface="American Typewriter"/>
              </a:rPr>
              <a:t>2025</a:t>
            </a:r>
            <a:endParaRPr lang="en-US" sz="6000" b="1">
              <a:effectLst>
                <a:outerShdw blurRad="63500" dir="2700000" algn="tl" rotWithShape="0">
                  <a:prstClr val="white">
                    <a:alpha val="40000"/>
                  </a:prstClr>
                </a:outerShdw>
              </a:effectLst>
              <a:latin typeface="American Typewriter"/>
              <a:cs typeface="American Typewriter"/>
            </a:endParaRPr>
          </a:p>
        </p:txBody>
      </p:sp>
      <p:sp>
        <p:nvSpPr>
          <p:cNvPr id="4" name="TextBox 3">
            <a:extLst>
              <a:ext uri="{FF2B5EF4-FFF2-40B4-BE49-F238E27FC236}">
                <a16:creationId xmlns:a16="http://schemas.microsoft.com/office/drawing/2014/main" id="{AB928F83-A6C3-400B-82FC-B4B05F253761}"/>
              </a:ext>
            </a:extLst>
          </p:cNvPr>
          <p:cNvSpPr txBox="1"/>
          <p:nvPr/>
        </p:nvSpPr>
        <p:spPr>
          <a:xfrm>
            <a:off x="272844" y="-95302"/>
            <a:ext cx="8743307" cy="2954655"/>
          </a:xfrm>
          <a:prstGeom prst="rect">
            <a:avLst/>
          </a:prstGeom>
          <a:noFill/>
        </p:spPr>
        <p:txBody>
          <a:bodyPr wrap="square" lIns="91440" tIns="45720" rIns="91440" bIns="45720" rtlCol="0" anchor="t">
            <a:spAutoFit/>
          </a:bodyPr>
          <a:lstStyle/>
          <a:p>
            <a:pPr algn="ctr"/>
            <a:endParaRPr lang="en-GB" sz="3000"/>
          </a:p>
          <a:p>
            <a:pPr algn="ctr"/>
            <a:r>
              <a:rPr lang="en-GB" sz="3000" err="1"/>
              <a:t>Adroddiad</a:t>
            </a:r>
            <a:r>
              <a:rPr lang="en-GB" sz="3000"/>
              <a:t> </a:t>
            </a:r>
            <a:r>
              <a:rPr lang="en-GB" sz="3000" err="1"/>
              <a:t>Blynyddol</a:t>
            </a:r>
            <a:r>
              <a:rPr lang="en-GB" sz="3000"/>
              <a:t> y </a:t>
            </a:r>
            <a:r>
              <a:rPr lang="en-GB" sz="3000" err="1"/>
              <a:t>Llywodraethwyr</a:t>
            </a:r>
            <a:r>
              <a:rPr lang="en-GB" sz="3000"/>
              <a:t> </a:t>
            </a:r>
            <a:r>
              <a:rPr lang="en-GB" sz="3000" err="1"/>
              <a:t>i’r</a:t>
            </a:r>
            <a:r>
              <a:rPr lang="en-GB" sz="3000"/>
              <a:t> </a:t>
            </a:r>
            <a:r>
              <a:rPr lang="en-GB" sz="3000" err="1"/>
              <a:t>Rhieni</a:t>
            </a:r>
            <a:endParaRPr lang="en-GB" sz="3000"/>
          </a:p>
          <a:p>
            <a:pPr algn="ctr"/>
            <a:r>
              <a:rPr lang="en-GB" sz="3200"/>
              <a:t>2024/25</a:t>
            </a:r>
          </a:p>
          <a:p>
            <a:pPr algn="ctr"/>
            <a:endParaRPr lang="en-GB" sz="3200"/>
          </a:p>
          <a:p>
            <a:pPr algn="ctr"/>
            <a:r>
              <a:rPr lang="en-GB" sz="3000"/>
              <a:t>Annual Governing Body Report to Parents</a:t>
            </a:r>
          </a:p>
          <a:p>
            <a:pPr algn="ctr"/>
            <a:r>
              <a:rPr lang="en-GB" sz="3200"/>
              <a:t>2024/25</a:t>
            </a:r>
          </a:p>
        </p:txBody>
      </p:sp>
      <p:pic>
        <p:nvPicPr>
          <p:cNvPr id="6" name="Picture 5" descr="Logo&#10;&#10;Description automatically generated">
            <a:extLst>
              <a:ext uri="{FF2B5EF4-FFF2-40B4-BE49-F238E27FC236}">
                <a16:creationId xmlns:a16="http://schemas.microsoft.com/office/drawing/2014/main" id="{02616934-C333-441E-8F68-AD36898CF601}"/>
              </a:ext>
            </a:extLst>
          </p:cNvPr>
          <p:cNvPicPr>
            <a:picLocks noChangeAspect="1"/>
          </p:cNvPicPr>
          <p:nvPr/>
        </p:nvPicPr>
        <p:blipFill>
          <a:blip r:embed="rId3"/>
          <a:stretch>
            <a:fillRect/>
          </a:stretch>
        </p:blipFill>
        <p:spPr>
          <a:xfrm>
            <a:off x="7274228" y="4336361"/>
            <a:ext cx="1345790" cy="1311398"/>
          </a:xfrm>
          <a:prstGeom prst="rect">
            <a:avLst/>
          </a:prstGeom>
          <a:ln w="19050">
            <a:solidFill>
              <a:schemeClr val="bg2"/>
            </a:solidFill>
          </a:ln>
        </p:spPr>
      </p:pic>
    </p:spTree>
    <p:extLst>
      <p:ext uri="{BB962C8B-B14F-4D97-AF65-F5344CB8AC3E}">
        <p14:creationId xmlns:p14="http://schemas.microsoft.com/office/powerpoint/2010/main" val="2243118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B7699-57A7-B38A-FD0F-9670C2A397F2}"/>
              </a:ext>
            </a:extLst>
          </p:cNvPr>
          <p:cNvSpPr>
            <a:spLocks noGrp="1"/>
          </p:cNvSpPr>
          <p:nvPr>
            <p:ph type="title"/>
          </p:nvPr>
        </p:nvSpPr>
        <p:spPr/>
        <p:txBody>
          <a:bodyPr/>
          <a:lstStyle/>
          <a:p>
            <a:r>
              <a:rPr lang="en-US" err="1"/>
              <a:t>Gwybodaeth</a:t>
            </a:r>
            <a:r>
              <a:rPr lang="en-US"/>
              <a:t>/</a:t>
            </a:r>
            <a:br>
              <a:rPr lang="en-US"/>
            </a:br>
            <a:r>
              <a:rPr lang="en-US"/>
              <a:t>information</a:t>
            </a:r>
          </a:p>
        </p:txBody>
      </p:sp>
      <p:sp>
        <p:nvSpPr>
          <p:cNvPr id="3" name="Content Placeholder 2">
            <a:extLst>
              <a:ext uri="{FF2B5EF4-FFF2-40B4-BE49-F238E27FC236}">
                <a16:creationId xmlns:a16="http://schemas.microsoft.com/office/drawing/2014/main" id="{04AB2E8D-0709-6FBB-B9A7-6108C3703BE4}"/>
              </a:ext>
            </a:extLst>
          </p:cNvPr>
          <p:cNvSpPr>
            <a:spLocks noGrp="1"/>
          </p:cNvSpPr>
          <p:nvPr>
            <p:ph idx="1"/>
          </p:nvPr>
        </p:nvSpPr>
        <p:spPr/>
        <p:txBody>
          <a:bodyPr vert="horz" lIns="91440" tIns="45720" rIns="91440" bIns="45720" rtlCol="0" anchor="t">
            <a:normAutofit lnSpcReduction="10000"/>
          </a:bodyPr>
          <a:lstStyle/>
          <a:p>
            <a:pPr marL="0" indent="0" algn="ctr">
              <a:buNone/>
            </a:pPr>
            <a:r>
              <a:rPr lang="en-US" sz="2800" b="1" err="1">
                <a:effectLst>
                  <a:outerShdw blurRad="63500" dir="2700000" algn="tl" rotWithShape="0">
                    <a:prstClr val="white">
                      <a:alpha val="40000"/>
                    </a:prstClr>
                  </a:outerShdw>
                </a:effectLst>
                <a:latin typeface="Calibri"/>
                <a:cs typeface="Calibri"/>
              </a:rPr>
              <a:t>Cyfeiriad</a:t>
            </a:r>
            <a:r>
              <a:rPr lang="en-US" sz="2800" b="1">
                <a:effectLst>
                  <a:outerShdw blurRad="63500" dir="2700000" algn="tl" rotWithShape="0">
                    <a:prstClr val="white">
                      <a:alpha val="40000"/>
                    </a:prstClr>
                  </a:outerShdw>
                </a:effectLst>
                <a:latin typeface="Calibri"/>
                <a:cs typeface="Calibri"/>
              </a:rPr>
              <a:t>/Address: </a:t>
            </a:r>
            <a:endParaRPr lang="en-US" sz="2800" b="1">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marL="0" indent="0" algn="ctr">
              <a:buNone/>
            </a:pPr>
            <a:r>
              <a:rPr lang="en-US">
                <a:effectLst>
                  <a:outerShdw blurRad="63500" dir="2700000" algn="tl" rotWithShape="0">
                    <a:prstClr val="white">
                      <a:alpha val="40000"/>
                    </a:prstClr>
                  </a:outerShdw>
                </a:effectLst>
                <a:latin typeface="Calibri"/>
                <a:cs typeface="Calibri"/>
              </a:rPr>
              <a:t>Ysgol </a:t>
            </a:r>
            <a:r>
              <a:rPr lang="en-US" err="1">
                <a:effectLst>
                  <a:outerShdw blurRad="63500" dir="2700000" algn="tl" rotWithShape="0">
                    <a:prstClr val="white">
                      <a:alpha val="40000"/>
                    </a:prstClr>
                  </a:outerShdw>
                </a:effectLst>
                <a:latin typeface="Calibri"/>
                <a:cs typeface="Calibri"/>
              </a:rPr>
              <a:t>Llangynnwr</a:t>
            </a:r>
            <a:r>
              <a:rPr lang="en-US">
                <a:effectLst>
                  <a:outerShdw blurRad="63500" dir="2700000" algn="tl" rotWithShape="0">
                    <a:prstClr val="white">
                      <a:alpha val="40000"/>
                    </a:prstClr>
                  </a:outerShdw>
                </a:effectLst>
                <a:latin typeface="Calibri"/>
                <a:cs typeface="Calibri"/>
              </a:rPr>
              <a:t>, </a:t>
            </a:r>
            <a:r>
              <a:rPr lang="en-US" err="1">
                <a:effectLst>
                  <a:outerShdw blurRad="63500" dir="2700000" algn="tl" rotWithShape="0">
                    <a:prstClr val="white">
                      <a:alpha val="40000"/>
                    </a:prstClr>
                  </a:outerShdw>
                </a:effectLst>
                <a:latin typeface="Calibri"/>
                <a:cs typeface="Calibri"/>
              </a:rPr>
              <a:t>Lôn</a:t>
            </a:r>
            <a:r>
              <a:rPr lang="en-US">
                <a:effectLst>
                  <a:outerShdw blurRad="63500" dir="2700000" algn="tl" rotWithShape="0">
                    <a:prstClr val="white">
                      <a:alpha val="40000"/>
                    </a:prstClr>
                  </a:outerShdw>
                </a:effectLst>
                <a:latin typeface="Calibri"/>
                <a:cs typeface="Calibri"/>
              </a:rPr>
              <a:t> </a:t>
            </a:r>
            <a:r>
              <a:rPr lang="en-US" err="1">
                <a:effectLst>
                  <a:outerShdw blurRad="63500" dir="2700000" algn="tl" rotWithShape="0">
                    <a:prstClr val="white">
                      <a:alpha val="40000"/>
                    </a:prstClr>
                  </a:outerShdw>
                </a:effectLst>
                <a:latin typeface="Calibri"/>
                <a:cs typeface="Calibri"/>
              </a:rPr>
              <a:t>Penymorfa</a:t>
            </a:r>
            <a:r>
              <a:rPr lang="en-US">
                <a:effectLst>
                  <a:outerShdw blurRad="63500" dir="2700000" algn="tl" rotWithShape="0">
                    <a:prstClr val="white">
                      <a:alpha val="40000"/>
                    </a:prstClr>
                  </a:outerShdw>
                </a:effectLst>
                <a:latin typeface="Calibri"/>
                <a:cs typeface="Calibri"/>
              </a:rPr>
              <a:t>, </a:t>
            </a:r>
            <a:r>
              <a:rPr lang="en-US" err="1">
                <a:effectLst>
                  <a:outerShdw blurRad="63500" dir="2700000" algn="tl" rotWithShape="0">
                    <a:prstClr val="white">
                      <a:alpha val="40000"/>
                    </a:prstClr>
                  </a:outerShdw>
                </a:effectLst>
                <a:latin typeface="Calibri"/>
                <a:cs typeface="Calibri"/>
              </a:rPr>
              <a:t>Llangynnwr</a:t>
            </a:r>
            <a:r>
              <a:rPr lang="en-US">
                <a:effectLst>
                  <a:outerShdw blurRad="63500" dir="2700000" algn="tl" rotWithShape="0">
                    <a:prstClr val="white">
                      <a:alpha val="40000"/>
                    </a:prstClr>
                  </a:outerShdw>
                </a:effectLst>
                <a:latin typeface="Calibri"/>
                <a:cs typeface="Calibri"/>
              </a:rPr>
              <a:t>, </a:t>
            </a:r>
            <a:r>
              <a:rPr lang="en-US" err="1">
                <a:effectLst>
                  <a:outerShdw blurRad="63500" dir="2700000" algn="tl" rotWithShape="0">
                    <a:prstClr val="white">
                      <a:alpha val="40000"/>
                    </a:prstClr>
                  </a:outerShdw>
                </a:effectLst>
                <a:latin typeface="Calibri"/>
                <a:cs typeface="Calibri"/>
              </a:rPr>
              <a:t>Caerfyrddin</a:t>
            </a:r>
            <a:r>
              <a:rPr lang="en-US">
                <a:effectLst>
                  <a:outerShdw blurRad="63500" dir="2700000" algn="tl" rotWithShape="0">
                    <a:prstClr val="white">
                      <a:alpha val="40000"/>
                    </a:prstClr>
                  </a:outerShdw>
                </a:effectLst>
                <a:latin typeface="Calibri"/>
                <a:cs typeface="Calibri"/>
              </a:rPr>
              <a:t>, SA31 2NN</a:t>
            </a:r>
          </a:p>
          <a:p>
            <a:pPr marL="0" indent="0" algn="ctr">
              <a:buNone/>
            </a:pPr>
            <a:r>
              <a:rPr lang="en-US" err="1">
                <a:effectLst>
                  <a:outerShdw blurRad="63500" dir="2700000" algn="tl" rotWithShape="0">
                    <a:prstClr val="white">
                      <a:alpha val="40000"/>
                    </a:prstClr>
                  </a:outerShdw>
                </a:effectLst>
                <a:latin typeface="Calibri"/>
                <a:cs typeface="Calibri"/>
              </a:rPr>
              <a:t>Llangunnor</a:t>
            </a:r>
            <a:r>
              <a:rPr lang="en-US">
                <a:effectLst>
                  <a:outerShdw blurRad="63500" dir="2700000" algn="tl" rotWithShape="0">
                    <a:prstClr val="white">
                      <a:alpha val="40000"/>
                    </a:prstClr>
                  </a:outerShdw>
                </a:effectLst>
                <a:latin typeface="Calibri"/>
                <a:cs typeface="Calibri"/>
              </a:rPr>
              <a:t> School, </a:t>
            </a:r>
            <a:r>
              <a:rPr lang="en-US" err="1">
                <a:effectLst>
                  <a:outerShdw blurRad="63500" dir="2700000" algn="tl" rotWithShape="0">
                    <a:prstClr val="white">
                      <a:alpha val="40000"/>
                    </a:prstClr>
                  </a:outerShdw>
                </a:effectLst>
                <a:latin typeface="Calibri"/>
                <a:cs typeface="Calibri"/>
              </a:rPr>
              <a:t>Penymorfa</a:t>
            </a:r>
            <a:r>
              <a:rPr lang="en-US">
                <a:effectLst>
                  <a:outerShdw blurRad="63500" dir="2700000" algn="tl" rotWithShape="0">
                    <a:prstClr val="white">
                      <a:alpha val="40000"/>
                    </a:prstClr>
                  </a:outerShdw>
                </a:effectLst>
                <a:latin typeface="Calibri"/>
                <a:cs typeface="Calibri"/>
              </a:rPr>
              <a:t> Lane, </a:t>
            </a:r>
            <a:r>
              <a:rPr lang="en-US" err="1">
                <a:effectLst>
                  <a:outerShdw blurRad="63500" dir="2700000" algn="tl" rotWithShape="0">
                    <a:prstClr val="white">
                      <a:alpha val="40000"/>
                    </a:prstClr>
                  </a:outerShdw>
                </a:effectLst>
                <a:latin typeface="Calibri"/>
                <a:cs typeface="Calibri"/>
              </a:rPr>
              <a:t>Llangunnor</a:t>
            </a:r>
            <a:r>
              <a:rPr lang="en-US">
                <a:effectLst>
                  <a:outerShdw blurRad="63500" dir="2700000" algn="tl" rotWithShape="0">
                    <a:prstClr val="white">
                      <a:alpha val="40000"/>
                    </a:prstClr>
                  </a:outerShdw>
                </a:effectLst>
                <a:latin typeface="Calibri"/>
                <a:cs typeface="Calibri"/>
              </a:rPr>
              <a:t>, Carmarthen. SA31 2NN</a:t>
            </a:r>
          </a:p>
          <a:p>
            <a:pPr marL="0" indent="0" algn="ctr">
              <a:buNone/>
            </a:pPr>
            <a:r>
              <a:rPr lang="en-US" b="1">
                <a:effectLst>
                  <a:outerShdw blurRad="63500" dir="2700000" algn="tl" rotWithShape="0">
                    <a:prstClr val="white">
                      <a:alpha val="40000"/>
                    </a:prstClr>
                  </a:outerShdw>
                </a:effectLst>
                <a:latin typeface="Calibri"/>
                <a:cs typeface="Calibri"/>
              </a:rPr>
              <a:t>e-</a:t>
            </a:r>
            <a:r>
              <a:rPr lang="en-US" b="1" err="1">
                <a:effectLst>
                  <a:outerShdw blurRad="63500" dir="2700000" algn="tl" rotWithShape="0">
                    <a:prstClr val="white">
                      <a:alpha val="40000"/>
                    </a:prstClr>
                  </a:outerShdw>
                </a:effectLst>
                <a:latin typeface="Calibri"/>
                <a:cs typeface="Calibri"/>
              </a:rPr>
              <a:t>bost</a:t>
            </a:r>
            <a:r>
              <a:rPr lang="en-US" b="1">
                <a:effectLst>
                  <a:outerShdw blurRad="63500" dir="2700000" algn="tl" rotWithShape="0">
                    <a:prstClr val="white">
                      <a:alpha val="40000"/>
                    </a:prstClr>
                  </a:outerShdw>
                </a:effectLst>
                <a:latin typeface="Calibri"/>
                <a:cs typeface="Calibri"/>
              </a:rPr>
              <a:t>/email:  </a:t>
            </a:r>
            <a:r>
              <a:rPr lang="en-US">
                <a:effectLst>
                  <a:outerShdw blurRad="63500" dir="2700000" algn="tl" rotWithShape="0">
                    <a:prstClr val="white">
                      <a:alpha val="40000"/>
                    </a:prstClr>
                  </a:outerShdw>
                </a:effectLst>
                <a:latin typeface="Calibri"/>
                <a:cs typeface="Calibri"/>
                <a:hlinkClick r:id="rId2">
                  <a:extLst>
                    <a:ext uri="{A12FA001-AC4F-418D-AE19-62706E023703}">
                      <ahyp:hlinkClr xmlns:ahyp="http://schemas.microsoft.com/office/drawing/2018/hyperlinkcolor" val="tx"/>
                    </a:ext>
                  </a:extLst>
                </a:hlinkClick>
              </a:rPr>
              <a:t>admin@llangunnor.ysgolccc.cymru</a:t>
            </a:r>
            <a:endParaRPr lang="en-US">
              <a:effectLst>
                <a:outerShdw blurRad="63500" dir="2700000" algn="tl" rotWithShape="0">
                  <a:prstClr val="white">
                    <a:alpha val="40000"/>
                  </a:prstClr>
                </a:outerShdw>
              </a:effectLst>
              <a:latin typeface="Calibri"/>
              <a:cs typeface="Calibri"/>
            </a:endParaRPr>
          </a:p>
          <a:p>
            <a:pPr marL="0" indent="0" algn="ctr">
              <a:buNone/>
            </a:pPr>
            <a:endParaRPr lang="en-US">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marL="0" indent="0" algn="ctr">
              <a:buNone/>
            </a:pPr>
            <a:r>
              <a:rPr lang="en-US" b="1" err="1">
                <a:effectLst>
                  <a:outerShdw blurRad="63500" dir="2700000" algn="tl" rotWithShape="0">
                    <a:prstClr val="white">
                      <a:alpha val="40000"/>
                    </a:prstClr>
                  </a:outerShdw>
                </a:effectLst>
                <a:latin typeface="Calibri"/>
                <a:cs typeface="Calibri"/>
              </a:rPr>
              <a:t>Gwefan</a:t>
            </a:r>
            <a:r>
              <a:rPr lang="en-US" b="1">
                <a:effectLst>
                  <a:outerShdw blurRad="63500" dir="2700000" algn="tl" rotWithShape="0">
                    <a:prstClr val="white">
                      <a:alpha val="40000"/>
                    </a:prstClr>
                  </a:outerShdw>
                </a:effectLst>
                <a:latin typeface="Calibri"/>
                <a:cs typeface="Calibri"/>
              </a:rPr>
              <a:t>/Website</a:t>
            </a:r>
            <a:r>
              <a:rPr lang="en-US">
                <a:effectLst>
                  <a:outerShdw blurRad="63500" dir="2700000" algn="tl" rotWithShape="0">
                    <a:prstClr val="white">
                      <a:alpha val="40000"/>
                    </a:prstClr>
                  </a:outerShdw>
                </a:effectLst>
                <a:latin typeface="Calibri"/>
                <a:cs typeface="Calibri"/>
              </a:rPr>
              <a:t>: www.llangynnwr.ysgolccc.cymru</a:t>
            </a:r>
          </a:p>
        </p:txBody>
      </p:sp>
    </p:spTree>
    <p:extLst>
      <p:ext uri="{BB962C8B-B14F-4D97-AF65-F5344CB8AC3E}">
        <p14:creationId xmlns:p14="http://schemas.microsoft.com/office/powerpoint/2010/main" val="4072602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3552B-5993-2EC9-A260-7F61D2CDCBC1}"/>
              </a:ext>
            </a:extLst>
          </p:cNvPr>
          <p:cNvSpPr>
            <a:spLocks noGrp="1"/>
          </p:cNvSpPr>
          <p:nvPr>
            <p:ph type="title"/>
          </p:nvPr>
        </p:nvSpPr>
        <p:spPr>
          <a:xfrm>
            <a:off x="503274" y="62753"/>
            <a:ext cx="7859677" cy="1283167"/>
          </a:xfrm>
        </p:spPr>
        <p:txBody>
          <a:bodyPr/>
          <a:lstStyle/>
          <a:p>
            <a:r>
              <a:rPr lang="en-US" sz="3200" dirty="0"/>
              <a:t>Gair </a:t>
            </a:r>
            <a:r>
              <a:rPr lang="en-US" sz="3200" dirty="0" err="1"/>
              <a:t>gan</a:t>
            </a:r>
            <a:r>
              <a:rPr lang="en-US" sz="3200" dirty="0"/>
              <a:t> y </a:t>
            </a:r>
            <a:r>
              <a:rPr lang="en-US" sz="3200" dirty="0" err="1"/>
              <a:t>cadeirydd</a:t>
            </a:r>
            <a:br>
              <a:rPr lang="en-US" sz="3200" dirty="0"/>
            </a:br>
            <a:endParaRPr lang="en-US" sz="3200"/>
          </a:p>
        </p:txBody>
      </p:sp>
      <p:sp>
        <p:nvSpPr>
          <p:cNvPr id="3" name="Content Placeholder 2">
            <a:extLst>
              <a:ext uri="{FF2B5EF4-FFF2-40B4-BE49-F238E27FC236}">
                <a16:creationId xmlns:a16="http://schemas.microsoft.com/office/drawing/2014/main" id="{F052F5B7-F84F-A2B5-7043-70F4BFB8E154}"/>
              </a:ext>
            </a:extLst>
          </p:cNvPr>
          <p:cNvSpPr>
            <a:spLocks noGrp="1"/>
          </p:cNvSpPr>
          <p:nvPr>
            <p:ph idx="1"/>
          </p:nvPr>
        </p:nvSpPr>
        <p:spPr>
          <a:xfrm>
            <a:off x="57813" y="1424996"/>
            <a:ext cx="9028625" cy="5367998"/>
          </a:xfrm>
          <a:solidFill>
            <a:schemeClr val="accent1">
              <a:lumMod val="40000"/>
              <a:lumOff val="60000"/>
            </a:schemeClr>
          </a:solidFill>
          <a:ln w="28575">
            <a:solidFill>
              <a:schemeClr val="bg2"/>
            </a:solidFill>
          </a:ln>
        </p:spPr>
        <p:txBody>
          <a:bodyPr vert="horz" lIns="91440" tIns="45720" rIns="91440" bIns="45720" rtlCol="0" anchor="t">
            <a:normAutofit fontScale="25000" lnSpcReduction="20000"/>
          </a:bodyPr>
          <a:lstStyle/>
          <a:p>
            <a:pPr>
              <a:lnSpc>
                <a:spcPct val="120000"/>
              </a:lnSpc>
              <a:spcBef>
                <a:spcPts val="1000"/>
              </a:spcBef>
              <a:buNone/>
            </a:pPr>
            <a:r>
              <a:rPr lang="en-GB" sz="4800" dirty="0" err="1">
                <a:solidFill>
                  <a:srgbClr val="000000"/>
                </a:solidFill>
                <a:effectLst>
                  <a:outerShdw blurRad="63500" dir="2700000" algn="tl" rotWithShape="0">
                    <a:prstClr val="white">
                      <a:alpha val="40000"/>
                    </a:prstClr>
                  </a:outerShdw>
                </a:effectLst>
                <a:latin typeface="Aptos"/>
                <a:cs typeface="Times New Roman"/>
              </a:rPr>
              <a:t>Annwyl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Rieni</a:t>
            </a:r>
            <a:r>
              <a:rPr lang="en-GB" sz="4800" dirty="0">
                <a:solidFill>
                  <a:srgbClr val="000000"/>
                </a:solidFill>
                <a:effectLst>
                  <a:outerShdw blurRad="63500" dir="2700000" algn="tl" rotWithShape="0">
                    <a:prstClr val="white">
                      <a:alpha val="40000"/>
                    </a:prstClr>
                  </a:outerShdw>
                </a:effectLst>
                <a:latin typeface="Aptos"/>
                <a:cs typeface="Times New Roman"/>
              </a:rPr>
              <a:t> a </a:t>
            </a:r>
            <a:r>
              <a:rPr lang="en-GB" sz="4800" dirty="0" err="1">
                <a:solidFill>
                  <a:srgbClr val="000000"/>
                </a:solidFill>
                <a:effectLst>
                  <a:outerShdw blurRad="63500" dir="2700000" algn="tl" rotWithShape="0">
                    <a:prstClr val="white">
                      <a:alpha val="40000"/>
                    </a:prstClr>
                  </a:outerShdw>
                </a:effectLst>
                <a:latin typeface="Aptos"/>
                <a:cs typeface="Times New Roman"/>
              </a:rPr>
              <a:t>Gwarcheidwaid</a:t>
            </a:r>
            <a:r>
              <a:rPr lang="en-GB" sz="4800" dirty="0">
                <a:solidFill>
                  <a:srgbClr val="000000"/>
                </a:solidFill>
                <a:effectLst>
                  <a:outerShdw blurRad="63500" dir="2700000" algn="tl" rotWithShape="0">
                    <a:prstClr val="white">
                      <a:alpha val="40000"/>
                    </a:prstClr>
                  </a:outerShdw>
                </a:effectLst>
                <a:latin typeface="Aptos"/>
                <a:cs typeface="Times New Roman"/>
              </a:rPr>
              <a:t>,</a:t>
            </a:r>
            <a:endParaRPr lang="en-GB" dirty="0">
              <a:effectLst>
                <a:outerShdw blurRad="63500" dir="2700000" algn="tl" rotWithShape="0">
                  <a:prstClr val="white">
                    <a:alpha val="40000"/>
                  </a:prstClr>
                </a:outerShdw>
              </a:effectLst>
              <a:latin typeface="Aptos"/>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Mae'n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bleser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mawr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mi </a:t>
            </a:r>
            <a:r>
              <a:rPr lang="en-GB" sz="4800" dirty="0" err="1">
                <a:solidFill>
                  <a:srgbClr val="000000"/>
                </a:solidFill>
                <a:effectLst>
                  <a:outerShdw blurRad="63500" dir="2700000" algn="tl" rotWithShape="0">
                    <a:prstClr val="white">
                      <a:alpha val="40000"/>
                    </a:prstClr>
                  </a:outerShdw>
                </a:effectLst>
                <a:latin typeface="Aptos"/>
                <a:cs typeface="Times New Roman"/>
              </a:rPr>
              <a:t>gyflwyno</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Adroddiad</a:t>
            </a:r>
            <a:r>
              <a:rPr lang="en-GB" sz="4800" dirty="0">
                <a:solidFill>
                  <a:srgbClr val="000000"/>
                </a:solidFill>
                <a:effectLst>
                  <a:outerShdw blurRad="63500" dir="2700000" algn="tl" rotWithShape="0">
                    <a:prstClr val="white">
                      <a:alpha val="40000"/>
                    </a:prstClr>
                  </a:outerShdw>
                </a:effectLst>
                <a:latin typeface="Aptos"/>
                <a:cs typeface="Times New Roman"/>
              </a:rPr>
              <a:t> y </a:t>
            </a:r>
            <a:r>
              <a:rPr lang="en-GB" sz="4800" dirty="0" err="1">
                <a:solidFill>
                  <a:srgbClr val="000000"/>
                </a:solidFill>
                <a:effectLst>
                  <a:outerShdw blurRad="63500" dir="2700000" algn="tl" rotWithShape="0">
                    <a:prstClr val="white">
                      <a:alpha val="40000"/>
                    </a:prstClr>
                  </a:outerShdw>
                </a:effectLst>
                <a:latin typeface="Aptos"/>
                <a:cs typeface="Times New Roman"/>
              </a:rPr>
              <a:t>Corff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Llywodraethol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gyfer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blwyddyn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academaidd</a:t>
            </a:r>
            <a:r>
              <a:rPr lang="en-GB" sz="4800" dirty="0">
                <a:solidFill>
                  <a:srgbClr val="000000"/>
                </a:solidFill>
                <a:effectLst>
                  <a:outerShdw blurRad="63500" dir="2700000" algn="tl" rotWithShape="0">
                    <a:prstClr val="white">
                      <a:alpha val="40000"/>
                    </a:prstClr>
                  </a:outerShdw>
                </a:effectLst>
                <a:latin typeface="Aptos"/>
                <a:cs typeface="Times New Roman"/>
              </a:rPr>
              <a:t> 2024/2025. Mae </a:t>
            </a:r>
            <a:r>
              <a:rPr lang="en-GB" sz="4800" dirty="0" err="1">
                <a:solidFill>
                  <a:srgbClr val="000000"/>
                </a:solidFill>
                <a:effectLst>
                  <a:outerShdw blurRad="63500" dir="2700000" algn="tl" rotWithShape="0">
                    <a:prstClr val="white">
                      <a:alpha val="40000"/>
                    </a:prstClr>
                  </a:outerShdw>
                </a:effectLst>
                <a:latin typeface="Aptos"/>
                <a:cs typeface="Times New Roman"/>
              </a:rPr>
              <a:t>wedi</a:t>
            </a:r>
            <a:r>
              <a:rPr lang="en-GB" sz="4800" dirty="0">
                <a:solidFill>
                  <a:srgbClr val="000000"/>
                </a:solidFill>
                <a:effectLst>
                  <a:outerShdw blurRad="63500" dir="2700000" algn="tl" rotWithShape="0">
                    <a:prstClr val="white">
                      <a:alpha val="40000"/>
                    </a:prstClr>
                  </a:outerShdw>
                </a:effectLst>
                <a:latin typeface="Aptos"/>
                <a:cs typeface="Times New Roman"/>
              </a:rPr>
              <a:t> bod </a:t>
            </a:r>
            <a:r>
              <a:rPr lang="en-GB" sz="4800" dirty="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flwyddyn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lwyddiannus</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iawn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arall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hysgol</a:t>
            </a:r>
            <a:r>
              <a:rPr lang="en-GB" sz="4800" dirty="0">
                <a:solidFill>
                  <a:srgbClr val="000000"/>
                </a:solidFill>
                <a:effectLst>
                  <a:outerShdw blurRad="63500" dir="2700000" algn="tl" rotWithShape="0">
                    <a:prstClr val="white">
                      <a:alpha val="40000"/>
                    </a:prstClr>
                  </a:outerShdw>
                </a:effectLst>
                <a:latin typeface="Aptos"/>
                <a:cs typeface="Times New Roman"/>
              </a:rPr>
              <a:t>, ac </a:t>
            </a:r>
            <a:r>
              <a:rPr lang="en-GB" sz="4800" dirty="0" err="1">
                <a:solidFill>
                  <a:srgbClr val="000000"/>
                </a:solidFill>
                <a:effectLst>
                  <a:outerShdw blurRad="63500" dir="2700000" algn="tl" rotWithShape="0">
                    <a:prstClr val="white">
                      <a:alpha val="40000"/>
                    </a:prstClr>
                  </a:outerShdw>
                </a:effectLst>
                <a:latin typeface="Aptos"/>
                <a:cs typeface="Times New Roman"/>
              </a:rPr>
              <a:t>rwy'n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falch</a:t>
            </a:r>
            <a:r>
              <a:rPr lang="en-GB" sz="4800" dirty="0">
                <a:solidFill>
                  <a:srgbClr val="000000"/>
                </a:solidFill>
                <a:effectLst>
                  <a:outerShdw blurRad="63500" dir="2700000" algn="tl" rotWithShape="0">
                    <a:prstClr val="white">
                      <a:alpha val="40000"/>
                    </a:prstClr>
                  </a:outerShdw>
                </a:effectLst>
                <a:latin typeface="Aptos"/>
                <a:cs typeface="Times New Roman"/>
              </a:rPr>
              <a:t> o </a:t>
            </a:r>
            <a:r>
              <a:rPr lang="en-GB" sz="4800" dirty="0" err="1">
                <a:solidFill>
                  <a:srgbClr val="000000"/>
                </a:solidFill>
                <a:effectLst>
                  <a:outerShdw blurRad="63500" dir="2700000" algn="tl" rotWithShape="0">
                    <a:prstClr val="white">
                      <a:alpha val="40000"/>
                    </a:prstClr>
                  </a:outerShdw>
                </a:effectLst>
                <a:latin typeface="Aptos"/>
                <a:cs typeface="Times New Roman"/>
              </a:rPr>
              <a:t>barhau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wasanaethu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fel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Cadeirydd</a:t>
            </a:r>
            <a:r>
              <a:rPr lang="en-GB" sz="4800" dirty="0">
                <a:solidFill>
                  <a:srgbClr val="000000"/>
                </a:solidFill>
                <a:effectLst>
                  <a:outerShdw blurRad="63500" dir="2700000" algn="tl" rotWithShape="0">
                    <a:prstClr val="white">
                      <a:alpha val="40000"/>
                    </a:prstClr>
                  </a:outerShdw>
                </a:effectLst>
                <a:latin typeface="Aptos"/>
                <a:cs typeface="Times New Roman"/>
              </a:rPr>
              <a:t> y </a:t>
            </a:r>
            <a:r>
              <a:rPr lang="en-GB" sz="4800" dirty="0" err="1">
                <a:solidFill>
                  <a:srgbClr val="000000"/>
                </a:solidFill>
                <a:effectLst>
                  <a:outerShdw blurRad="63500" dir="2700000" algn="tl" rotWithShape="0">
                    <a:prstClr val="white">
                      <a:alpha val="40000"/>
                    </a:prstClr>
                  </a:outerShdw>
                </a:effectLst>
                <a:latin typeface="Aptos"/>
                <a:cs typeface="Times New Roman"/>
              </a:rPr>
              <a:t>Llywodraethwyr</a:t>
            </a:r>
            <a:r>
              <a:rPr lang="en-GB" sz="4800" dirty="0">
                <a:solidFill>
                  <a:srgbClr val="000000"/>
                </a:solidFill>
                <a:effectLst>
                  <a:outerShdw blurRad="63500" dir="2700000" algn="tl" rotWithShape="0">
                    <a:prstClr val="white">
                      <a:alpha val="40000"/>
                    </a:prstClr>
                  </a:outerShdw>
                </a:effectLst>
                <a:latin typeface="Aptos"/>
                <a:cs typeface="Times New Roman"/>
              </a:rPr>
              <a:t>.  Un </a:t>
            </a:r>
            <a:r>
              <a:rPr lang="en-GB" sz="4800" dirty="0" err="1">
                <a:solidFill>
                  <a:srgbClr val="000000"/>
                </a:solidFill>
                <a:effectLst>
                  <a:outerShdw blurRad="63500" dir="2700000" algn="tl" rotWithShape="0">
                    <a:prstClr val="white">
                      <a:alpha val="40000"/>
                    </a:prstClr>
                  </a:outerShdw>
                </a:effectLst>
                <a:latin typeface="Aptos"/>
                <a:cs typeface="Times New Roman"/>
              </a:rPr>
              <a:t>o'r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uchafbwyntiau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mwyaf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arwyddocaol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oedd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ein</a:t>
            </a:r>
            <a:r>
              <a:rPr lang="en-GB" sz="4800" dirty="0">
                <a:solidFill>
                  <a:srgbClr val="000000"/>
                </a:solidFill>
                <a:effectLst>
                  <a:outerShdw blurRad="63500" dir="2700000" algn="tl" rotWithShape="0">
                    <a:prstClr val="white">
                      <a:alpha val="40000"/>
                    </a:prstClr>
                  </a:outerShdw>
                </a:effectLst>
                <a:latin typeface="Aptos"/>
                <a:cs typeface="Times New Roman"/>
              </a:rPr>
              <a:t> harolygiad rhagorol gan Estyn yn 2025, a oedd yn cydnabod cryfder ein darpariaeth ac ymroddiad ein staff a'n disgyblion. Mae'r cyflawniad hwn yn adlewyrchu gwaith caled ac ymrwymiad pawb yng nghymuned ein hysgol.</a:t>
            </a:r>
            <a:endParaRPr lang="en-GB">
              <a:effectLst>
                <a:outerShdw blurRad="63500" dir="2700000" algn="tl" rotWithShape="0">
                  <a:prstClr val="white">
                    <a:alpha val="40000"/>
                  </a:prstClr>
                </a:outerShdw>
              </a:effectLst>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Rydym</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estyn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ein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diolch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diffuant</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i'r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holl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aelodau</a:t>
            </a:r>
            <a:r>
              <a:rPr lang="en-GB" sz="4800" dirty="0">
                <a:solidFill>
                  <a:srgbClr val="000000"/>
                </a:solidFill>
                <a:effectLst>
                  <a:outerShdw blurRad="63500" dir="2700000" algn="tl" rotWithShape="0">
                    <a:prstClr val="white">
                      <a:alpha val="40000"/>
                    </a:prstClr>
                  </a:outerShdw>
                </a:effectLst>
                <a:latin typeface="Aptos"/>
                <a:cs typeface="Times New Roman"/>
              </a:rPr>
              <a:t> staff am </a:t>
            </a:r>
            <a:r>
              <a:rPr lang="en-GB" sz="4800" dirty="0" err="1">
                <a:solidFill>
                  <a:srgbClr val="000000"/>
                </a:solidFill>
                <a:effectLst>
                  <a:outerShdw blurRad="63500" dir="2700000" algn="tl" rotWithShape="0">
                    <a:prstClr val="white">
                      <a:alpha val="40000"/>
                    </a:prstClr>
                  </a:outerShdw>
                </a:effectLst>
                <a:latin typeface="Aptos"/>
                <a:cs typeface="Times New Roman"/>
              </a:rPr>
              <a:t>eu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proffesiynoldeb</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brwdfrydedd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wrth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gyflawni'r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blaenoriaethau</a:t>
            </a:r>
            <a:r>
              <a:rPr lang="en-GB" sz="4800" dirty="0">
                <a:solidFill>
                  <a:srgbClr val="000000"/>
                </a:solidFill>
                <a:effectLst>
                  <a:outerShdw blurRad="63500" dir="2700000" algn="tl" rotWithShape="0">
                    <a:prstClr val="white">
                      <a:alpha val="40000"/>
                    </a:prstClr>
                  </a:outerShdw>
                </a:effectLst>
                <a:latin typeface="Aptos"/>
                <a:cs typeface="Times New Roman"/>
              </a:rPr>
              <a:t> a </a:t>
            </a:r>
            <a:r>
              <a:rPr lang="en-GB" sz="4800" dirty="0" err="1">
                <a:solidFill>
                  <a:srgbClr val="000000"/>
                </a:solidFill>
                <a:effectLst>
                  <a:outerShdw blurRad="63500" dir="2700000" algn="tl" rotWithShape="0">
                    <a:prstClr val="white">
                      <a:alpha val="40000"/>
                    </a:prstClr>
                  </a:outerShdw>
                </a:effectLst>
                <a:latin typeface="Aptos"/>
                <a:cs typeface="Times New Roman"/>
              </a:rPr>
              <a:t>nodir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y </a:t>
            </a:r>
            <a:r>
              <a:rPr lang="en-GB" sz="4800" dirty="0" err="1">
                <a:solidFill>
                  <a:srgbClr val="000000"/>
                </a:solidFill>
                <a:effectLst>
                  <a:outerShdw blurRad="63500" dir="2700000" algn="tl" rotWithShape="0">
                    <a:prstClr val="white">
                      <a:alpha val="40000"/>
                    </a:prstClr>
                  </a:outerShdw>
                </a:effectLst>
                <a:latin typeface="Aptos"/>
                <a:cs typeface="Times New Roman"/>
              </a:rPr>
              <a:t>Cynllun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Datblygu</a:t>
            </a:r>
            <a:r>
              <a:rPr lang="en-GB" sz="4800" dirty="0">
                <a:solidFill>
                  <a:srgbClr val="000000"/>
                </a:solidFill>
                <a:effectLst>
                  <a:outerShdw blurRad="63500" dir="2700000" algn="tl" rotWithShape="0">
                    <a:prstClr val="white">
                      <a:alpha val="40000"/>
                    </a:prstClr>
                  </a:outerShdw>
                </a:effectLst>
                <a:latin typeface="Aptos"/>
                <a:cs typeface="Times New Roman"/>
              </a:rPr>
              <a:t> Ysgol. O dan </a:t>
            </a:r>
            <a:r>
              <a:rPr lang="en-GB" sz="4800" dirty="0" err="1">
                <a:solidFill>
                  <a:srgbClr val="000000"/>
                </a:solidFill>
                <a:effectLst>
                  <a:outerShdw blurRad="63500" dir="2700000" algn="tl" rotWithShape="0">
                    <a:prstClr val="white">
                      <a:alpha val="40000"/>
                    </a:prstClr>
                  </a:outerShdw>
                </a:effectLst>
                <a:latin typeface="Aptos"/>
                <a:cs typeface="Times New Roman"/>
              </a:rPr>
              <a:t>arweinyddiaeth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ysbrydoledig</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ein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Pennaeth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mae'r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ysgol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parhau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ddarparu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sylfaen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gadarn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gyfer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llwyddiant</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ym</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mhob</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agwedd</a:t>
            </a:r>
            <a:r>
              <a:rPr lang="en-GB" sz="4800" dirty="0">
                <a:solidFill>
                  <a:srgbClr val="000000"/>
                </a:solidFill>
                <a:effectLst>
                  <a:outerShdw blurRad="63500" dir="2700000" algn="tl" rotWithShape="0">
                    <a:prstClr val="white">
                      <a:alpha val="40000"/>
                    </a:prstClr>
                  </a:outerShdw>
                </a:effectLst>
                <a:latin typeface="Aptos"/>
                <a:cs typeface="Times New Roman"/>
              </a:rPr>
              <a:t> o </a:t>
            </a:r>
            <a:r>
              <a:rPr lang="en-GB" sz="4800" dirty="0" err="1">
                <a:solidFill>
                  <a:srgbClr val="000000"/>
                </a:solidFill>
                <a:effectLst>
                  <a:outerShdw blurRad="63500" dir="2700000" algn="tl" rotWithShape="0">
                    <a:prstClr val="white">
                      <a:alpha val="40000"/>
                    </a:prstClr>
                  </a:outerShdw>
                </a:effectLst>
                <a:latin typeface="Aptos"/>
                <a:cs typeface="Times New Roman"/>
              </a:rPr>
              <a:t>ddysgu</a:t>
            </a:r>
            <a:r>
              <a:rPr lang="en-GB" sz="4800" dirty="0">
                <a:solidFill>
                  <a:srgbClr val="000000"/>
                </a:solidFill>
                <a:effectLst>
                  <a:outerShdw blurRad="63500" dir="2700000" algn="tl" rotWithShape="0">
                    <a:prstClr val="white">
                      <a:alpha val="40000"/>
                    </a:prstClr>
                  </a:outerShdw>
                </a:effectLst>
                <a:latin typeface="Aptos"/>
                <a:cs typeface="Times New Roman"/>
              </a:rPr>
              <a:t> a </a:t>
            </a:r>
            <a:r>
              <a:rPr lang="en-GB" sz="4800" dirty="0" err="1">
                <a:solidFill>
                  <a:srgbClr val="000000"/>
                </a:solidFill>
                <a:effectLst>
                  <a:outerShdw blurRad="63500" dir="2700000" algn="tl" rotWithShape="0">
                    <a:prstClr val="white">
                      <a:alpha val="40000"/>
                    </a:prstClr>
                  </a:outerShdw>
                </a:effectLst>
                <a:latin typeface="Aptos"/>
                <a:cs typeface="Times New Roman"/>
              </a:rPr>
              <a:t>lles</a:t>
            </a:r>
            <a:r>
              <a:rPr lang="en-GB" sz="4800" dirty="0">
                <a:solidFill>
                  <a:srgbClr val="000000"/>
                </a:solidFill>
                <a:effectLst>
                  <a:outerShdw blurRad="63500" dir="2700000" algn="tl" rotWithShape="0">
                    <a:prstClr val="white">
                      <a:alpha val="40000"/>
                    </a:prstClr>
                  </a:outerShdw>
                </a:effectLst>
                <a:latin typeface="Aptos"/>
                <a:cs typeface="Times New Roman"/>
              </a:rPr>
              <a:t>.</a:t>
            </a:r>
            <a:endParaRPr lang="en-GB" dirty="0">
              <a:effectLst>
                <a:outerShdw blurRad="63500" dir="2700000" algn="tl" rotWithShape="0">
                  <a:prstClr val="white">
                    <a:alpha val="40000"/>
                  </a:prstClr>
                </a:outerShdw>
              </a:effectLst>
              <a:latin typeface="Aptos"/>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Rydym</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hefyd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ffodus</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gael</a:t>
            </a:r>
            <a:r>
              <a:rPr lang="en-GB" sz="4800" dirty="0">
                <a:solidFill>
                  <a:srgbClr val="000000"/>
                </a:solidFill>
                <a:effectLst>
                  <a:outerShdw blurRad="63500" dir="2700000" algn="tl" rotWithShape="0">
                    <a:prstClr val="white">
                      <a:alpha val="40000"/>
                    </a:prstClr>
                  </a:outerShdw>
                </a:effectLst>
                <a:latin typeface="Aptos"/>
                <a:cs typeface="Times New Roman"/>
              </a:rPr>
              <a:t> Cymdeithas </a:t>
            </a:r>
            <a:r>
              <a:rPr lang="en-GB" sz="4800" err="1">
                <a:solidFill>
                  <a:srgbClr val="000000"/>
                </a:solidFill>
                <a:effectLst>
                  <a:outerShdw blurRad="63500" dir="2700000" algn="tl" rotWithShape="0">
                    <a:prstClr val="white">
                      <a:alpha val="40000"/>
                    </a:prstClr>
                  </a:outerShdw>
                </a:effectLst>
                <a:latin typeface="Aptos"/>
                <a:cs typeface="Times New Roman"/>
              </a:rPr>
              <a:t>Rhieni</a:t>
            </a:r>
            <a:r>
              <a:rPr lang="en-GB" sz="4800" dirty="0">
                <a:solidFill>
                  <a:srgbClr val="000000"/>
                </a:solidFill>
                <a:effectLst>
                  <a:outerShdw blurRad="63500" dir="2700000" algn="tl" rotWithShape="0">
                    <a:prstClr val="white">
                      <a:alpha val="40000"/>
                    </a:prstClr>
                  </a:outerShdw>
                </a:effectLst>
                <a:latin typeface="Aptos"/>
                <a:cs typeface="Times New Roman"/>
              </a:rPr>
              <a:t> ac </a:t>
            </a:r>
            <a:r>
              <a:rPr lang="en-GB" sz="4800" err="1">
                <a:solidFill>
                  <a:srgbClr val="000000"/>
                </a:solidFill>
                <a:effectLst>
                  <a:outerShdw blurRad="63500" dir="2700000" algn="tl" rotWithShape="0">
                    <a:prstClr val="white">
                      <a:alpha val="40000"/>
                    </a:prstClr>
                  </a:outerShdw>
                </a:effectLst>
                <a:latin typeface="Aptos"/>
                <a:cs typeface="Times New Roman"/>
              </a:rPr>
              <a:t>Athrawon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gweithgar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iawn</a:t>
            </a:r>
            <a:r>
              <a:rPr lang="en-GB" sz="4800" dirty="0">
                <a:solidFill>
                  <a:srgbClr val="000000"/>
                </a:solidFill>
                <a:effectLst>
                  <a:outerShdw blurRad="63500" dir="2700000" algn="tl" rotWithShape="0">
                    <a:prstClr val="white">
                      <a:alpha val="40000"/>
                    </a:prstClr>
                  </a:outerShdw>
                </a:effectLst>
                <a:latin typeface="Aptos"/>
                <a:cs typeface="Times New Roman"/>
              </a:rPr>
              <a:t>. Mae </a:t>
            </a:r>
            <a:r>
              <a:rPr lang="en-GB" sz="4800" err="1">
                <a:solidFill>
                  <a:srgbClr val="000000"/>
                </a:solidFill>
                <a:effectLst>
                  <a:outerShdw blurRad="63500" dir="2700000" algn="tl" rotWithShape="0">
                    <a:prstClr val="white">
                      <a:alpha val="40000"/>
                    </a:prstClr>
                  </a:outerShdw>
                </a:effectLst>
                <a:latin typeface="Aptos"/>
                <a:cs typeface="Times New Roman"/>
              </a:rPr>
              <a:t>eu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hymdrechion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diflino</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wrth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drefnu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digwyddiadau</a:t>
            </a:r>
            <a:r>
              <a:rPr lang="en-GB" sz="4800" dirty="0">
                <a:solidFill>
                  <a:srgbClr val="000000"/>
                </a:solidFill>
                <a:effectLst>
                  <a:outerShdw blurRad="63500" dir="2700000" algn="tl" rotWithShape="0">
                    <a:prstClr val="white">
                      <a:alpha val="40000"/>
                    </a:prstClr>
                  </a:outerShdw>
                </a:effectLst>
                <a:latin typeface="Aptos"/>
                <a:cs typeface="Times New Roman"/>
              </a:rPr>
              <a:t> a </a:t>
            </a:r>
            <a:r>
              <a:rPr lang="en-GB" sz="4800" err="1">
                <a:solidFill>
                  <a:srgbClr val="000000"/>
                </a:solidFill>
                <a:effectLst>
                  <a:outerShdw blurRad="63500" dir="2700000" algn="tl" rotWithShape="0">
                    <a:prstClr val="white">
                      <a:alpha val="40000"/>
                    </a:prstClr>
                  </a:outerShdw>
                </a:effectLst>
                <a:latin typeface="Aptos"/>
                <a:cs typeface="Times New Roman"/>
              </a:rPr>
              <a:t>gweithgareddau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wedi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codi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arian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gwerthfawr</a:t>
            </a:r>
            <a:r>
              <a:rPr lang="en-GB" sz="4800" dirty="0">
                <a:solidFill>
                  <a:srgbClr val="000000"/>
                </a:solidFill>
                <a:effectLst>
                  <a:outerShdw blurRad="63500" dir="2700000" algn="tl" rotWithShape="0">
                    <a:prstClr val="white">
                      <a:alpha val="40000"/>
                    </a:prstClr>
                  </a:outerShdw>
                </a:effectLst>
                <a:latin typeface="Aptos"/>
                <a:cs typeface="Times New Roman"/>
              </a:rPr>
              <a:t> ac </a:t>
            </a:r>
            <a:r>
              <a:rPr lang="en-GB" sz="4800" err="1">
                <a:solidFill>
                  <a:srgbClr val="000000"/>
                </a:solidFill>
                <a:effectLst>
                  <a:outerShdw blurRad="63500" dir="2700000" algn="tl" rotWithShape="0">
                    <a:prstClr val="white">
                      <a:alpha val="40000"/>
                    </a:prstClr>
                  </a:outerShdw>
                </a:effectLst>
                <a:latin typeface="Aptos"/>
                <a:cs typeface="Times New Roman"/>
              </a:rPr>
              <a:t>wedi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cryfhau'r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ymdeimlad</a:t>
            </a:r>
            <a:r>
              <a:rPr lang="en-GB" sz="4800" dirty="0">
                <a:solidFill>
                  <a:srgbClr val="000000"/>
                </a:solidFill>
                <a:effectLst>
                  <a:outerShdw blurRad="63500" dir="2700000" algn="tl" rotWithShape="0">
                    <a:prstClr val="white">
                      <a:alpha val="40000"/>
                    </a:prstClr>
                  </a:outerShdw>
                </a:effectLst>
                <a:latin typeface="Aptos"/>
                <a:cs typeface="Times New Roman"/>
              </a:rPr>
              <a:t> o </a:t>
            </a:r>
            <a:r>
              <a:rPr lang="en-GB" sz="4800" err="1">
                <a:solidFill>
                  <a:srgbClr val="000000"/>
                </a:solidFill>
                <a:effectLst>
                  <a:outerShdw blurRad="63500" dir="2700000" algn="tl" rotWithShape="0">
                    <a:prstClr val="white">
                      <a:alpha val="40000"/>
                    </a:prstClr>
                  </a:outerShdw>
                </a:effectLst>
                <a:latin typeface="Aptos"/>
                <a:cs typeface="Times New Roman"/>
              </a:rPr>
              <a:t>gymuned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sy'n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gwneud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ein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hysgol</a:t>
            </a:r>
            <a:r>
              <a:rPr lang="en-GB" sz="4800" dirty="0">
                <a:solidFill>
                  <a:srgbClr val="000000"/>
                </a:solidFill>
                <a:effectLst>
                  <a:outerShdw blurRad="63500" dir="2700000" algn="tl" rotWithShape="0">
                    <a:prstClr val="white">
                      <a:alpha val="40000"/>
                    </a:prstClr>
                  </a:outerShdw>
                </a:effectLst>
                <a:latin typeface="Aptos"/>
                <a:cs typeface="Times New Roman"/>
              </a:rPr>
              <a:t> mor </a:t>
            </a:r>
            <a:r>
              <a:rPr lang="en-GB" sz="4800" err="1">
                <a:solidFill>
                  <a:srgbClr val="000000"/>
                </a:solidFill>
                <a:effectLst>
                  <a:outerShdw blurRad="63500" dir="2700000" algn="tl" rotWithShape="0">
                    <a:prstClr val="white">
                      <a:alpha val="40000"/>
                    </a:prstClr>
                  </a:outerShdw>
                </a:effectLst>
                <a:latin typeface="Aptos"/>
                <a:cs typeface="Times New Roman"/>
              </a:rPr>
              <a:t>arbennig</a:t>
            </a:r>
            <a:r>
              <a:rPr lang="en-GB" sz="4800" dirty="0">
                <a:solidFill>
                  <a:srgbClr val="000000"/>
                </a:solidFill>
                <a:effectLst>
                  <a:outerShdw blurRad="63500" dir="2700000" algn="tl" rotWithShape="0">
                    <a:prstClr val="white">
                      <a:alpha val="40000"/>
                    </a:prstClr>
                  </a:outerShdw>
                </a:effectLst>
                <a:latin typeface="Aptos"/>
                <a:cs typeface="Times New Roman"/>
              </a:rPr>
              <a:t>.</a:t>
            </a:r>
            <a:endParaRPr lang="en-GB" dirty="0">
              <a:effectLst>
                <a:outerShdw blurRad="63500" dir="2700000" algn="tl" rotWithShape="0">
                  <a:prstClr val="white">
                    <a:alpha val="40000"/>
                  </a:prstClr>
                </a:outerShdw>
              </a:effectLst>
              <a:latin typeface="Aptos"/>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                 Fel </a:t>
            </a:r>
            <a:r>
              <a:rPr lang="en-GB" sz="4800" err="1">
                <a:solidFill>
                  <a:srgbClr val="000000"/>
                </a:solidFill>
                <a:effectLst>
                  <a:outerShdw blurRad="63500" dir="2700000" algn="tl" rotWithShape="0">
                    <a:prstClr val="white">
                      <a:alpha val="40000"/>
                    </a:prstClr>
                  </a:outerShdw>
                </a:effectLst>
                <a:latin typeface="Aptos"/>
                <a:cs typeface="Times New Roman"/>
              </a:rPr>
              <a:t>Corff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Llywodraethol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rydym</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cydnabod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pwysigrwydd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partneriaeth</a:t>
            </a:r>
            <a:r>
              <a:rPr lang="en-GB" sz="4800" dirty="0">
                <a:solidFill>
                  <a:srgbClr val="000000"/>
                </a:solidFill>
                <a:effectLst>
                  <a:outerShdw blurRad="63500" dir="2700000" algn="tl" rotWithShape="0">
                    <a:prstClr val="white">
                      <a:alpha val="40000"/>
                    </a:prstClr>
                  </a:outerShdw>
                </a:effectLst>
                <a:latin typeface="Aptos"/>
                <a:cs typeface="Times New Roman"/>
              </a:rPr>
              <a:t>—</a:t>
            </a:r>
            <a:r>
              <a:rPr lang="en-GB" sz="4800" err="1">
                <a:solidFill>
                  <a:srgbClr val="000000"/>
                </a:solidFill>
                <a:effectLst>
                  <a:outerShdw blurRad="63500" dir="2700000" algn="tl" rotWithShape="0">
                    <a:prstClr val="white">
                      <a:alpha val="40000"/>
                    </a:prstClr>
                  </a:outerShdw>
                </a:effectLst>
                <a:latin typeface="Aptos"/>
                <a:cs typeface="Times New Roman"/>
              </a:rPr>
              <a:t>gan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weithio'n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agos</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gyda</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rhieni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gofalwyr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sefydliadau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lleol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hysgolion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uwchradd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cyfagos</a:t>
            </a:r>
            <a:r>
              <a:rPr lang="en-GB" sz="4800" dirty="0">
                <a:solidFill>
                  <a:srgbClr val="000000"/>
                </a:solidFill>
                <a:effectLst>
                  <a:outerShdw blurRad="63500" dir="2700000" algn="tl" rotWithShape="0">
                    <a:prstClr val="white">
                      <a:alpha val="40000"/>
                    </a:prstClr>
                  </a:outerShdw>
                </a:effectLst>
                <a:latin typeface="Aptos"/>
                <a:cs typeface="Times New Roman"/>
              </a:rPr>
              <a:t>. Eleni, </a:t>
            </a:r>
            <a:r>
              <a:rPr lang="en-GB" sz="4800" err="1">
                <a:solidFill>
                  <a:srgbClr val="000000"/>
                </a:solidFill>
                <a:effectLst>
                  <a:outerShdw blurRad="63500" dir="2700000" algn="tl" rotWithShape="0">
                    <a:prstClr val="white">
                      <a:alpha val="40000"/>
                    </a:prstClr>
                  </a:outerShdw>
                </a:effectLst>
                <a:latin typeface="Aptos"/>
                <a:cs typeface="Times New Roman"/>
              </a:rPr>
              <a:t>elwodd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ein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disgyblion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Blwyddyn</a:t>
            </a:r>
            <a:r>
              <a:rPr lang="en-GB" sz="4800" dirty="0">
                <a:solidFill>
                  <a:srgbClr val="000000"/>
                </a:solidFill>
                <a:effectLst>
                  <a:outerShdw blurRad="63500" dir="2700000" algn="tl" rotWithShape="0">
                    <a:prstClr val="white">
                      <a:alpha val="40000"/>
                    </a:prstClr>
                  </a:outerShdw>
                </a:effectLst>
                <a:latin typeface="Aptos"/>
                <a:cs typeface="Times New Roman"/>
              </a:rPr>
              <a:t> 6 </a:t>
            </a:r>
            <a:r>
              <a:rPr lang="en-GB" sz="4800" err="1">
                <a:solidFill>
                  <a:srgbClr val="000000"/>
                </a:solidFill>
                <a:effectLst>
                  <a:outerShdw blurRad="63500" dir="2700000" algn="tl" rotWithShape="0">
                    <a:prstClr val="white">
                      <a:alpha val="40000"/>
                    </a:prstClr>
                  </a:outerShdw>
                </a:effectLst>
                <a:latin typeface="Aptos"/>
                <a:cs typeface="Times New Roman"/>
              </a:rPr>
              <a:t>unwaith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eto</a:t>
            </a:r>
            <a:r>
              <a:rPr lang="en-GB" sz="4800" dirty="0">
                <a:solidFill>
                  <a:srgbClr val="000000"/>
                </a:solidFill>
                <a:effectLst>
                  <a:outerShdw blurRad="63500" dir="2700000" algn="tl" rotWithShape="0">
                    <a:prstClr val="white">
                      <a:alpha val="40000"/>
                    </a:prstClr>
                  </a:outerShdw>
                </a:effectLst>
                <a:latin typeface="Aptos"/>
                <a:cs typeface="Times New Roman"/>
              </a:rPr>
              <a:t> o </a:t>
            </a:r>
            <a:r>
              <a:rPr lang="en-GB" sz="4800" err="1">
                <a:solidFill>
                  <a:srgbClr val="000000"/>
                </a:solidFill>
                <a:effectLst>
                  <a:outerShdw blurRad="63500" dir="2700000" algn="tl" rotWithShape="0">
                    <a:prstClr val="white">
                      <a:alpha val="40000"/>
                    </a:prstClr>
                  </a:outerShdw>
                </a:effectLst>
                <a:latin typeface="Aptos"/>
                <a:cs typeface="Times New Roman"/>
              </a:rPr>
              <a:t>weithgareddau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pontio</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gyda</a:t>
            </a:r>
            <a:r>
              <a:rPr lang="en-GB" sz="4800" dirty="0">
                <a:solidFill>
                  <a:srgbClr val="000000"/>
                </a:solidFill>
                <a:effectLst>
                  <a:outerShdw blurRad="63500" dir="2700000" algn="tl" rotWithShape="0">
                    <a:prstClr val="white">
                      <a:alpha val="40000"/>
                    </a:prstClr>
                  </a:outerShdw>
                </a:effectLst>
                <a:latin typeface="Aptos"/>
                <a:cs typeface="Times New Roman"/>
              </a:rPr>
              <a:t> Bro Myrddin ac Ysgol </a:t>
            </a:r>
            <a:r>
              <a:rPr lang="en-GB" sz="4800" err="1">
                <a:solidFill>
                  <a:srgbClr val="000000"/>
                </a:solidFill>
                <a:effectLst>
                  <a:outerShdw blurRad="63500" dir="2700000" algn="tl" rotWithShape="0">
                    <a:prstClr val="white">
                      <a:alpha val="40000"/>
                    </a:prstClr>
                  </a:outerShdw>
                </a:effectLst>
                <a:latin typeface="Aptos"/>
                <a:cs typeface="Times New Roman"/>
              </a:rPr>
              <a:t>Uwchradd</a:t>
            </a:r>
            <a:r>
              <a:rPr lang="en-GB" sz="4800" dirty="0">
                <a:solidFill>
                  <a:srgbClr val="000000"/>
                </a:solidFill>
                <a:effectLst>
                  <a:outerShdw blurRad="63500" dir="2700000" algn="tl" rotWithShape="0">
                    <a:prstClr val="white">
                      <a:alpha val="40000"/>
                    </a:prstClr>
                  </a:outerShdw>
                </a:effectLst>
                <a:latin typeface="Aptos"/>
                <a:cs typeface="Times New Roman"/>
              </a:rPr>
              <a:t> y </a:t>
            </a:r>
            <a:r>
              <a:rPr lang="en-GB" sz="4800" err="1">
                <a:solidFill>
                  <a:srgbClr val="000000"/>
                </a:solidFill>
                <a:effectLst>
                  <a:outerShdw blurRad="63500" dir="2700000" algn="tl" rotWithShape="0">
                    <a:prstClr val="white">
                      <a:alpha val="40000"/>
                    </a:prstClr>
                  </a:outerShdw>
                </a:effectLst>
                <a:latin typeface="Aptos"/>
                <a:cs typeface="Times New Roman"/>
              </a:rPr>
              <a:t>Frenhines</a:t>
            </a:r>
            <a:r>
              <a:rPr lang="en-GB" sz="4800" dirty="0">
                <a:solidFill>
                  <a:srgbClr val="000000"/>
                </a:solidFill>
                <a:effectLst>
                  <a:outerShdw blurRad="63500" dir="2700000" algn="tl" rotWithShape="0">
                    <a:prstClr val="white">
                      <a:alpha val="40000"/>
                    </a:prstClr>
                  </a:outerShdw>
                </a:effectLst>
                <a:latin typeface="Aptos"/>
                <a:cs typeface="Times New Roman"/>
              </a:rPr>
              <a:t> Elizabeth, </a:t>
            </a:r>
            <a:r>
              <a:rPr lang="en-GB" sz="4800" err="1">
                <a:solidFill>
                  <a:srgbClr val="000000"/>
                </a:solidFill>
                <a:effectLst>
                  <a:outerShdw blurRad="63500" dir="2700000" algn="tl" rotWithShape="0">
                    <a:prstClr val="white">
                      <a:alpha val="40000"/>
                    </a:prstClr>
                  </a:outerShdw>
                </a:effectLst>
                <a:latin typeface="Aptos"/>
                <a:cs typeface="Times New Roman"/>
              </a:rPr>
              <a:t>gan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helpu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i'w</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paratoi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gyfer</a:t>
            </a:r>
            <a:r>
              <a:rPr lang="en-GB" sz="4800" dirty="0">
                <a:solidFill>
                  <a:srgbClr val="000000"/>
                </a:solidFill>
                <a:effectLst>
                  <a:outerShdw blurRad="63500" dir="2700000" algn="tl" rotWithShape="0">
                    <a:prstClr val="white">
                      <a:alpha val="40000"/>
                    </a:prstClr>
                  </a:outerShdw>
                </a:effectLst>
                <a:latin typeface="Aptos"/>
                <a:cs typeface="Times New Roman"/>
              </a:rPr>
              <a:t> cam </a:t>
            </a:r>
            <a:r>
              <a:rPr lang="en-GB" sz="4800" err="1">
                <a:solidFill>
                  <a:srgbClr val="000000"/>
                </a:solidFill>
                <a:effectLst>
                  <a:outerShdw blurRad="63500" dir="2700000" algn="tl" rotWithShape="0">
                    <a:prstClr val="white">
                      <a:alpha val="40000"/>
                    </a:prstClr>
                  </a:outerShdw>
                </a:effectLst>
                <a:latin typeface="Aptos"/>
                <a:cs typeface="Times New Roman"/>
              </a:rPr>
              <a:t>nesaf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eu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haddysg</a:t>
            </a:r>
            <a:r>
              <a:rPr lang="en-GB" sz="4800" dirty="0">
                <a:solidFill>
                  <a:srgbClr val="000000"/>
                </a:solidFill>
                <a:effectLst>
                  <a:outerShdw blurRad="63500" dir="2700000" algn="tl" rotWithShape="0">
                    <a:prstClr val="white">
                      <a:alpha val="40000"/>
                    </a:prstClr>
                  </a:outerShdw>
                </a:effectLst>
                <a:latin typeface="Aptos"/>
                <a:cs typeface="Times New Roman"/>
              </a:rPr>
              <a:t>.</a:t>
            </a:r>
            <a:endParaRPr lang="en-GB" dirty="0">
              <a:effectLst>
                <a:outerShdw blurRad="63500" dir="2700000" algn="tl" rotWithShape="0">
                  <a:prstClr val="white">
                    <a:alpha val="40000"/>
                  </a:prstClr>
                </a:outerShdw>
              </a:effectLst>
              <a:latin typeface="Aptos"/>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             Yn </a:t>
            </a:r>
            <a:r>
              <a:rPr lang="en-GB" sz="4800" err="1">
                <a:solidFill>
                  <a:srgbClr val="000000"/>
                </a:solidFill>
                <a:effectLst>
                  <a:outerShdw blurRad="63500" dir="2700000" algn="tl" rotWithShape="0">
                    <a:prstClr val="white">
                      <a:alpha val="40000"/>
                    </a:prstClr>
                  </a:outerShdw>
                </a:effectLst>
                <a:latin typeface="Aptos"/>
                <a:cs typeface="Times New Roman"/>
              </a:rPr>
              <a:t>olaf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hoffem</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ddiolch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chi, </a:t>
            </a:r>
            <a:r>
              <a:rPr lang="en-GB" sz="4800" err="1">
                <a:solidFill>
                  <a:srgbClr val="000000"/>
                </a:solidFill>
                <a:effectLst>
                  <a:outerShdw blurRad="63500" dir="2700000" algn="tl" rotWithShape="0">
                    <a:prstClr val="white">
                      <a:alpha val="40000"/>
                    </a:prstClr>
                  </a:outerShdw>
                </a:effectLst>
                <a:latin typeface="Aptos"/>
                <a:cs typeface="Times New Roman"/>
              </a:rPr>
              <a:t>ein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rhieni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gwarcheidwaid</a:t>
            </a:r>
            <a:r>
              <a:rPr lang="en-GB" sz="4800" dirty="0">
                <a:solidFill>
                  <a:srgbClr val="000000"/>
                </a:solidFill>
                <a:effectLst>
                  <a:outerShdw blurRad="63500" dir="2700000" algn="tl" rotWithShape="0">
                    <a:prstClr val="white">
                      <a:alpha val="40000"/>
                    </a:prstClr>
                  </a:outerShdw>
                </a:effectLst>
                <a:latin typeface="Aptos"/>
                <a:cs typeface="Times New Roman"/>
              </a:rPr>
              <a:t>, am </a:t>
            </a:r>
            <a:r>
              <a:rPr lang="en-GB" sz="4800" err="1">
                <a:solidFill>
                  <a:srgbClr val="000000"/>
                </a:solidFill>
                <a:effectLst>
                  <a:outerShdw blurRad="63500" dir="2700000" algn="tl" rotWithShape="0">
                    <a:prstClr val="white">
                      <a:alpha val="40000"/>
                    </a:prstClr>
                  </a:outerShdw>
                </a:effectLst>
                <a:latin typeface="Aptos"/>
                <a:cs typeface="Times New Roman"/>
              </a:rPr>
              <a:t>eich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cefnogaeth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barhaus</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Mae'r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cydweithio</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rhwng</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disgyblion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teuluoedd</a:t>
            </a:r>
            <a:r>
              <a:rPr lang="en-GB" sz="4800" dirty="0">
                <a:solidFill>
                  <a:srgbClr val="000000"/>
                </a:solidFill>
                <a:effectLst>
                  <a:outerShdw blurRad="63500" dir="2700000" algn="tl" rotWithShape="0">
                    <a:prstClr val="white">
                      <a:alpha val="40000"/>
                    </a:prstClr>
                  </a:outerShdw>
                </a:effectLst>
                <a:latin typeface="Aptos"/>
                <a:cs typeface="Times New Roman"/>
              </a:rPr>
              <a:t> a staff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parhau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fod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ganolog</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llwyddiant</a:t>
            </a:r>
            <a:r>
              <a:rPr lang="en-GB" sz="4800" dirty="0">
                <a:solidFill>
                  <a:srgbClr val="000000"/>
                </a:solidFill>
                <a:effectLst>
                  <a:outerShdw blurRad="63500" dir="2700000" algn="tl" rotWithShape="0">
                    <a:prstClr val="white">
                      <a:alpha val="40000"/>
                    </a:prstClr>
                  </a:outerShdw>
                </a:effectLst>
                <a:latin typeface="Aptos"/>
                <a:cs typeface="Times New Roman"/>
              </a:rPr>
              <a:t> a </a:t>
            </a:r>
            <a:r>
              <a:rPr lang="en-GB" sz="4800" err="1">
                <a:solidFill>
                  <a:srgbClr val="000000"/>
                </a:solidFill>
                <a:effectLst>
                  <a:outerShdw blurRad="63500" dir="2700000" algn="tl" rotWithShape="0">
                    <a:prstClr val="white">
                      <a:alpha val="40000"/>
                    </a:prstClr>
                  </a:outerShdw>
                </a:effectLst>
                <a:latin typeface="Aptos"/>
                <a:cs typeface="Times New Roman"/>
              </a:rPr>
              <a:t>bydd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parhau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fod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hanfodol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wrth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ni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edrych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ymlaen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Rydym</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ymrwymo</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ddarparu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amgylchedd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cynhwysol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cefnogol</a:t>
            </a:r>
            <a:r>
              <a:rPr lang="en-GB" sz="4800" dirty="0">
                <a:solidFill>
                  <a:srgbClr val="000000"/>
                </a:solidFill>
                <a:effectLst>
                  <a:outerShdw blurRad="63500" dir="2700000" algn="tl" rotWithShape="0">
                    <a:prstClr val="white">
                      <a:alpha val="40000"/>
                    </a:prstClr>
                  </a:outerShdw>
                </a:effectLst>
                <a:latin typeface="Aptos"/>
                <a:cs typeface="Times New Roman"/>
              </a:rPr>
              <a:t> ac </a:t>
            </a:r>
            <a:r>
              <a:rPr lang="en-GB" sz="4800" err="1">
                <a:solidFill>
                  <a:srgbClr val="000000"/>
                </a:solidFill>
                <a:effectLst>
                  <a:outerShdw blurRad="63500" dir="2700000" algn="tl" rotWithShape="0">
                    <a:prstClr val="white">
                      <a:alpha val="40000"/>
                    </a:prstClr>
                  </a:outerShdw>
                </a:effectLst>
                <a:latin typeface="Aptos"/>
                <a:cs typeface="Times New Roman"/>
              </a:rPr>
              <a:t>ysgogol</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lle</a:t>
            </a:r>
            <a:r>
              <a:rPr lang="en-GB" sz="4800" dirty="0">
                <a:solidFill>
                  <a:srgbClr val="000000"/>
                </a:solidFill>
                <a:effectLst>
                  <a:outerShdw blurRad="63500" dir="2700000" algn="tl" rotWithShape="0">
                    <a:prstClr val="white">
                      <a:alpha val="40000"/>
                    </a:prstClr>
                  </a:outerShdw>
                </a:effectLst>
                <a:latin typeface="Aptos"/>
                <a:cs typeface="Times New Roman"/>
              </a:rPr>
              <a:t> gall </a:t>
            </a:r>
            <a:r>
              <a:rPr lang="en-GB" sz="4800" err="1">
                <a:solidFill>
                  <a:srgbClr val="000000"/>
                </a:solidFill>
                <a:effectLst>
                  <a:outerShdw blurRad="63500" dir="2700000" algn="tl" rotWithShape="0">
                    <a:prstClr val="white">
                      <a:alpha val="40000"/>
                    </a:prstClr>
                  </a:outerShdw>
                </a:effectLst>
                <a:latin typeface="Aptos"/>
                <a:cs typeface="Times New Roman"/>
              </a:rPr>
              <a:t>pob</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plentyn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ffynnu</a:t>
            </a:r>
            <a:r>
              <a:rPr lang="en-GB" sz="4800" dirty="0">
                <a:solidFill>
                  <a:srgbClr val="000000"/>
                </a:solidFill>
                <a:effectLst>
                  <a:outerShdw blurRad="63500" dir="2700000" algn="tl" rotWithShape="0">
                    <a:prstClr val="white">
                      <a:alpha val="40000"/>
                    </a:prstClr>
                  </a:outerShdw>
                </a:effectLst>
                <a:latin typeface="Aptos"/>
                <a:cs typeface="Times New Roman"/>
              </a:rPr>
              <a:t>.</a:t>
            </a:r>
            <a:endParaRPr lang="en-GB" dirty="0">
              <a:effectLst>
                <a:outerShdw blurRad="63500" dir="2700000" algn="tl" rotWithShape="0">
                  <a:prstClr val="white">
                    <a:alpha val="40000"/>
                  </a:prstClr>
                </a:outerShdw>
              </a:effectLst>
              <a:latin typeface="Aptos"/>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Ar</a:t>
            </a:r>
            <a:r>
              <a:rPr lang="en-GB" sz="4800" dirty="0">
                <a:solidFill>
                  <a:srgbClr val="000000"/>
                </a:solidFill>
                <a:effectLst>
                  <a:outerShdw blurRad="63500" dir="2700000" algn="tl" rotWithShape="0">
                    <a:prstClr val="white">
                      <a:alpha val="40000"/>
                    </a:prstClr>
                  </a:outerShdw>
                </a:effectLst>
                <a:latin typeface="Aptos"/>
                <a:cs typeface="Times New Roman"/>
              </a:rPr>
              <a:t> ran y </a:t>
            </a:r>
            <a:r>
              <a:rPr lang="en-GB" sz="4800" err="1">
                <a:solidFill>
                  <a:srgbClr val="000000"/>
                </a:solidFill>
                <a:effectLst>
                  <a:outerShdw blurRad="63500" dir="2700000" algn="tl" rotWithShape="0">
                    <a:prstClr val="white">
                      <a:alpha val="40000"/>
                    </a:prstClr>
                  </a:outerShdw>
                </a:effectLst>
                <a:latin typeface="Aptos"/>
                <a:cs typeface="Times New Roman"/>
              </a:rPr>
              <a:t>Corff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Llywodraethol</a:t>
            </a:r>
            <a:r>
              <a:rPr lang="en-GB" sz="4800" dirty="0">
                <a:solidFill>
                  <a:srgbClr val="000000"/>
                </a:solidFill>
                <a:effectLst>
                  <a:outerShdw blurRad="63500" dir="2700000" algn="tl" rotWithShape="0">
                    <a:prstClr val="white">
                      <a:alpha val="40000"/>
                    </a:prstClr>
                  </a:outerShdw>
                </a:effectLst>
                <a:latin typeface="Aptos"/>
                <a:cs typeface="Times New Roman"/>
              </a:rPr>
              <a:t>, staff a </a:t>
            </a:r>
            <a:r>
              <a:rPr lang="en-GB" sz="4800" err="1">
                <a:solidFill>
                  <a:srgbClr val="000000"/>
                </a:solidFill>
                <a:effectLst>
                  <a:outerShdw blurRad="63500" dir="2700000" algn="tl" rotWithShape="0">
                    <a:prstClr val="white">
                      <a:alpha val="40000"/>
                    </a:prstClr>
                  </a:outerShdw>
                </a:effectLst>
                <a:latin typeface="Aptos"/>
                <a:cs typeface="Times New Roman"/>
              </a:rPr>
              <a:t>disgyblion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dymunaf</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dymuniadau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gorau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chi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gyd</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ar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gyfer</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tymor</a:t>
            </a:r>
            <a:r>
              <a:rPr lang="en-GB" sz="4800" dirty="0">
                <a:solidFill>
                  <a:srgbClr val="000000"/>
                </a:solidFill>
                <a:effectLst>
                  <a:outerShdw blurRad="63500" dir="2700000" algn="tl" rotWithShape="0">
                    <a:prstClr val="white">
                      <a:alpha val="40000"/>
                    </a:prstClr>
                  </a:outerShdw>
                </a:effectLst>
                <a:latin typeface="Aptos"/>
                <a:cs typeface="Times New Roman"/>
              </a:rPr>
              <a:t> yr </a:t>
            </a:r>
            <a:r>
              <a:rPr lang="en-GB" sz="4800" err="1">
                <a:solidFill>
                  <a:srgbClr val="000000"/>
                </a:solidFill>
                <a:effectLst>
                  <a:outerShdw blurRad="63500" dir="2700000" algn="tl" rotWithShape="0">
                    <a:prstClr val="white">
                      <a:alpha val="40000"/>
                    </a:prstClr>
                  </a:outerShdw>
                </a:effectLst>
                <a:latin typeface="Aptos"/>
                <a:cs typeface="Times New Roman"/>
              </a:rPr>
              <a:t>ŵyl</a:t>
            </a:r>
            <a:r>
              <a:rPr lang="en-GB" sz="4800" dirty="0">
                <a:solidFill>
                  <a:srgbClr val="000000"/>
                </a:solidFill>
                <a:effectLst>
                  <a:outerShdw blurRad="63500" dir="2700000" algn="tl" rotWithShape="0">
                    <a:prstClr val="white">
                      <a:alpha val="40000"/>
                    </a:prstClr>
                  </a:outerShdw>
                </a:effectLst>
                <a:latin typeface="Aptos"/>
                <a:cs typeface="Times New Roman"/>
              </a:rPr>
              <a:t> ac </a:t>
            </a:r>
            <a:r>
              <a:rPr lang="en-GB" sz="4800" err="1">
                <a:solidFill>
                  <a:srgbClr val="000000"/>
                </a:solidFill>
                <a:effectLst>
                  <a:outerShdw blurRad="63500" dir="2700000" algn="tl" rotWithShape="0">
                    <a:prstClr val="white">
                      <a:alpha val="40000"/>
                    </a:prstClr>
                  </a:outerShdw>
                </a:effectLst>
                <a:latin typeface="Aptos"/>
                <a:cs typeface="Times New Roman"/>
              </a:rPr>
              <a:t>i</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flwyddyn</a:t>
            </a:r>
            <a:r>
              <a:rPr lang="en-GB" sz="4800" dirty="0">
                <a:solidFill>
                  <a:srgbClr val="000000"/>
                </a:solidFill>
                <a:effectLst>
                  <a:outerShdw blurRad="63500" dir="2700000" algn="tl" rotWithShape="0">
                    <a:prstClr val="white">
                      <a:alpha val="40000"/>
                    </a:prstClr>
                  </a:outerShdw>
                </a:effectLst>
                <a:latin typeface="Aptos"/>
                <a:cs typeface="Times New Roman"/>
              </a:rPr>
              <a:t> hapus ac </a:t>
            </a:r>
            <a:r>
              <a:rPr lang="en-GB" sz="4800" err="1">
                <a:solidFill>
                  <a:srgbClr val="000000"/>
                </a:solidFill>
                <a:effectLst>
                  <a:outerShdw blurRad="63500" dir="2700000" algn="tl" rotWithShape="0">
                    <a:prstClr val="white">
                      <a:alpha val="40000"/>
                    </a:prstClr>
                  </a:outerShdw>
                </a:effectLst>
                <a:latin typeface="Aptos"/>
                <a:cs typeface="Times New Roman"/>
              </a:rPr>
              <a:t>iach</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blaenau</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err="1">
                <a:solidFill>
                  <a:srgbClr val="000000"/>
                </a:solidFill>
                <a:effectLst>
                  <a:outerShdw blurRad="63500" dir="2700000" algn="tl" rotWithShape="0">
                    <a:prstClr val="white">
                      <a:alpha val="40000"/>
                    </a:prstClr>
                  </a:outerShdw>
                </a:effectLst>
                <a:latin typeface="Aptos"/>
                <a:cs typeface="Times New Roman"/>
              </a:rPr>
              <a:t>yn</a:t>
            </a:r>
            <a:r>
              <a:rPr lang="en-GB" sz="4800" dirty="0">
                <a:solidFill>
                  <a:srgbClr val="000000"/>
                </a:solidFill>
                <a:effectLst>
                  <a:outerShdw blurRad="63500" dir="2700000" algn="tl" rotWithShape="0">
                    <a:prstClr val="white">
                      <a:alpha val="40000"/>
                    </a:prstClr>
                  </a:outerShdw>
                </a:effectLst>
                <a:latin typeface="Aptos"/>
                <a:cs typeface="Times New Roman"/>
              </a:rPr>
              <a:t> 2026.</a:t>
            </a:r>
            <a:endParaRPr lang="en-GB" dirty="0">
              <a:effectLst>
                <a:outerShdw blurRad="63500" dir="2700000" algn="tl" rotWithShape="0">
                  <a:prstClr val="white">
                    <a:alpha val="40000"/>
                  </a:prstClr>
                </a:outerShdw>
              </a:effectLst>
              <a:latin typeface="Aptos"/>
            </a:endParaRPr>
          </a:p>
          <a:p>
            <a:pPr>
              <a:lnSpc>
                <a:spcPct val="120000"/>
              </a:lnSpc>
              <a:spcBef>
                <a:spcPts val="1000"/>
              </a:spcBef>
              <a:buNone/>
            </a:pPr>
            <a:r>
              <a:rPr lang="en-GB" sz="4800" dirty="0">
                <a:solidFill>
                  <a:srgbClr val="000000"/>
                </a:solidFill>
                <a:effectLst>
                  <a:outerShdw blurRad="63500" dir="2700000" algn="tl" rotWithShape="0">
                    <a:prstClr val="white">
                      <a:alpha val="40000"/>
                    </a:prstClr>
                  </a:outerShdw>
                </a:effectLst>
                <a:latin typeface="Aptos"/>
                <a:cs typeface="Times New Roman"/>
              </a:rPr>
              <a:t>Gyda </a:t>
            </a:r>
            <a:r>
              <a:rPr lang="en-GB" sz="4800" dirty="0" err="1">
                <a:solidFill>
                  <a:srgbClr val="000000"/>
                </a:solidFill>
                <a:effectLst>
                  <a:outerShdw blurRad="63500" dir="2700000" algn="tl" rotWithShape="0">
                    <a:prstClr val="white">
                      <a:alpha val="40000"/>
                    </a:prstClr>
                  </a:outerShdw>
                </a:effectLst>
                <a:latin typeface="Aptos"/>
                <a:cs typeface="Times New Roman"/>
              </a:rPr>
              <a:t>chofion</a:t>
            </a:r>
            <a:r>
              <a:rPr lang="en-GB" sz="4800" dirty="0">
                <a:solidFill>
                  <a:srgbClr val="000000"/>
                </a:solidFill>
                <a:effectLst>
                  <a:outerShdw blurRad="63500" dir="2700000" algn="tl" rotWithShape="0">
                    <a:prstClr val="white">
                      <a:alpha val="40000"/>
                    </a:prstClr>
                  </a:outerShdw>
                </a:effectLst>
                <a:latin typeface="Aptos"/>
                <a:cs typeface="Times New Roman"/>
              </a:rPr>
              <a:t> </a:t>
            </a:r>
            <a:r>
              <a:rPr lang="en-GB" sz="4800" dirty="0" err="1">
                <a:solidFill>
                  <a:srgbClr val="000000"/>
                </a:solidFill>
                <a:effectLst>
                  <a:outerShdw blurRad="63500" dir="2700000" algn="tl" rotWithShape="0">
                    <a:prstClr val="white">
                      <a:alpha val="40000"/>
                    </a:prstClr>
                  </a:outerShdw>
                </a:effectLst>
                <a:latin typeface="Aptos"/>
                <a:cs typeface="Times New Roman"/>
              </a:rPr>
              <a:t>cynnes</a:t>
            </a:r>
            <a:r>
              <a:rPr lang="en-GB" sz="4800" dirty="0">
                <a:solidFill>
                  <a:srgbClr val="000000"/>
                </a:solidFill>
                <a:effectLst>
                  <a:outerShdw blurRad="63500" dir="2700000" algn="tl" rotWithShape="0">
                    <a:prstClr val="white">
                      <a:alpha val="40000"/>
                    </a:prstClr>
                  </a:outerShdw>
                </a:effectLst>
                <a:latin typeface="Aptos"/>
                <a:cs typeface="Times New Roman"/>
              </a:rPr>
              <a:t>,</a:t>
            </a:r>
            <a:endParaRPr lang="en-GB" dirty="0">
              <a:effectLst>
                <a:outerShdw blurRad="63500" dir="2700000" algn="tl" rotWithShape="0">
                  <a:prstClr val="white">
                    <a:alpha val="40000"/>
                  </a:prstClr>
                </a:outerShdw>
              </a:effectLst>
              <a:latin typeface="Calisto MT"/>
            </a:endParaRPr>
          </a:p>
          <a:p>
            <a:pPr>
              <a:lnSpc>
                <a:spcPct val="120000"/>
              </a:lnSpc>
              <a:spcBef>
                <a:spcPts val="1000"/>
              </a:spcBef>
              <a:buNone/>
            </a:pPr>
            <a:r>
              <a:rPr lang="en-GB" sz="4800" b="1" dirty="0">
                <a:solidFill>
                  <a:srgbClr val="000000"/>
                </a:solidFill>
                <a:effectLst>
                  <a:outerShdw blurRad="63500" dir="2700000" algn="tl" rotWithShape="0">
                    <a:prstClr val="white">
                      <a:alpha val="40000"/>
                    </a:prstClr>
                  </a:outerShdw>
                </a:effectLst>
                <a:latin typeface="Aptos"/>
                <a:cs typeface="Times New Roman"/>
              </a:rPr>
              <a:t>Lowri J Williams</a:t>
            </a:r>
            <a:endParaRPr lang="en-GB" dirty="0">
              <a:effectLst>
                <a:outerShdw blurRad="63500" dir="2700000" algn="tl" rotWithShape="0">
                  <a:prstClr val="white">
                    <a:alpha val="40000"/>
                  </a:prstClr>
                </a:outerShdw>
              </a:effectLst>
            </a:endParaRPr>
          </a:p>
          <a:p>
            <a:pPr>
              <a:lnSpc>
                <a:spcPct val="120000"/>
              </a:lnSpc>
              <a:spcBef>
                <a:spcPts val="1000"/>
              </a:spcBef>
              <a:buNone/>
            </a:pPr>
            <a:r>
              <a:rPr lang="en-GB" sz="4800" b="1" err="1">
                <a:solidFill>
                  <a:srgbClr val="000000"/>
                </a:solidFill>
                <a:effectLst>
                  <a:outerShdw blurRad="63500" dir="2700000" algn="tl" rotWithShape="0">
                    <a:prstClr val="white">
                      <a:alpha val="40000"/>
                    </a:prstClr>
                  </a:outerShdw>
                </a:effectLst>
                <a:latin typeface="Aptos"/>
                <a:cs typeface="Times New Roman"/>
              </a:rPr>
              <a:t>Cadeirydd</a:t>
            </a:r>
            <a:r>
              <a:rPr lang="en-GB" sz="4800" b="1" dirty="0">
                <a:solidFill>
                  <a:srgbClr val="000000"/>
                </a:solidFill>
                <a:effectLst>
                  <a:outerShdw blurRad="63500" dir="2700000" algn="tl" rotWithShape="0">
                    <a:prstClr val="white">
                      <a:alpha val="40000"/>
                    </a:prstClr>
                  </a:outerShdw>
                </a:effectLst>
                <a:latin typeface="Aptos"/>
                <a:cs typeface="Times New Roman"/>
              </a:rPr>
              <a:t> y </a:t>
            </a:r>
            <a:r>
              <a:rPr lang="en-GB" sz="4800" b="1" err="1">
                <a:solidFill>
                  <a:srgbClr val="000000"/>
                </a:solidFill>
                <a:effectLst>
                  <a:outerShdw blurRad="63500" dir="2700000" algn="tl" rotWithShape="0">
                    <a:prstClr val="white">
                      <a:alpha val="40000"/>
                    </a:prstClr>
                  </a:outerShdw>
                </a:effectLst>
                <a:latin typeface="Aptos"/>
                <a:cs typeface="Times New Roman"/>
              </a:rPr>
              <a:t>Llywodraethwyr</a:t>
            </a:r>
            <a:endParaRPr lang="en-GB" err="1">
              <a:effectLst>
                <a:outerShdw blurRad="63500" dir="2700000" algn="tl" rotWithShape="0">
                  <a:prstClr val="white">
                    <a:alpha val="40000"/>
                  </a:prstClr>
                </a:outerShdw>
              </a:effectLst>
            </a:endParaRPr>
          </a:p>
          <a:p>
            <a:pPr>
              <a:buNone/>
            </a:pPr>
            <a:endParaRPr lang="en-GB" sz="4800" dirty="0">
              <a:solidFill>
                <a:srgbClr val="000000"/>
              </a:solidFill>
              <a:effectLst>
                <a:outerShdw blurRad="63500" dir="2700000" algn="tl" rotWithShape="0">
                  <a:prstClr val="white">
                    <a:alpha val="40000"/>
                  </a:prstClr>
                </a:outerShdw>
              </a:effectLst>
              <a:latin typeface="Times New Roman"/>
              <a:cs typeface="Times New Roman"/>
            </a:endParaRPr>
          </a:p>
          <a:p>
            <a:pPr>
              <a:buNone/>
            </a:pPr>
            <a:endParaRPr lang="en-GB" sz="4400">
              <a:effectLst>
                <a:outerShdw blurRad="63500" dir="2700000" algn="tl" rotWithShape="0">
                  <a:prstClr val="white">
                    <a:alpha val="40000"/>
                  </a:prstClr>
                </a:outerShdw>
              </a:effectLst>
            </a:endParaRPr>
          </a:p>
          <a:p>
            <a:pPr>
              <a:buNone/>
            </a:pPr>
            <a:endParaRPr lang="en-GB" sz="4400">
              <a:effectLst>
                <a:outerShdw blurRad="63500" dir="2700000" algn="tl" rotWithShape="0">
                  <a:prstClr val="white">
                    <a:alpha val="40000"/>
                  </a:prstClr>
                </a:outerShdw>
              </a:effectLst>
            </a:endParaRPr>
          </a:p>
          <a:p>
            <a:pPr>
              <a:buNone/>
            </a:pPr>
            <a:endParaRPr lang="en-GB" sz="4400">
              <a:effectLst/>
            </a:endParaRPr>
          </a:p>
          <a:p>
            <a:pPr>
              <a:buNone/>
            </a:pPr>
            <a:endParaRPr lang="en-GB">
              <a:effectLst>
                <a:outerShdw blurRad="63500" dir="2700000" algn="tl" rotWithShape="0">
                  <a:prstClr val="white">
                    <a:alpha val="40000"/>
                  </a:prstClr>
                </a:outerShdw>
              </a:effectLst>
            </a:endParaRPr>
          </a:p>
          <a:p>
            <a:pPr>
              <a:buNone/>
            </a:pPr>
            <a:endParaRPr lang="en-GB">
              <a:effectLst>
                <a:outerShdw blurRad="63500" dir="2700000" algn="tl" rotWithShape="0">
                  <a:prstClr val="white">
                    <a:alpha val="40000"/>
                  </a:prstClr>
                </a:outerShdw>
              </a:effectLst>
              <a:cs typeface="Arial"/>
            </a:endParaRPr>
          </a:p>
          <a:p>
            <a:pPr marL="0" marR="565150" indent="3175" algn="ctr">
              <a:spcBef>
                <a:spcPts val="2326"/>
              </a:spcBef>
            </a:pPr>
            <a:endParaRPr lang="en-US">
              <a:effectLst>
                <a:outerShdw blurRad="63500" dir="2700000" algn="tl" rotWithShape="0">
                  <a:prstClr val="white">
                    <a:alpha val="40000"/>
                  </a:prstClr>
                </a:outerShdw>
              </a:effectLst>
              <a:latin typeface="Calisto MT"/>
              <a:cs typeface="Calibri"/>
            </a:endParaRPr>
          </a:p>
          <a:p>
            <a:pPr marL="0" marR="565150" indent="0">
              <a:spcBef>
                <a:spcPts val="0"/>
              </a:spcBef>
              <a:buNone/>
            </a:pPr>
            <a:endParaRPr lang="en-GB" sz="4000" b="1" i="0" u="none" strike="noStrike">
              <a:solidFill>
                <a:srgbClr val="333333"/>
              </a:solidFill>
              <a:effectLst/>
              <a:latin typeface="Calibri" panose="020F0502020204030204" pitchFamily="34" charset="0"/>
              <a:cs typeface="Calibri" panose="020F0502020204030204" pitchFamily="34" charset="0"/>
            </a:endParaRPr>
          </a:p>
          <a:p>
            <a:pPr marL="0" marR="565150" indent="0" rtl="0">
              <a:spcBef>
                <a:spcPts val="0"/>
              </a:spcBef>
              <a:spcAft>
                <a:spcPts val="0"/>
              </a:spcAft>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rtl="0">
              <a:spcBef>
                <a:spcPts val="0"/>
              </a:spcBef>
              <a:spcAft>
                <a:spcPts val="0"/>
              </a:spcAft>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rtl="0">
              <a:spcBef>
                <a:spcPts val="0"/>
              </a:spcBef>
              <a:spcAft>
                <a:spcPts val="0"/>
              </a:spcAft>
              <a:buNone/>
            </a:pPr>
            <a:endParaRPr lang="en-GB" sz="4000" b="0" i="0" u="none" strike="noStrike">
              <a:solidFill>
                <a:srgbClr val="000000"/>
              </a:solidFill>
              <a:effectLst/>
              <a:latin typeface="Calibri" panose="020F0502020204030204" pitchFamily="34" charset="0"/>
              <a:cs typeface="Calibri" panose="020F0502020204030204" pitchFamily="34" charset="0"/>
            </a:endParaRPr>
          </a:p>
          <a:p>
            <a:pPr marL="0" marR="565150" indent="0" rtl="0">
              <a:spcBef>
                <a:spcPts val="0"/>
              </a:spcBef>
              <a:spcAft>
                <a:spcPts val="0"/>
              </a:spcAft>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rtl="0">
              <a:spcBef>
                <a:spcPts val="0"/>
              </a:spcBef>
              <a:spcAft>
                <a:spcPts val="0"/>
              </a:spcAft>
              <a:buNone/>
            </a:pPr>
            <a:endParaRPr lang="en-GB" sz="4000" b="0" i="0" u="none" strike="noStrike">
              <a:solidFill>
                <a:srgbClr val="000000"/>
              </a:solidFill>
              <a:effectLst/>
              <a:latin typeface="Arial" panose="020B0604020202020204" pitchFamily="34" charset="0"/>
              <a:cs typeface="Arial" panose="020B0604020202020204" pitchFamily="34" charset="0"/>
            </a:endParaRPr>
          </a:p>
          <a:p>
            <a:pPr marL="0" marR="565150" indent="0" rtl="0">
              <a:spcBef>
                <a:spcPts val="0"/>
              </a:spcBef>
              <a:spcAft>
                <a:spcPts val="0"/>
              </a:spcAft>
              <a:buNone/>
            </a:pPr>
            <a:br>
              <a:rPr lang="en-GB" sz="4000" dirty="0"/>
            </a:br>
            <a:endParaRPr lang="en-US" sz="4000">
              <a:effectLst>
                <a:outerShdw blurRad="63500" dir="2700000" algn="tl" rotWithShape="0">
                  <a:prstClr val="white">
                    <a:alpha val="40000"/>
                  </a:prstClr>
                </a:outerShdw>
              </a:effectLst>
            </a:endParaRPr>
          </a:p>
        </p:txBody>
      </p:sp>
    </p:spTree>
    <p:extLst>
      <p:ext uri="{BB962C8B-B14F-4D97-AF65-F5344CB8AC3E}">
        <p14:creationId xmlns:p14="http://schemas.microsoft.com/office/powerpoint/2010/main" val="1921242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F59F7-D837-3EC4-4631-3BDA4C0ACE81}"/>
              </a:ext>
            </a:extLst>
          </p:cNvPr>
          <p:cNvSpPr>
            <a:spLocks noGrp="1"/>
          </p:cNvSpPr>
          <p:nvPr>
            <p:ph type="title"/>
          </p:nvPr>
        </p:nvSpPr>
        <p:spPr/>
        <p:txBody>
          <a:bodyPr/>
          <a:lstStyle/>
          <a:p>
            <a:r>
              <a:rPr lang="en-US" sz="3200" dirty="0"/>
              <a:t>a word from the chairperson</a:t>
            </a:r>
            <a:endParaRPr lang="en-US" dirty="0" err="1"/>
          </a:p>
        </p:txBody>
      </p:sp>
      <p:sp>
        <p:nvSpPr>
          <p:cNvPr id="3" name="Content Placeholder 2">
            <a:extLst>
              <a:ext uri="{FF2B5EF4-FFF2-40B4-BE49-F238E27FC236}">
                <a16:creationId xmlns:a16="http://schemas.microsoft.com/office/drawing/2014/main" id="{4B785E2F-8A31-5C3A-A95F-3C953D98915E}"/>
              </a:ext>
            </a:extLst>
          </p:cNvPr>
          <p:cNvSpPr>
            <a:spLocks noGrp="1"/>
          </p:cNvSpPr>
          <p:nvPr>
            <p:ph idx="1"/>
          </p:nvPr>
        </p:nvSpPr>
        <p:spPr>
          <a:xfrm>
            <a:off x="212075" y="1615002"/>
            <a:ext cx="4721875" cy="5053880"/>
          </a:xfrm>
        </p:spPr>
        <p:txBody>
          <a:bodyPr vert="horz" lIns="91440" tIns="45720" rIns="91440" bIns="45720" rtlCol="0" anchor="t">
            <a:normAutofit/>
          </a:bodyPr>
          <a:lstStyle/>
          <a:p>
            <a:endParaRPr lang="en-GB">
              <a:effectLst>
                <a:outerShdw blurRad="63500" dir="2700000" algn="tl" rotWithShape="0">
                  <a:prstClr val="white">
                    <a:alpha val="40000"/>
                  </a:prstClr>
                </a:outerShdw>
              </a:effectLst>
            </a:endParaRPr>
          </a:p>
        </p:txBody>
      </p:sp>
      <p:sp>
        <p:nvSpPr>
          <p:cNvPr id="7" name="Content Placeholder 2">
            <a:extLst>
              <a:ext uri="{FF2B5EF4-FFF2-40B4-BE49-F238E27FC236}">
                <a16:creationId xmlns:a16="http://schemas.microsoft.com/office/drawing/2014/main" id="{993D24CC-8025-59CF-EF08-EAC2F4A1F780}"/>
              </a:ext>
            </a:extLst>
          </p:cNvPr>
          <p:cNvSpPr txBox="1">
            <a:spLocks/>
          </p:cNvSpPr>
          <p:nvPr/>
        </p:nvSpPr>
        <p:spPr>
          <a:xfrm>
            <a:off x="12769" y="1492562"/>
            <a:ext cx="9107452" cy="5345476"/>
          </a:xfrm>
          <a:prstGeom prst="rect">
            <a:avLst/>
          </a:prstGeom>
          <a:solidFill>
            <a:schemeClr val="accent1">
              <a:lumMod val="40000"/>
              <a:lumOff val="60000"/>
            </a:schemeClr>
          </a:solidFill>
          <a:ln w="28575">
            <a:solidFill>
              <a:schemeClr val="bg2"/>
            </a:solidFill>
          </a:ln>
        </p:spPr>
        <p:txBody>
          <a:bodyPr vert="horz" lIns="91440" tIns="45720" rIns="91440" bIns="45720" rtlCol="0" anchor="t">
            <a:normAutofit fontScale="25000" lnSpcReduction="20000"/>
          </a:bodyPr>
          <a:lst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a:lstStyle>
          <a:p>
            <a:pPr>
              <a:spcBef>
                <a:spcPts val="1000"/>
              </a:spcBef>
              <a:buNone/>
            </a:pPr>
            <a:endParaRPr lang="en-GB" sz="4800" dirty="0">
              <a:solidFill>
                <a:srgbClr val="000000"/>
              </a:solidFill>
              <a:effectLst/>
              <a:latin typeface="Aptos"/>
              <a:cs typeface="Times New Roman"/>
            </a:endParaRPr>
          </a:p>
          <a:p>
            <a:pPr>
              <a:spcBef>
                <a:spcPts val="1000"/>
              </a:spcBef>
              <a:buNone/>
            </a:pPr>
            <a:endParaRPr lang="en-GB" sz="4800" dirty="0">
              <a:solidFill>
                <a:srgbClr val="000000"/>
              </a:solidFill>
              <a:effectLst/>
              <a:latin typeface="Aptos"/>
              <a:cs typeface="Times New Roman"/>
            </a:endParaRPr>
          </a:p>
          <a:p>
            <a:pPr>
              <a:spcBef>
                <a:spcPts val="1000"/>
              </a:spcBef>
              <a:buNone/>
            </a:pPr>
            <a:r>
              <a:rPr lang="en-GB" sz="4800" dirty="0">
                <a:solidFill>
                  <a:srgbClr val="000000"/>
                </a:solidFill>
                <a:effectLst/>
                <a:latin typeface="Aptos"/>
                <a:cs typeface="Times New Roman"/>
              </a:rPr>
              <a:t>Dear Parents and Guardians,</a:t>
            </a:r>
            <a:endParaRPr lang="cy-GB" sz="4800" dirty="0">
              <a:effectLst>
                <a:outerShdw blurRad="63500" dir="2700000" algn="tl" rotWithShape="0">
                  <a:prstClr val="white">
                    <a:alpha val="40000"/>
                  </a:prstClr>
                </a:outerShdw>
              </a:effectLst>
              <a:latin typeface="Aptos"/>
            </a:endParaRPr>
          </a:p>
          <a:p>
            <a:pPr algn="just">
              <a:spcBef>
                <a:spcPts val="1000"/>
              </a:spcBef>
              <a:buNone/>
            </a:pPr>
            <a:r>
              <a:rPr lang="en-GB" sz="4800" dirty="0">
                <a:solidFill>
                  <a:srgbClr val="000000"/>
                </a:solidFill>
                <a:effectLst/>
                <a:latin typeface="Aptos"/>
                <a:cs typeface="Times New Roman"/>
              </a:rPr>
              <a:t>      It gives me great pleasure to introduce the Governing Body’s Report for the academic year 2024/2025. It has been another highly successful year for our school, and I am proud to continue serving as Chair of Governors.</a:t>
            </a:r>
            <a:endParaRPr lang="en-GB" sz="4800">
              <a:solidFill>
                <a:srgbClr val="333333"/>
              </a:solidFill>
              <a:effectLst>
                <a:outerShdw blurRad="63500" dir="2700000" algn="tl" rotWithShape="0">
                  <a:prstClr val="white">
                    <a:alpha val="40000"/>
                  </a:prstClr>
                </a:outerShdw>
              </a:effectLst>
              <a:latin typeface="Aptos"/>
              <a:cs typeface="Times New Roman"/>
            </a:endParaRPr>
          </a:p>
          <a:p>
            <a:pPr algn="just">
              <a:spcBef>
                <a:spcPts val="1000"/>
              </a:spcBef>
              <a:buNone/>
            </a:pPr>
            <a:r>
              <a:rPr lang="en-GB" sz="4800" dirty="0">
                <a:solidFill>
                  <a:srgbClr val="000000"/>
                </a:solidFill>
                <a:effectLst/>
                <a:latin typeface="Aptos"/>
                <a:cs typeface="Times New Roman"/>
              </a:rPr>
              <a:t>             One of the most significant highlights was our excellent Estyn inspection in 2025, which recognised the strength of our provision and the dedication of our staff and pupils.  This achievement reflects the hard work and commitment of everyone in our school community. We extend our sincere thanks to all staff members for their professionalism and determination in delivering the priorities set out in the School Development Plan. Under the inspirational leadership of our Headteacher, the school continues to provide a strong foundation for success in all aspects of learning and wellbeing.</a:t>
            </a:r>
            <a:endParaRPr lang="en-GB" sz="4800">
              <a:effectLst>
                <a:outerShdw blurRad="63500" dir="2700000" algn="tl" rotWithShape="0">
                  <a:prstClr val="white">
                    <a:alpha val="40000"/>
                  </a:prstClr>
                </a:outerShdw>
              </a:effectLst>
              <a:latin typeface="Aptos"/>
            </a:endParaRPr>
          </a:p>
          <a:p>
            <a:pPr algn="just">
              <a:spcBef>
                <a:spcPts val="1000"/>
              </a:spcBef>
              <a:buNone/>
            </a:pPr>
            <a:r>
              <a:rPr lang="en-GB" sz="4800" dirty="0">
                <a:solidFill>
                  <a:srgbClr val="000000"/>
                </a:solidFill>
                <a:effectLst/>
                <a:latin typeface="Aptos"/>
                <a:cs typeface="Times New Roman"/>
              </a:rPr>
              <a:t>             We are also fortunate to have an active and hardworking Parents and Teachers Association. Their tireless efforts in organising events and activities have raised valuable funds and strengthened the sense of community that makes our school so special.</a:t>
            </a:r>
            <a:endParaRPr lang="en-GB" sz="4800">
              <a:effectLst>
                <a:outerShdw blurRad="63500" dir="2700000" algn="tl" rotWithShape="0">
                  <a:prstClr val="white">
                    <a:alpha val="40000"/>
                  </a:prstClr>
                </a:outerShdw>
              </a:effectLst>
              <a:latin typeface="Aptos"/>
            </a:endParaRPr>
          </a:p>
          <a:p>
            <a:pPr algn="just">
              <a:spcBef>
                <a:spcPts val="1000"/>
              </a:spcBef>
              <a:buNone/>
            </a:pPr>
            <a:r>
              <a:rPr lang="en-GB" sz="4800" dirty="0">
                <a:solidFill>
                  <a:srgbClr val="000000"/>
                </a:solidFill>
                <a:effectLst/>
                <a:latin typeface="Aptos"/>
                <a:cs typeface="Times New Roman"/>
              </a:rPr>
              <a:t>             As a Governing Body, we recognise the importance of partnership—working closely with parents, carers, local organisations, and our neighbouring secondary schools. This year, our Year 6 pupils once again benefited from transition activities with Queen Elizabeth and Bro Myrddin, helping to prepare them for the next stage of their </a:t>
            </a:r>
            <a:r>
              <a:rPr lang="en-GB" sz="4800" err="1">
                <a:solidFill>
                  <a:srgbClr val="000000"/>
                </a:solidFill>
                <a:effectLst/>
                <a:latin typeface="Aptos"/>
                <a:cs typeface="Times New Roman"/>
              </a:rPr>
              <a:t>educatio</a:t>
            </a:r>
            <a:endParaRPr lang="en-GB" sz="4800">
              <a:effectLst>
                <a:outerShdw blurRad="63500" dir="2700000" algn="tl" rotWithShape="0">
                  <a:prstClr val="white">
                    <a:alpha val="40000"/>
                  </a:prstClr>
                </a:outerShdw>
              </a:effectLst>
              <a:latin typeface="Aptos"/>
            </a:endParaRPr>
          </a:p>
          <a:p>
            <a:pPr algn="just">
              <a:spcBef>
                <a:spcPts val="1000"/>
              </a:spcBef>
              <a:buNone/>
            </a:pPr>
            <a:r>
              <a:rPr lang="en-GB" sz="4800" dirty="0">
                <a:solidFill>
                  <a:srgbClr val="000000"/>
                </a:solidFill>
                <a:effectLst/>
                <a:latin typeface="Aptos"/>
                <a:cs typeface="Times New Roman"/>
              </a:rPr>
              <a:t>            Finally, we would like to thank you, our parents and guardians, for your continued support. The collaboration between pupils, families, and staff remains central to our success and will continue to be vital as we look ahead. We are committed to providing an inclusive, supportive, and stimulating environment where every child can thrive.</a:t>
            </a:r>
            <a:endParaRPr lang="en-GB" sz="4800">
              <a:effectLst>
                <a:outerShdw blurRad="63500" dir="2700000" algn="tl" rotWithShape="0">
                  <a:prstClr val="white">
                    <a:alpha val="40000"/>
                  </a:prstClr>
                </a:outerShdw>
              </a:effectLst>
              <a:latin typeface="Aptos"/>
            </a:endParaRPr>
          </a:p>
          <a:p>
            <a:pPr algn="just">
              <a:spcBef>
                <a:spcPts val="1000"/>
              </a:spcBef>
              <a:buNone/>
            </a:pPr>
            <a:r>
              <a:rPr lang="en-GB" sz="4800" dirty="0">
                <a:solidFill>
                  <a:srgbClr val="000000"/>
                </a:solidFill>
                <a:effectLst/>
                <a:latin typeface="Aptos"/>
                <a:cs typeface="Times New Roman"/>
              </a:rPr>
              <a:t>                 On behalf of the Governing Body, staff, and pupils, I wish you all best wishes for the festive season and to a happy and healthy year ahead in 2026.</a:t>
            </a:r>
            <a:endParaRPr lang="en-GB" sz="4800">
              <a:solidFill>
                <a:srgbClr val="333333"/>
              </a:solidFill>
              <a:effectLst>
                <a:outerShdw blurRad="63500" dir="2700000" algn="tl" rotWithShape="0">
                  <a:prstClr val="white">
                    <a:alpha val="40000"/>
                  </a:prstClr>
                </a:outerShdw>
              </a:effectLst>
              <a:latin typeface="Aptos"/>
              <a:cs typeface="Times New Roman"/>
            </a:endParaRPr>
          </a:p>
          <a:p>
            <a:pPr>
              <a:spcBef>
                <a:spcPts val="1000"/>
              </a:spcBef>
              <a:buNone/>
            </a:pPr>
            <a:r>
              <a:rPr lang="en-GB" sz="4800" dirty="0">
                <a:solidFill>
                  <a:srgbClr val="000000"/>
                </a:solidFill>
                <a:effectLst/>
                <a:latin typeface="Aptos"/>
                <a:cs typeface="Times New Roman"/>
              </a:rPr>
              <a:t>                       With warm regards</a:t>
            </a:r>
            <a:endParaRPr lang="en-GB" sz="4800" dirty="0">
              <a:solidFill>
                <a:srgbClr val="333333"/>
              </a:solidFill>
              <a:effectLst>
                <a:outerShdw blurRad="63500" dir="2700000" algn="tl" rotWithShape="0">
                  <a:prstClr val="white">
                    <a:alpha val="40000"/>
                  </a:prstClr>
                </a:outerShdw>
              </a:effectLst>
              <a:latin typeface="Calisto MT"/>
              <a:cs typeface="Times New Roman"/>
            </a:endParaRPr>
          </a:p>
          <a:p>
            <a:pPr>
              <a:spcBef>
                <a:spcPts val="1000"/>
              </a:spcBef>
              <a:buNone/>
            </a:pPr>
            <a:r>
              <a:rPr lang="en-GB" sz="4800" b="1" dirty="0">
                <a:solidFill>
                  <a:srgbClr val="000000"/>
                </a:solidFill>
                <a:effectLst/>
                <a:latin typeface="Aptos"/>
                <a:cs typeface="Times New Roman"/>
              </a:rPr>
              <a:t>            Lowri J Williams</a:t>
            </a:r>
            <a:endParaRPr lang="en-GB" sz="4800" dirty="0">
              <a:solidFill>
                <a:srgbClr val="333333"/>
              </a:solidFill>
              <a:effectLst>
                <a:outerShdw blurRad="63500" dir="2700000" algn="tl" rotWithShape="0">
                  <a:prstClr val="white">
                    <a:alpha val="40000"/>
                  </a:prstClr>
                </a:outerShdw>
              </a:effectLst>
              <a:latin typeface="Calisto MT"/>
              <a:cs typeface="Times New Roman"/>
            </a:endParaRPr>
          </a:p>
          <a:p>
            <a:pPr>
              <a:spcBef>
                <a:spcPts val="1000"/>
              </a:spcBef>
              <a:buNone/>
            </a:pPr>
            <a:br>
              <a:rPr lang="en-GB" sz="4800" b="1" dirty="0">
                <a:effectLst/>
                <a:latin typeface="Aptos"/>
                <a:cs typeface="Times New Roman"/>
              </a:rPr>
            </a:br>
            <a:r>
              <a:rPr lang="en-GB" sz="4800" b="1" dirty="0">
                <a:solidFill>
                  <a:srgbClr val="000000"/>
                </a:solidFill>
                <a:effectLst/>
                <a:latin typeface="Aptos"/>
                <a:cs typeface="Times New Roman"/>
              </a:rPr>
              <a:t>   Chair of Governors</a:t>
            </a:r>
            <a:endParaRPr lang="en-GB" sz="4800" dirty="0">
              <a:effectLst>
                <a:outerShdw blurRad="63500" dir="2700000" algn="tl" rotWithShape="0">
                  <a:prstClr val="white">
                    <a:alpha val="40000"/>
                  </a:prstClr>
                </a:outerShdw>
              </a:effectLst>
            </a:endParaRPr>
          </a:p>
          <a:p>
            <a:pPr>
              <a:buFont typeface="Calisto MT" pitchFamily="18" charset="0"/>
              <a:buNone/>
            </a:pPr>
            <a:endParaRPr lang="en-GB" sz="4400" dirty="0">
              <a:solidFill>
                <a:srgbClr val="000000"/>
              </a:solidFill>
              <a:effectLst/>
              <a:latin typeface="Times New Roman"/>
              <a:cs typeface="Times New Roman"/>
            </a:endParaRPr>
          </a:p>
          <a:p>
            <a:pPr>
              <a:buFont typeface="Calisto MT" pitchFamily="18" charset="0"/>
              <a:buNone/>
            </a:pPr>
            <a:endParaRPr lang="en-GB" sz="1800">
              <a:effectLst/>
            </a:endParaRPr>
          </a:p>
          <a:p>
            <a:pPr>
              <a:buFont typeface="Calisto MT" pitchFamily="18" charset="0"/>
              <a:buNone/>
            </a:pPr>
            <a:endParaRPr lang="en-GB">
              <a:effectLst>
                <a:outerShdw blurRad="63500" dir="2700000" algn="tl" rotWithShape="0">
                  <a:prstClr val="white">
                    <a:alpha val="40000"/>
                  </a:prstClr>
                </a:outerShdw>
              </a:effectLst>
            </a:endParaRPr>
          </a:p>
          <a:p>
            <a:pPr>
              <a:buFont typeface="Calisto MT" pitchFamily="18" charset="0"/>
              <a:buNone/>
            </a:pPr>
            <a:endParaRPr lang="en-GB">
              <a:effectLst>
                <a:outerShdw blurRad="63500" dir="2700000" algn="tl" rotWithShape="0">
                  <a:prstClr val="white">
                    <a:alpha val="40000"/>
                  </a:prstClr>
                </a:outerShdw>
              </a:effectLst>
              <a:cs typeface="Arial"/>
            </a:endParaRPr>
          </a:p>
          <a:p>
            <a:pPr marL="0" marR="565150" indent="3175" algn="ctr">
              <a:spcBef>
                <a:spcPts val="2326"/>
              </a:spcBef>
            </a:pPr>
            <a:endParaRPr lang="en-US">
              <a:effectLst>
                <a:outerShdw blurRad="63500" dir="2700000" algn="tl" rotWithShape="0">
                  <a:prstClr val="white">
                    <a:alpha val="40000"/>
                  </a:prstClr>
                </a:outerShdw>
              </a:effectLst>
              <a:latin typeface="Calisto MT"/>
              <a:cs typeface="Calibri"/>
            </a:endParaRPr>
          </a:p>
          <a:p>
            <a:pPr marL="0" marR="565150" indent="0">
              <a:spcBef>
                <a:spcPts val="0"/>
              </a:spcBef>
              <a:buFont typeface="Calisto MT" pitchFamily="18" charset="0"/>
              <a:buNone/>
            </a:pPr>
            <a:endParaRPr lang="en-GB" sz="4000" b="1">
              <a:solidFill>
                <a:srgbClr val="333333"/>
              </a:solidFill>
              <a:effectLst/>
              <a:latin typeface="Calibri" panose="020F0502020204030204" pitchFamily="34" charset="0"/>
              <a:cs typeface="Calibri" panose="020F0502020204030204" pitchFamily="34" charset="0"/>
            </a:endParaRPr>
          </a:p>
          <a:p>
            <a:pPr marL="0" marR="565150" indent="0">
              <a:spcBef>
                <a:spcPts val="0"/>
              </a:spcBef>
              <a:buFont typeface="Calisto MT" pitchFamily="18" charset="0"/>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a:spcBef>
                <a:spcPts val="0"/>
              </a:spcBef>
              <a:buFont typeface="Calisto MT" pitchFamily="18" charset="0"/>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a:spcBef>
                <a:spcPts val="0"/>
              </a:spcBef>
              <a:buFont typeface="Calisto MT" pitchFamily="18" charset="0"/>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a:spcBef>
                <a:spcPts val="0"/>
              </a:spcBef>
              <a:buFont typeface="Calisto MT" pitchFamily="18" charset="0"/>
              <a:buNone/>
            </a:pPr>
            <a:endParaRPr lang="en-GB" sz="4000">
              <a:solidFill>
                <a:srgbClr val="000000"/>
              </a:solidFill>
              <a:effectLst/>
              <a:latin typeface="Calibri" panose="020F0502020204030204" pitchFamily="34" charset="0"/>
              <a:cs typeface="Calibri" panose="020F0502020204030204" pitchFamily="34" charset="0"/>
            </a:endParaRPr>
          </a:p>
          <a:p>
            <a:pPr marL="0" marR="565150" indent="0">
              <a:spcBef>
                <a:spcPts val="0"/>
              </a:spcBef>
              <a:buFont typeface="Calisto MT" pitchFamily="18" charset="0"/>
              <a:buNone/>
            </a:pPr>
            <a:endParaRPr lang="en-GB" sz="4000">
              <a:solidFill>
                <a:srgbClr val="000000"/>
              </a:solidFill>
              <a:effectLst/>
              <a:latin typeface="Arial" panose="020B0604020202020204" pitchFamily="34" charset="0"/>
              <a:cs typeface="Arial" panose="020B0604020202020204" pitchFamily="34" charset="0"/>
            </a:endParaRPr>
          </a:p>
          <a:p>
            <a:pPr marL="0" marR="565150" indent="0">
              <a:spcBef>
                <a:spcPts val="0"/>
              </a:spcBef>
              <a:buFont typeface="Calisto MT" pitchFamily="18" charset="0"/>
              <a:buNone/>
            </a:pPr>
            <a:br>
              <a:rPr lang="en-GB" sz="4000" dirty="0"/>
            </a:br>
            <a:endParaRPr lang="en-US" sz="4000">
              <a:effectLst>
                <a:outerShdw blurRad="63500" dir="2700000" algn="tl" rotWithShape="0">
                  <a:prstClr val="white">
                    <a:alpha val="40000"/>
                  </a:prstClr>
                </a:outerShdw>
              </a:effectLst>
            </a:endParaRPr>
          </a:p>
        </p:txBody>
      </p:sp>
    </p:spTree>
    <p:extLst>
      <p:ext uri="{BB962C8B-B14F-4D97-AF65-F5344CB8AC3E}">
        <p14:creationId xmlns:p14="http://schemas.microsoft.com/office/powerpoint/2010/main" val="837439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08E1-5D2A-964A-8DFA-5EDE89790A7F}"/>
              </a:ext>
            </a:extLst>
          </p:cNvPr>
          <p:cNvSpPr>
            <a:spLocks noGrp="1"/>
          </p:cNvSpPr>
          <p:nvPr>
            <p:ph type="title"/>
          </p:nvPr>
        </p:nvSpPr>
        <p:spPr>
          <a:xfrm>
            <a:off x="780256" y="311595"/>
            <a:ext cx="7583488" cy="810550"/>
          </a:xfrm>
        </p:spPr>
        <p:txBody>
          <a:bodyPr/>
          <a:lstStyle/>
          <a:p>
            <a:r>
              <a:rPr lang="en-US" sz="4000"/>
              <a:t>Ein </a:t>
            </a:r>
            <a:r>
              <a:rPr lang="en-US" sz="4000" err="1"/>
              <a:t>Gweledigaeth</a:t>
            </a:r>
            <a:br>
              <a:rPr lang="en-US" sz="4000"/>
            </a:br>
            <a:r>
              <a:rPr lang="en-US" sz="4000"/>
              <a:t>Our Vision</a:t>
            </a:r>
            <a:r>
              <a:rPr lang="en-US"/>
              <a:t>:</a:t>
            </a:r>
          </a:p>
        </p:txBody>
      </p:sp>
      <p:sp>
        <p:nvSpPr>
          <p:cNvPr id="3" name="Content Placeholder 2">
            <a:extLst>
              <a:ext uri="{FF2B5EF4-FFF2-40B4-BE49-F238E27FC236}">
                <a16:creationId xmlns:a16="http://schemas.microsoft.com/office/drawing/2014/main" id="{56347116-1D19-DA72-2F26-20D4C787319B}"/>
              </a:ext>
            </a:extLst>
          </p:cNvPr>
          <p:cNvSpPr>
            <a:spLocks noGrp="1"/>
          </p:cNvSpPr>
          <p:nvPr>
            <p:ph idx="1"/>
          </p:nvPr>
        </p:nvSpPr>
        <p:spPr>
          <a:xfrm>
            <a:off x="133565" y="1590784"/>
            <a:ext cx="4043281" cy="5191402"/>
          </a:xfrm>
          <a:solidFill>
            <a:schemeClr val="accent1">
              <a:lumMod val="40000"/>
              <a:lumOff val="60000"/>
            </a:schemeClr>
          </a:solidFill>
          <a:ln w="28575">
            <a:solidFill>
              <a:schemeClr val="bg2"/>
            </a:solidFill>
          </a:ln>
        </p:spPr>
        <p:txBody>
          <a:bodyPr vert="horz" lIns="91440" tIns="45720" rIns="91440" bIns="45720" rtlCol="0" anchor="t">
            <a:normAutofit fontScale="77500" lnSpcReduction="20000"/>
          </a:bodyPr>
          <a:lstStyle/>
          <a:p>
            <a:pPr marL="0" indent="0" algn="ctr">
              <a:buNone/>
            </a:pPr>
            <a:r>
              <a:rPr lang="en-US" sz="3100" b="1" err="1">
                <a:effectLst>
                  <a:outerShdw blurRad="63500" dir="2700000" algn="tl" rotWithShape="0">
                    <a:prstClr val="white">
                      <a:alpha val="40000"/>
                    </a:prstClr>
                  </a:outerShdw>
                </a:effectLst>
                <a:latin typeface="Calibri"/>
                <a:ea typeface="+mn-lt"/>
                <a:cs typeface="Calibri"/>
              </a:rPr>
              <a:t>Trwy</a:t>
            </a:r>
            <a:r>
              <a:rPr lang="en-US" sz="3100" b="1">
                <a:effectLst>
                  <a:outerShdw blurRad="63500" dir="2700000" algn="tl" rotWithShape="0">
                    <a:prstClr val="white">
                      <a:alpha val="40000"/>
                    </a:prstClr>
                  </a:outerShdw>
                </a:effectLst>
                <a:latin typeface="Calibri"/>
                <a:ea typeface="+mn-lt"/>
                <a:cs typeface="Calibri"/>
              </a:rPr>
              <a:t> </a:t>
            </a:r>
            <a:r>
              <a:rPr lang="en-US" sz="3100" b="1" err="1">
                <a:effectLst>
                  <a:outerShdw blurRad="63500" dir="2700000" algn="tl" rotWithShape="0">
                    <a:prstClr val="white">
                      <a:alpha val="40000"/>
                    </a:prstClr>
                  </a:outerShdw>
                </a:effectLst>
                <a:latin typeface="Calibri"/>
                <a:ea typeface="+mn-lt"/>
                <a:cs typeface="Calibri"/>
              </a:rPr>
              <a:t>ymdrech</a:t>
            </a:r>
            <a:r>
              <a:rPr lang="en-US" sz="3100" b="1">
                <a:effectLst>
                  <a:outerShdw blurRad="63500" dir="2700000" algn="tl" rotWithShape="0">
                    <a:prstClr val="white">
                      <a:alpha val="40000"/>
                    </a:prstClr>
                  </a:outerShdw>
                </a:effectLst>
                <a:latin typeface="Calibri"/>
                <a:ea typeface="+mn-lt"/>
                <a:cs typeface="Calibri"/>
              </a:rPr>
              <a:t> </a:t>
            </a:r>
            <a:r>
              <a:rPr lang="en-US" sz="3100" b="1" err="1">
                <a:effectLst>
                  <a:outerShdw blurRad="63500" dir="2700000" algn="tl" rotWithShape="0">
                    <a:prstClr val="white">
                      <a:alpha val="40000"/>
                    </a:prstClr>
                  </a:outerShdw>
                </a:effectLst>
                <a:latin typeface="Calibri"/>
                <a:ea typeface="+mn-lt"/>
                <a:cs typeface="Calibri"/>
              </a:rPr>
              <a:t>daw</a:t>
            </a:r>
            <a:r>
              <a:rPr lang="en-US" sz="3100" b="1">
                <a:effectLst>
                  <a:outerShdw blurRad="63500" dir="2700000" algn="tl" rotWithShape="0">
                    <a:prstClr val="white">
                      <a:alpha val="40000"/>
                    </a:prstClr>
                  </a:outerShdw>
                </a:effectLst>
                <a:latin typeface="Calibri"/>
                <a:ea typeface="+mn-lt"/>
                <a:cs typeface="Calibri"/>
              </a:rPr>
              <a:t> llwyddiant </a:t>
            </a:r>
            <a:endParaRPr lang="en-US" b="1">
              <a:effectLst>
                <a:outerShdw blurRad="63500" dir="2700000" algn="tl" rotWithShape="0">
                  <a:prstClr val="white">
                    <a:alpha val="40000"/>
                  </a:prstClr>
                </a:outerShdw>
              </a:effectLst>
              <a:latin typeface="Calibri"/>
              <a:ea typeface="+mn-lt"/>
              <a:cs typeface="Calibri"/>
            </a:endParaRPr>
          </a:p>
          <a:p>
            <a:pPr marL="0" indent="0" algn="ctr">
              <a:buNone/>
            </a:pPr>
            <a:r>
              <a:rPr lang="en-US" b="1">
                <a:effectLst>
                  <a:outerShdw blurRad="63500" dir="2700000" algn="tl" rotWithShape="0">
                    <a:prstClr val="white">
                      <a:alpha val="40000"/>
                    </a:prstClr>
                  </a:outerShdw>
                </a:effectLst>
                <a:latin typeface="Calibri"/>
                <a:ea typeface="+mn-lt"/>
                <a:cs typeface="Calibri"/>
              </a:rPr>
              <a:t>Yma </a:t>
            </a:r>
            <a:r>
              <a:rPr lang="en-US" b="1" err="1">
                <a:effectLst>
                  <a:outerShdw blurRad="63500" dir="2700000" algn="tl" rotWithShape="0">
                    <a:prstClr val="white">
                      <a:alpha val="40000"/>
                    </a:prstClr>
                  </a:outerShdw>
                </a:effectLst>
                <a:latin typeface="Calibri"/>
                <a:ea typeface="+mn-lt"/>
                <a:cs typeface="Calibri"/>
              </a:rPr>
              <a:t>ar</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lannau’r</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Afon</a:t>
            </a:r>
            <a:r>
              <a:rPr lang="en-US" b="1">
                <a:effectLst>
                  <a:outerShdw blurRad="63500" dir="2700000" algn="tl" rotWithShape="0">
                    <a:prstClr val="white">
                      <a:alpha val="40000"/>
                    </a:prstClr>
                  </a:outerShdw>
                </a:effectLst>
                <a:latin typeface="Calibri"/>
                <a:ea typeface="+mn-lt"/>
                <a:cs typeface="Calibri"/>
              </a:rPr>
              <a:t> Tywi, </a:t>
            </a:r>
            <a:r>
              <a:rPr lang="en-US" b="1" err="1">
                <a:effectLst>
                  <a:outerShdw blurRad="63500" dir="2700000" algn="tl" rotWithShape="0">
                    <a:prstClr val="white">
                      <a:alpha val="40000"/>
                    </a:prstClr>
                  </a:outerShdw>
                </a:effectLst>
                <a:latin typeface="Calibri"/>
                <a:ea typeface="+mn-lt"/>
                <a:cs typeface="Calibri"/>
              </a:rPr>
              <a:t>saif</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ein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hysgol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ni</a:t>
            </a:r>
            <a:r>
              <a:rPr lang="en-US" b="1">
                <a:effectLst>
                  <a:outerShdw blurRad="63500" dir="2700000" algn="tl" rotWithShape="0">
                    <a:prstClr val="white">
                      <a:alpha val="40000"/>
                    </a:prstClr>
                  </a:outerShdw>
                </a:effectLst>
                <a:latin typeface="Calibri"/>
                <a:ea typeface="+mn-lt"/>
                <a:cs typeface="Calibri"/>
              </a:rPr>
              <a:t>, Ysgol </a:t>
            </a:r>
            <a:r>
              <a:rPr lang="en-US" b="1" err="1">
                <a:effectLst>
                  <a:outerShdw blurRad="63500" dir="2700000" algn="tl" rotWithShape="0">
                    <a:prstClr val="white">
                      <a:alpha val="40000"/>
                    </a:prstClr>
                  </a:outerShdw>
                </a:effectLst>
                <a:latin typeface="Calibri"/>
                <a:ea typeface="+mn-lt"/>
                <a:cs typeface="Calibri"/>
              </a:rPr>
              <a:t>Gynradd</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Llangynnwr</a:t>
            </a:r>
            <a:r>
              <a:rPr lang="en-US" b="1">
                <a:effectLst>
                  <a:outerShdw blurRad="63500" dir="2700000" algn="tl" rotWithShape="0">
                    <a:prstClr val="white">
                      <a:alpha val="40000"/>
                    </a:prstClr>
                  </a:outerShdw>
                </a:effectLst>
                <a:latin typeface="Calibri"/>
                <a:ea typeface="+mn-lt"/>
                <a:cs typeface="Calibri"/>
              </a:rPr>
              <a:t>. O </a:t>
            </a:r>
            <a:r>
              <a:rPr lang="en-US" b="1" err="1">
                <a:effectLst>
                  <a:outerShdw blurRad="63500" dir="2700000" algn="tl" rotWithShape="0">
                    <a:prstClr val="white">
                      <a:alpha val="40000"/>
                    </a:prstClr>
                  </a:outerShdw>
                </a:effectLst>
                <a:latin typeface="Calibri"/>
                <a:ea typeface="+mn-lt"/>
                <a:cs typeface="Calibri"/>
              </a:rPr>
              <a:t>fewn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awyrgylch</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diogel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goddefol</a:t>
            </a:r>
            <a:r>
              <a:rPr lang="en-US" b="1">
                <a:effectLst>
                  <a:outerShdw blurRad="63500" dir="2700000" algn="tl" rotWithShape="0">
                    <a:prstClr val="white">
                      <a:alpha val="40000"/>
                    </a:prstClr>
                  </a:outerShdw>
                </a:effectLst>
                <a:latin typeface="Calibri"/>
                <a:ea typeface="+mn-lt"/>
                <a:cs typeface="Calibri"/>
              </a:rPr>
              <a:t>, hapus, </a:t>
            </a:r>
            <a:r>
              <a:rPr lang="en-US" b="1" err="1">
                <a:effectLst>
                  <a:outerShdw blurRad="63500" dir="2700000" algn="tl" rotWithShape="0">
                    <a:prstClr val="white">
                      <a:alpha val="40000"/>
                    </a:prstClr>
                  </a:outerShdw>
                </a:effectLst>
                <a:latin typeface="Calibri"/>
                <a:ea typeface="+mn-lt"/>
                <a:cs typeface="Calibri"/>
              </a:rPr>
              <a:t>teuluol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ddwyieithog</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darparwn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amgylchfyd</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heriol</a:t>
            </a:r>
            <a:r>
              <a:rPr lang="en-US" b="1">
                <a:effectLst>
                  <a:outerShdw blurRad="63500" dir="2700000" algn="tl" rotWithShape="0">
                    <a:prstClr val="white">
                      <a:alpha val="40000"/>
                    </a:prstClr>
                  </a:outerShdw>
                </a:effectLst>
                <a:latin typeface="Calibri"/>
                <a:ea typeface="+mn-lt"/>
                <a:cs typeface="Calibri"/>
              </a:rPr>
              <a:t> a </a:t>
            </a:r>
            <a:r>
              <a:rPr lang="en-US" b="1" err="1">
                <a:effectLst>
                  <a:outerShdw blurRad="63500" dir="2700000" algn="tl" rotWithShape="0">
                    <a:prstClr val="white">
                      <a:alpha val="40000"/>
                    </a:prstClr>
                  </a:outerShdw>
                </a:effectLst>
                <a:latin typeface="Calibri"/>
                <a:ea typeface="+mn-lt"/>
                <a:cs typeface="Calibri"/>
              </a:rPr>
              <a:t>mentrus</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lle</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anogir</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pob</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dysgwr</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i</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ddatblygu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fel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unigolyn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moesol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parchus</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cydwybodol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iach</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hyderus</a:t>
            </a:r>
            <a:r>
              <a:rPr lang="en-US" b="1">
                <a:effectLst>
                  <a:outerShdw blurRad="63500" dir="2700000" algn="tl" rotWithShape="0">
                    <a:prstClr val="white">
                      <a:alpha val="40000"/>
                    </a:prstClr>
                  </a:outerShdw>
                </a:effectLst>
                <a:latin typeface="Calibri"/>
                <a:ea typeface="+mn-lt"/>
                <a:cs typeface="Calibri"/>
              </a:rPr>
              <a:t> a </a:t>
            </a:r>
            <a:r>
              <a:rPr lang="en-US" b="1" err="1">
                <a:effectLst>
                  <a:outerShdw blurRad="63500" dir="2700000" algn="tl" rotWithShape="0">
                    <a:prstClr val="white">
                      <a:alpha val="40000"/>
                    </a:prstClr>
                  </a:outerShdw>
                </a:effectLst>
                <a:latin typeface="Calibri"/>
                <a:ea typeface="+mn-lt"/>
                <a:cs typeface="Calibri"/>
              </a:rPr>
              <a:t>chreadigol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sy’n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dyfalbarhau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i</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gymhwyso</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eu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sgiliau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amrywiol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Datblygwn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ddinasyddion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uchelgeisiol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galluog</a:t>
            </a:r>
            <a:r>
              <a:rPr lang="en-US" b="1">
                <a:effectLst>
                  <a:outerShdw blurRad="63500" dir="2700000" algn="tl" rotWithShape="0">
                    <a:prstClr val="white">
                      <a:alpha val="40000"/>
                    </a:prstClr>
                  </a:outerShdw>
                </a:effectLst>
                <a:latin typeface="Calibri"/>
                <a:ea typeface="+mn-lt"/>
                <a:cs typeface="Calibri"/>
              </a:rPr>
              <a:t> a </a:t>
            </a:r>
            <a:r>
              <a:rPr lang="en-US" b="1" err="1">
                <a:effectLst>
                  <a:outerShdw blurRad="63500" dir="2700000" algn="tl" rotWithShape="0">
                    <a:prstClr val="white">
                      <a:alpha val="40000"/>
                    </a:prstClr>
                  </a:outerShdw>
                </a:effectLst>
                <a:latin typeface="Calibri"/>
                <a:ea typeface="+mn-lt"/>
                <a:cs typeface="Calibri"/>
              </a:rPr>
              <a:t>gwybodus</a:t>
            </a:r>
            <a:r>
              <a:rPr lang="en-US" b="1">
                <a:effectLst>
                  <a:outerShdw blurRad="63500" dir="2700000" algn="tl" rotWithShape="0">
                    <a:prstClr val="white">
                      <a:alpha val="40000"/>
                    </a:prstClr>
                  </a:outerShdw>
                </a:effectLst>
                <a:latin typeface="Calibri"/>
                <a:ea typeface="+mn-lt"/>
                <a:cs typeface="Calibri"/>
              </a:rPr>
              <a:t> â </a:t>
            </a:r>
            <a:r>
              <a:rPr lang="en-US" b="1" err="1">
                <a:effectLst>
                  <a:outerShdw blurRad="63500" dir="2700000" algn="tl" rotWithShape="0">
                    <a:prstClr val="white">
                      <a:alpha val="40000"/>
                    </a:prstClr>
                  </a:outerShdw>
                </a:effectLst>
                <a:latin typeface="Calibri"/>
                <a:ea typeface="+mn-lt"/>
                <a:cs typeface="Calibri"/>
              </a:rPr>
              <a:t>gwreiddiau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lleol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cadarn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sy’n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falch</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o’u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hunaniaeth</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yn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deall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eu</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rôl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yn</a:t>
            </a:r>
            <a:r>
              <a:rPr lang="en-US" b="1">
                <a:effectLst>
                  <a:outerShdw blurRad="63500" dir="2700000" algn="tl" rotWithShape="0">
                    <a:prstClr val="white">
                      <a:alpha val="40000"/>
                    </a:prstClr>
                  </a:outerShdw>
                </a:effectLst>
                <a:latin typeface="Calibri"/>
                <a:ea typeface="+mn-lt"/>
                <a:cs typeface="Calibri"/>
              </a:rPr>
              <a:t> y </a:t>
            </a:r>
            <a:r>
              <a:rPr lang="en-US" b="1" err="1">
                <a:effectLst>
                  <a:outerShdw blurRad="63500" dir="2700000" algn="tl" rotWithShape="0">
                    <a:prstClr val="white">
                      <a:alpha val="40000"/>
                    </a:prstClr>
                  </a:outerShdw>
                </a:effectLst>
                <a:latin typeface="Calibri"/>
                <a:ea typeface="+mn-lt"/>
                <a:cs typeface="Calibri"/>
              </a:rPr>
              <a:t>byd</a:t>
            </a:r>
            <a:r>
              <a:rPr lang="en-US" b="1">
                <a:effectLst>
                  <a:outerShdw blurRad="63500" dir="2700000" algn="tl" rotWithShape="0">
                    <a:prstClr val="white">
                      <a:alpha val="40000"/>
                    </a:prstClr>
                  </a:outerShdw>
                </a:effectLst>
                <a:latin typeface="Calibri"/>
                <a:ea typeface="+mn-lt"/>
                <a:cs typeface="Calibri"/>
              </a:rPr>
              <a:t> ac </a:t>
            </a:r>
            <a:r>
              <a:rPr lang="en-US" b="1" err="1">
                <a:effectLst>
                  <a:outerShdw blurRad="63500" dir="2700000" algn="tl" rotWithShape="0">
                    <a:prstClr val="white">
                      <a:alpha val="40000"/>
                    </a:prstClr>
                  </a:outerShdw>
                </a:effectLst>
                <a:latin typeface="Calibri"/>
                <a:ea typeface="+mn-lt"/>
                <a:cs typeface="Calibri"/>
              </a:rPr>
              <a:t>sy’n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barod</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i</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gyfrannu’n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llwyddiannus</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i</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gymdeithas</a:t>
            </a:r>
            <a:r>
              <a:rPr lang="en-US" b="1">
                <a:effectLst>
                  <a:outerShdw blurRad="63500" dir="2700000" algn="tl" rotWithShape="0">
                    <a:prstClr val="white">
                      <a:alpha val="40000"/>
                    </a:prstClr>
                  </a:outerShdw>
                </a:effectLst>
                <a:latin typeface="Calibri"/>
                <a:ea typeface="+mn-lt"/>
                <a:cs typeface="Calibri"/>
              </a:rPr>
              <a:t> a </a:t>
            </a:r>
            <a:r>
              <a:rPr lang="en-US" b="1" err="1">
                <a:effectLst>
                  <a:outerShdw blurRad="63500" dir="2700000" algn="tl" rotWithShape="0">
                    <a:prstClr val="white">
                      <a:alpha val="40000"/>
                    </a:prstClr>
                  </a:outerShdw>
                </a:effectLst>
                <a:latin typeface="Calibri"/>
                <a:ea typeface="+mn-lt"/>
                <a:cs typeface="Calibri"/>
              </a:rPr>
              <a:t>byd</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cynaliadwy</a:t>
            </a:r>
            <a:r>
              <a:rPr lang="en-US" b="1">
                <a:effectLst>
                  <a:outerShdw blurRad="63500" dir="2700000" algn="tl" rotWithShape="0">
                    <a:prstClr val="white">
                      <a:alpha val="40000"/>
                    </a:prstClr>
                  </a:outerShdw>
                </a:effectLst>
                <a:latin typeface="Calibri"/>
                <a:ea typeface="+mn-lt"/>
                <a:cs typeface="Calibri"/>
              </a:rPr>
              <a:t> a </a:t>
            </a:r>
            <a:r>
              <a:rPr lang="en-US" b="1" err="1">
                <a:effectLst>
                  <a:outerShdw blurRad="63500" dir="2700000" algn="tl" rotWithShape="0">
                    <a:prstClr val="white">
                      <a:alpha val="40000"/>
                    </a:prstClr>
                  </a:outerShdw>
                </a:effectLst>
                <a:latin typeface="Calibri"/>
                <a:ea typeface="+mn-lt"/>
                <a:cs typeface="Calibri"/>
              </a:rPr>
              <a:t>thechnolegol</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sy’n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gyson</a:t>
            </a:r>
            <a:r>
              <a:rPr lang="en-US" b="1">
                <a:effectLst>
                  <a:outerShdw blurRad="63500" dir="2700000" algn="tl" rotWithShape="0">
                    <a:prstClr val="white">
                      <a:alpha val="40000"/>
                    </a:prstClr>
                  </a:outerShdw>
                </a:effectLst>
                <a:latin typeface="Calibri"/>
                <a:ea typeface="+mn-lt"/>
                <a:cs typeface="Calibri"/>
              </a:rPr>
              <a:t> </a:t>
            </a:r>
            <a:r>
              <a:rPr lang="en-US" b="1" err="1">
                <a:effectLst>
                  <a:outerShdw blurRad="63500" dir="2700000" algn="tl" rotWithShape="0">
                    <a:prstClr val="white">
                      <a:alpha val="40000"/>
                    </a:prstClr>
                  </a:outerShdw>
                </a:effectLst>
                <a:latin typeface="Calibri"/>
                <a:ea typeface="+mn-lt"/>
                <a:cs typeface="Calibri"/>
              </a:rPr>
              <a:t>newid</a:t>
            </a:r>
            <a:r>
              <a:rPr lang="en-US" b="1">
                <a:effectLst>
                  <a:outerShdw blurRad="63500" dir="2700000" algn="tl" rotWithShape="0">
                    <a:prstClr val="white">
                      <a:alpha val="40000"/>
                    </a:prstClr>
                  </a:outerShdw>
                </a:effectLst>
                <a:latin typeface="Calibri"/>
                <a:ea typeface="+mn-lt"/>
                <a:cs typeface="Calibri"/>
              </a:rPr>
              <a:t>.</a:t>
            </a:r>
            <a:endParaRPr lang="en-US" b="1">
              <a:effectLst>
                <a:outerShdw blurRad="63500" dir="2700000" algn="tl" rotWithShape="0">
                  <a:prstClr val="white">
                    <a:alpha val="40000"/>
                  </a:prstClr>
                </a:outerShdw>
              </a:effectLst>
              <a:latin typeface="Calibri"/>
              <a:cs typeface="Calibri"/>
            </a:endParaRPr>
          </a:p>
        </p:txBody>
      </p:sp>
      <p:sp>
        <p:nvSpPr>
          <p:cNvPr id="4" name="Content Placeholder 2">
            <a:extLst>
              <a:ext uri="{FF2B5EF4-FFF2-40B4-BE49-F238E27FC236}">
                <a16:creationId xmlns:a16="http://schemas.microsoft.com/office/drawing/2014/main" id="{7FFE50AB-374A-4605-9998-9086A6E787FD}"/>
              </a:ext>
            </a:extLst>
          </p:cNvPr>
          <p:cNvSpPr txBox="1">
            <a:spLocks/>
          </p:cNvSpPr>
          <p:nvPr/>
        </p:nvSpPr>
        <p:spPr>
          <a:xfrm>
            <a:off x="4551452" y="1590784"/>
            <a:ext cx="4592548" cy="5182204"/>
          </a:xfrm>
          <a:prstGeom prst="rect">
            <a:avLst/>
          </a:prstGeom>
        </p:spPr>
        <p:txBody>
          <a:bodyPr vert="horz" lIns="91440" tIns="45720" rIns="91440" bIns="45720" rtlCol="0" anchor="t">
            <a:normAutofit/>
          </a:bodyPr>
          <a:lst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a:lstStyle>
          <a:p>
            <a:pPr marL="0" indent="0" algn="ctr">
              <a:buFont typeface="Calisto MT" pitchFamily="18" charset="0"/>
              <a:buNone/>
            </a:pPr>
            <a:endParaRPr lang="en-US" b="1">
              <a:effectLst>
                <a:outerShdw blurRad="63500" dir="2700000" algn="tl" rotWithShape="0">
                  <a:prstClr val="white">
                    <a:alpha val="40000"/>
                  </a:prstClr>
                </a:outerShdw>
              </a:effectLst>
            </a:endParaRPr>
          </a:p>
        </p:txBody>
      </p:sp>
      <p:sp>
        <p:nvSpPr>
          <p:cNvPr id="6" name="TextBox 5">
            <a:extLst>
              <a:ext uri="{FF2B5EF4-FFF2-40B4-BE49-F238E27FC236}">
                <a16:creationId xmlns:a16="http://schemas.microsoft.com/office/drawing/2014/main" id="{8E18C6F0-A63C-E52A-085B-4F606696FDE9}"/>
              </a:ext>
            </a:extLst>
          </p:cNvPr>
          <p:cNvSpPr txBox="1"/>
          <p:nvPr/>
        </p:nvSpPr>
        <p:spPr>
          <a:xfrm>
            <a:off x="4551452" y="1603185"/>
            <a:ext cx="4367212" cy="5139869"/>
          </a:xfrm>
          <a:prstGeom prst="rect">
            <a:avLst/>
          </a:prstGeom>
          <a:solidFill>
            <a:schemeClr val="accent1">
              <a:lumMod val="20000"/>
              <a:lumOff val="80000"/>
            </a:schemeClr>
          </a:solidFill>
          <a:ln w="28575">
            <a:solidFill>
              <a:schemeClr val="bg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solidFill>
                  <a:schemeClr val="bg2"/>
                </a:solidFill>
                <a:latin typeface="Calibri" panose="020F0502020204030204" pitchFamily="34" charset="0"/>
                <a:ea typeface="+mn-lt"/>
                <a:cs typeface="Calibri" panose="020F0502020204030204" pitchFamily="34" charset="0"/>
              </a:rPr>
              <a:t>'</a:t>
            </a:r>
            <a:r>
              <a:rPr lang="en-US" sz="2400" b="1" err="1">
                <a:solidFill>
                  <a:schemeClr val="bg2"/>
                </a:solidFill>
                <a:latin typeface="Calibri" panose="020F0502020204030204" pitchFamily="34" charset="0"/>
                <a:ea typeface="+mn-lt"/>
                <a:cs typeface="Calibri" panose="020F0502020204030204" pitchFamily="34" charset="0"/>
              </a:rPr>
              <a:t>Trwy</a:t>
            </a:r>
            <a:r>
              <a:rPr lang="en-US" sz="2400" b="1">
                <a:solidFill>
                  <a:schemeClr val="bg2"/>
                </a:solidFill>
                <a:latin typeface="Calibri" panose="020F0502020204030204" pitchFamily="34" charset="0"/>
                <a:ea typeface="+mn-lt"/>
                <a:cs typeface="Calibri" panose="020F0502020204030204" pitchFamily="34" charset="0"/>
              </a:rPr>
              <a:t> </a:t>
            </a:r>
            <a:r>
              <a:rPr lang="en-US" sz="2400" b="1" err="1">
                <a:solidFill>
                  <a:schemeClr val="bg2"/>
                </a:solidFill>
                <a:latin typeface="Calibri" panose="020F0502020204030204" pitchFamily="34" charset="0"/>
                <a:ea typeface="+mn-lt"/>
                <a:cs typeface="Calibri" panose="020F0502020204030204" pitchFamily="34" charset="0"/>
              </a:rPr>
              <a:t>ymdrech</a:t>
            </a:r>
            <a:r>
              <a:rPr lang="en-US" sz="2400" b="1">
                <a:solidFill>
                  <a:schemeClr val="bg2"/>
                </a:solidFill>
                <a:latin typeface="Calibri" panose="020F0502020204030204" pitchFamily="34" charset="0"/>
                <a:ea typeface="+mn-lt"/>
                <a:cs typeface="Calibri" panose="020F0502020204030204" pitchFamily="34" charset="0"/>
              </a:rPr>
              <a:t> </a:t>
            </a:r>
            <a:r>
              <a:rPr lang="en-US" sz="2400" b="1" err="1">
                <a:solidFill>
                  <a:schemeClr val="bg2"/>
                </a:solidFill>
                <a:latin typeface="Calibri" panose="020F0502020204030204" pitchFamily="34" charset="0"/>
                <a:ea typeface="+mn-lt"/>
                <a:cs typeface="Calibri" panose="020F0502020204030204" pitchFamily="34" charset="0"/>
              </a:rPr>
              <a:t>daw</a:t>
            </a:r>
            <a:r>
              <a:rPr lang="en-US" sz="2400" b="1">
                <a:solidFill>
                  <a:schemeClr val="bg2"/>
                </a:solidFill>
                <a:latin typeface="Calibri" panose="020F0502020204030204" pitchFamily="34" charset="0"/>
                <a:ea typeface="+mn-lt"/>
                <a:cs typeface="Calibri" panose="020F0502020204030204" pitchFamily="34" charset="0"/>
              </a:rPr>
              <a:t> </a:t>
            </a:r>
            <a:r>
              <a:rPr lang="en-US" sz="2400" b="1" err="1">
                <a:solidFill>
                  <a:schemeClr val="bg2"/>
                </a:solidFill>
                <a:latin typeface="Calibri" panose="020F0502020204030204" pitchFamily="34" charset="0"/>
                <a:ea typeface="+mn-lt"/>
                <a:cs typeface="Calibri" panose="020F0502020204030204" pitchFamily="34" charset="0"/>
              </a:rPr>
              <a:t>llwyddiant</a:t>
            </a:r>
            <a:r>
              <a:rPr lang="en-US" sz="2400" b="1">
                <a:solidFill>
                  <a:schemeClr val="bg2"/>
                </a:solidFill>
                <a:latin typeface="Calibri" panose="020F0502020204030204" pitchFamily="34" charset="0"/>
                <a:ea typeface="+mn-lt"/>
                <a:cs typeface="Calibri" panose="020F0502020204030204" pitchFamily="34" charset="0"/>
              </a:rPr>
              <a:t>’</a:t>
            </a:r>
          </a:p>
          <a:p>
            <a:pPr algn="ctr"/>
            <a:r>
              <a:rPr lang="en-US" sz="2400" b="1">
                <a:solidFill>
                  <a:schemeClr val="bg2"/>
                </a:solidFill>
                <a:latin typeface="Calibri" panose="020F0502020204030204" pitchFamily="34" charset="0"/>
                <a:ea typeface="+mn-lt"/>
                <a:cs typeface="Calibri" panose="020F0502020204030204" pitchFamily="34" charset="0"/>
              </a:rPr>
              <a:t> </a:t>
            </a:r>
            <a:endParaRPr lang="en-US" b="1">
              <a:solidFill>
                <a:schemeClr val="bg2"/>
              </a:solidFill>
              <a:latin typeface="Calibri" panose="020F0502020204030204" pitchFamily="34" charset="0"/>
              <a:ea typeface="+mn-lt"/>
              <a:cs typeface="Calibri" panose="020F0502020204030204" pitchFamily="34" charset="0"/>
            </a:endParaRPr>
          </a:p>
          <a:p>
            <a:pPr algn="ctr"/>
            <a:r>
              <a:rPr lang="en-US" b="1">
                <a:solidFill>
                  <a:schemeClr val="bg2"/>
                </a:solidFill>
                <a:latin typeface="Calibri" panose="020F0502020204030204" pitchFamily="34" charset="0"/>
                <a:ea typeface="+mn-lt"/>
                <a:cs typeface="Calibri" panose="020F0502020204030204" pitchFamily="34" charset="0"/>
              </a:rPr>
              <a:t>Here on the banks of the River </a:t>
            </a:r>
            <a:r>
              <a:rPr lang="en-US" b="1" err="1">
                <a:solidFill>
                  <a:schemeClr val="bg2"/>
                </a:solidFill>
                <a:latin typeface="Calibri" panose="020F0502020204030204" pitchFamily="34" charset="0"/>
                <a:ea typeface="+mn-lt"/>
                <a:cs typeface="Calibri" panose="020F0502020204030204" pitchFamily="34" charset="0"/>
              </a:rPr>
              <a:t>Tywi</a:t>
            </a:r>
            <a:r>
              <a:rPr lang="en-US" b="1">
                <a:solidFill>
                  <a:schemeClr val="bg2"/>
                </a:solidFill>
                <a:latin typeface="Calibri" panose="020F0502020204030204" pitchFamily="34" charset="0"/>
                <a:ea typeface="+mn-lt"/>
                <a:cs typeface="Calibri" panose="020F0502020204030204" pitchFamily="34" charset="0"/>
              </a:rPr>
              <a:t> stands Llangunnor Primary School. Within a safe, tolerant, happy, familial, bilingual atmosphere; we provide a challenging and enterprising environment where all learners are encouraged to develop as moral, respectful, conscientious, healthy, confident and creative individuals who persevere to apply their variety of skills. We develop ambitious, capable and knowledgeable citizens with strong local roots, who are proud of their identity, understand their role in the world and are ready to contribute successfully to a sustainable and technologically changing society and world.</a:t>
            </a:r>
          </a:p>
          <a:p>
            <a:pPr algn="ctr"/>
            <a:endParaRPr lang="en-US" sz="1000" b="1">
              <a:solidFill>
                <a:schemeClr val="bg2"/>
              </a:solidFill>
              <a:latin typeface="Calibri" panose="020F0502020204030204" pitchFamily="34" charset="0"/>
              <a:ea typeface="+mn-lt"/>
              <a:cs typeface="Calibri" panose="020F0502020204030204" pitchFamily="34" charset="0"/>
            </a:endParaRPr>
          </a:p>
        </p:txBody>
      </p:sp>
    </p:spTree>
    <p:extLst>
      <p:ext uri="{BB962C8B-B14F-4D97-AF65-F5344CB8AC3E}">
        <p14:creationId xmlns:p14="http://schemas.microsoft.com/office/powerpoint/2010/main" val="4165393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3C723-ADDA-5054-56E4-483159C13D11}"/>
              </a:ext>
            </a:extLst>
          </p:cNvPr>
          <p:cNvSpPr>
            <a:spLocks noGrp="1"/>
          </p:cNvSpPr>
          <p:nvPr>
            <p:ph type="title"/>
          </p:nvPr>
        </p:nvSpPr>
        <p:spPr>
          <a:xfrm>
            <a:off x="588963" y="164353"/>
            <a:ext cx="7583488" cy="1283167"/>
          </a:xfrm>
        </p:spPr>
        <p:txBody>
          <a:bodyPr/>
          <a:lstStyle/>
          <a:p>
            <a:r>
              <a:rPr lang="en-US" sz="2000" err="1"/>
              <a:t>Aelodau'r</a:t>
            </a:r>
            <a:r>
              <a:rPr lang="en-US" sz="2000"/>
              <a:t> </a:t>
            </a:r>
            <a:r>
              <a:rPr lang="en-US" sz="2000" err="1"/>
              <a:t>corff</a:t>
            </a:r>
            <a:r>
              <a:rPr lang="en-US" sz="2000"/>
              <a:t> </a:t>
            </a:r>
            <a:r>
              <a:rPr lang="en-US" sz="2000" err="1"/>
              <a:t>llywodraethol</a:t>
            </a:r>
            <a:r>
              <a:rPr lang="en-US" sz="2000"/>
              <a:t>/governing body members</a:t>
            </a:r>
            <a:br>
              <a:rPr lang="en-US" sz="2000"/>
            </a:br>
            <a:r>
              <a:rPr lang="en-US" sz="2000"/>
              <a:t> (Hydref/</a:t>
            </a:r>
            <a:r>
              <a:rPr lang="en-US" sz="2000" err="1"/>
              <a:t>october</a:t>
            </a:r>
            <a:r>
              <a:rPr lang="en-US" sz="2000"/>
              <a:t> 2024-Haf/summer 2025)</a:t>
            </a:r>
          </a:p>
        </p:txBody>
      </p:sp>
      <p:sp>
        <p:nvSpPr>
          <p:cNvPr id="6" name="TextBox 5">
            <a:extLst>
              <a:ext uri="{FF2B5EF4-FFF2-40B4-BE49-F238E27FC236}">
                <a16:creationId xmlns:a16="http://schemas.microsoft.com/office/drawing/2014/main" id="{2E9C5295-ED95-52CC-9D16-B24173D2ACEC}"/>
              </a:ext>
            </a:extLst>
          </p:cNvPr>
          <p:cNvSpPr txBox="1"/>
          <p:nvPr/>
        </p:nvSpPr>
        <p:spPr>
          <a:xfrm>
            <a:off x="495300" y="6178550"/>
            <a:ext cx="85407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latin typeface="Calibri" panose="020F0502020204030204" pitchFamily="34" charset="0"/>
                <a:cs typeface="Calibri" panose="020F0502020204030204" pitchFamily="34" charset="0"/>
              </a:rPr>
              <a:t>Clerc </a:t>
            </a:r>
            <a:r>
              <a:rPr lang="en-US" err="1">
                <a:latin typeface="Calibri" panose="020F0502020204030204" pitchFamily="34" charset="0"/>
                <a:cs typeface="Calibri" panose="020F0502020204030204" pitchFamily="34" charset="0"/>
              </a:rPr>
              <a:t>i'r</a:t>
            </a:r>
            <a:r>
              <a:rPr lang="en-US">
                <a:latin typeface="Calibri" panose="020F0502020204030204" pitchFamily="34" charset="0"/>
                <a:cs typeface="Calibri" panose="020F0502020204030204" pitchFamily="34" charset="0"/>
              </a:rPr>
              <a:t> </a:t>
            </a:r>
            <a:r>
              <a:rPr lang="en-US" err="1">
                <a:latin typeface="Calibri" panose="020F0502020204030204" pitchFamily="34" charset="0"/>
                <a:cs typeface="Calibri" panose="020F0502020204030204" pitchFamily="34" charset="0"/>
              </a:rPr>
              <a:t>Llywodraethwyr</a:t>
            </a:r>
            <a:r>
              <a:rPr lang="en-US">
                <a:latin typeface="Calibri" panose="020F0502020204030204" pitchFamily="34" charset="0"/>
                <a:cs typeface="Calibri" panose="020F0502020204030204" pitchFamily="34" charset="0"/>
              </a:rPr>
              <a:t>/Clerc to the Governors: </a:t>
            </a:r>
            <a:r>
              <a:rPr lang="en-US" err="1">
                <a:latin typeface="Calibri" panose="020F0502020204030204" pitchFamily="34" charset="0"/>
                <a:cs typeface="Calibri" panose="020F0502020204030204" pitchFamily="34" charset="0"/>
              </a:rPr>
              <a:t>Mrs</a:t>
            </a:r>
            <a:r>
              <a:rPr lang="en-US">
                <a:latin typeface="Calibri" panose="020F0502020204030204" pitchFamily="34" charset="0"/>
                <a:cs typeface="Calibri" panose="020F0502020204030204" pitchFamily="34" charset="0"/>
              </a:rPr>
              <a:t> Angela Thomas </a:t>
            </a:r>
          </a:p>
          <a:p>
            <a:pPr algn="ctr"/>
            <a:r>
              <a:rPr lang="en-US">
                <a:latin typeface="Calibri" panose="020F0502020204030204" pitchFamily="34" charset="0"/>
                <a:cs typeface="Calibri" panose="020F0502020204030204" pitchFamily="34" charset="0"/>
              </a:rPr>
              <a:t>(</a:t>
            </a:r>
            <a:r>
              <a:rPr lang="en-US" err="1">
                <a:latin typeface="Calibri" panose="020F0502020204030204" pitchFamily="34" charset="0"/>
                <a:cs typeface="Calibri" panose="020F0502020204030204" pitchFamily="34" charset="0"/>
              </a:rPr>
              <a:t>Swyddog</a:t>
            </a:r>
            <a:r>
              <a:rPr lang="en-US">
                <a:latin typeface="Calibri" panose="020F0502020204030204" pitchFamily="34" charset="0"/>
                <a:cs typeface="Calibri" panose="020F0502020204030204" pitchFamily="34" charset="0"/>
              </a:rPr>
              <a:t> </a:t>
            </a:r>
            <a:r>
              <a:rPr lang="en-US" err="1">
                <a:latin typeface="Calibri" panose="020F0502020204030204" pitchFamily="34" charset="0"/>
                <a:cs typeface="Calibri" panose="020F0502020204030204" pitchFamily="34" charset="0"/>
              </a:rPr>
              <a:t>Gweinyddol</a:t>
            </a:r>
            <a:r>
              <a:rPr lang="en-US">
                <a:latin typeface="Calibri" panose="020F0502020204030204" pitchFamily="34" charset="0"/>
                <a:cs typeface="Calibri" panose="020F0502020204030204" pitchFamily="34" charset="0"/>
              </a:rPr>
              <a:t> </a:t>
            </a:r>
            <a:r>
              <a:rPr lang="en-US" err="1">
                <a:latin typeface="Calibri" panose="020F0502020204030204" pitchFamily="34" charset="0"/>
                <a:cs typeface="Calibri" panose="020F0502020204030204" pitchFamily="34" charset="0"/>
              </a:rPr>
              <a:t>yr</a:t>
            </a:r>
            <a:r>
              <a:rPr lang="en-US">
                <a:latin typeface="Calibri" panose="020F0502020204030204" pitchFamily="34" charset="0"/>
                <a:cs typeface="Calibri" panose="020F0502020204030204" pitchFamily="34" charset="0"/>
              </a:rPr>
              <a:t> Ysgol).</a:t>
            </a:r>
          </a:p>
        </p:txBody>
      </p:sp>
      <p:graphicFrame>
        <p:nvGraphicFramePr>
          <p:cNvPr id="4" name="Tabl 3">
            <a:extLst>
              <a:ext uri="{FF2B5EF4-FFF2-40B4-BE49-F238E27FC236}">
                <a16:creationId xmlns:a16="http://schemas.microsoft.com/office/drawing/2014/main" id="{EBC74D51-62A7-98BE-BD55-2A9807781547}"/>
              </a:ext>
            </a:extLst>
          </p:cNvPr>
          <p:cNvGraphicFramePr>
            <a:graphicFrameLocks noGrp="1"/>
          </p:cNvGraphicFramePr>
          <p:nvPr>
            <p:extLst>
              <p:ext uri="{D42A27DB-BD31-4B8C-83A1-F6EECF244321}">
                <p14:modId xmlns:p14="http://schemas.microsoft.com/office/powerpoint/2010/main" val="206349701"/>
              </p:ext>
            </p:extLst>
          </p:nvPr>
        </p:nvGraphicFramePr>
        <p:xfrm>
          <a:off x="499620" y="1544814"/>
          <a:ext cx="8356976" cy="4133969"/>
        </p:xfrm>
        <a:graphic>
          <a:graphicData uri="http://schemas.openxmlformats.org/drawingml/2006/table">
            <a:tbl>
              <a:tblPr bandRow="1">
                <a:tableStyleId>{5C22544A-7EE6-4342-B048-85BDC9FD1C3A}</a:tableStyleId>
              </a:tblPr>
              <a:tblGrid>
                <a:gridCol w="2277995">
                  <a:extLst>
                    <a:ext uri="{9D8B030D-6E8A-4147-A177-3AD203B41FA5}">
                      <a16:colId xmlns:a16="http://schemas.microsoft.com/office/drawing/2014/main" val="1485861484"/>
                    </a:ext>
                  </a:extLst>
                </a:gridCol>
                <a:gridCol w="3648873">
                  <a:extLst>
                    <a:ext uri="{9D8B030D-6E8A-4147-A177-3AD203B41FA5}">
                      <a16:colId xmlns:a16="http://schemas.microsoft.com/office/drawing/2014/main" val="2430002013"/>
                    </a:ext>
                  </a:extLst>
                </a:gridCol>
                <a:gridCol w="2430108">
                  <a:extLst>
                    <a:ext uri="{9D8B030D-6E8A-4147-A177-3AD203B41FA5}">
                      <a16:colId xmlns:a16="http://schemas.microsoft.com/office/drawing/2014/main" val="1898975972"/>
                    </a:ext>
                  </a:extLst>
                </a:gridCol>
              </a:tblGrid>
              <a:tr h="369689">
                <a:tc>
                  <a:txBody>
                    <a:bodyPr/>
                    <a:lstStyle/>
                    <a:p>
                      <a:pPr fontAlgn="base">
                        <a:buNone/>
                      </a:pPr>
                      <a:r>
                        <a:rPr lang="cy-GB" sz="1200" b="1" err="1">
                          <a:solidFill>
                            <a:srgbClr val="000000"/>
                          </a:solidFill>
                          <a:effectLst/>
                          <a:latin typeface="Aptos"/>
                        </a:rPr>
                        <a:t>nw</a:t>
                      </a:r>
                      <a:r>
                        <a:rPr lang="cy-GB" sz="1200" b="1">
                          <a:solidFill>
                            <a:srgbClr val="000000"/>
                          </a:solidFill>
                          <a:effectLst/>
                          <a:latin typeface="Aptos"/>
                        </a:rPr>
                        <a:t>/</a:t>
                      </a:r>
                      <a:r>
                        <a:rPr lang="cy-GB" sz="1200" b="1" err="1">
                          <a:solidFill>
                            <a:srgbClr val="000000"/>
                          </a:solidFill>
                          <a:effectLst/>
                          <a:latin typeface="Aptos"/>
                        </a:rPr>
                        <a:t>Name</a:t>
                      </a:r>
                      <a:endParaRPr lang="cy-GB" sz="1200" err="1">
                        <a:solidFill>
                          <a:srgbClr val="000000"/>
                        </a:solidFill>
                        <a:effectLst/>
                        <a:latin typeface="Aptos"/>
                      </a:endParaRP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3232"/>
                    </a:solidFill>
                  </a:tcPr>
                </a:tc>
                <a:tc>
                  <a:txBody>
                    <a:bodyPr/>
                    <a:lstStyle/>
                    <a:p>
                      <a:pPr fontAlgn="base">
                        <a:buNone/>
                      </a:pPr>
                      <a:r>
                        <a:rPr lang="cy-GB" sz="1200" b="1">
                          <a:solidFill>
                            <a:srgbClr val="000000"/>
                          </a:solidFill>
                          <a:effectLst/>
                          <a:latin typeface="Aptos"/>
                        </a:rPr>
                        <a:t>Statws/</a:t>
                      </a:r>
                      <a:r>
                        <a:rPr lang="cy-GB" sz="1200" b="1" err="1">
                          <a:solidFill>
                            <a:srgbClr val="000000"/>
                          </a:solidFill>
                          <a:effectLst/>
                          <a:latin typeface="Aptos"/>
                        </a:rPr>
                        <a:t>Status</a:t>
                      </a:r>
                      <a:endParaRPr lang="cy-GB" sz="1200" err="1">
                        <a:solidFill>
                          <a:srgbClr val="000000"/>
                        </a:solidFill>
                        <a:effectLst/>
                        <a:latin typeface="Aptos"/>
                      </a:endParaRP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3232"/>
                    </a:solidFill>
                  </a:tcPr>
                </a:tc>
                <a:tc>
                  <a:txBody>
                    <a:bodyPr/>
                    <a:lstStyle/>
                    <a:p>
                      <a:pPr fontAlgn="base">
                        <a:buNone/>
                      </a:pPr>
                      <a:r>
                        <a:rPr lang="cy-GB" sz="1200" b="1">
                          <a:solidFill>
                            <a:srgbClr val="000000"/>
                          </a:solidFill>
                          <a:effectLst/>
                          <a:latin typeface="Aptos"/>
                        </a:rPr>
                        <a:t>Tymor yn Gorffen/Term </a:t>
                      </a:r>
                      <a:r>
                        <a:rPr lang="cy-GB" sz="1200" b="1" err="1">
                          <a:solidFill>
                            <a:srgbClr val="000000"/>
                          </a:solidFill>
                          <a:effectLst/>
                          <a:latin typeface="Aptos"/>
                        </a:rPr>
                        <a:t>Expires</a:t>
                      </a:r>
                      <a:endParaRPr lang="cy-GB" sz="1200" err="1">
                        <a:solidFill>
                          <a:srgbClr val="000000"/>
                        </a:solidFill>
                        <a:effectLst/>
                        <a:latin typeface="Aptos"/>
                      </a:endParaRP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3232"/>
                    </a:solidFill>
                  </a:tcPr>
                </a:tc>
                <a:extLst>
                  <a:ext uri="{0D108BD9-81ED-4DB2-BD59-A6C34878D82A}">
                    <a16:rowId xmlns:a16="http://schemas.microsoft.com/office/drawing/2014/main" val="1834656608"/>
                  </a:ext>
                </a:extLst>
              </a:tr>
              <a:tr h="381000">
                <a:tc>
                  <a:txBody>
                    <a:bodyPr/>
                    <a:lstStyle/>
                    <a:p>
                      <a:pPr fontAlgn="base">
                        <a:buNone/>
                      </a:pPr>
                      <a:r>
                        <a:rPr lang="cy-GB" sz="1200">
                          <a:solidFill>
                            <a:srgbClr val="000000"/>
                          </a:solidFill>
                          <a:effectLst/>
                          <a:latin typeface="Aptos"/>
                        </a:rPr>
                        <a:t>  Mrs Lowri Williams</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Cadeirydd/</a:t>
                      </a:r>
                      <a:r>
                        <a:rPr lang="cy-GB" sz="1200" err="1">
                          <a:solidFill>
                            <a:srgbClr val="000000"/>
                          </a:solidFill>
                          <a:effectLst/>
                          <a:latin typeface="Aptos"/>
                        </a:rPr>
                        <a:t>Chairperson</a:t>
                      </a:r>
                    </a:p>
                    <a:p>
                      <a:pPr fontAlgn="base">
                        <a:buNone/>
                      </a:pPr>
                      <a:r>
                        <a:rPr lang="cy-GB" sz="1200">
                          <a:solidFill>
                            <a:srgbClr val="000000"/>
                          </a:solidFill>
                          <a:effectLst/>
                          <a:latin typeface="Aptos"/>
                        </a:rPr>
                        <a:t>Rhiant/Parent</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05.04.2026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3279407508"/>
                  </a:ext>
                </a:extLst>
              </a:tr>
              <a:tr h="257175">
                <a:tc>
                  <a:txBody>
                    <a:bodyPr/>
                    <a:lstStyle/>
                    <a:p>
                      <a:pPr fontAlgn="base">
                        <a:buNone/>
                      </a:pPr>
                      <a:r>
                        <a:rPr lang="cy-GB" sz="1200">
                          <a:solidFill>
                            <a:srgbClr val="000000"/>
                          </a:solidFill>
                          <a:effectLst/>
                          <a:latin typeface="Aptos"/>
                        </a:rPr>
                        <a:t>Mr Iwan Davies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Cynrychiolydd Cymunedol/</a:t>
                      </a:r>
                      <a:r>
                        <a:rPr lang="cy-GB" sz="1200" err="1">
                          <a:solidFill>
                            <a:srgbClr val="000000"/>
                          </a:solidFill>
                          <a:effectLst/>
                          <a:latin typeface="Aptos"/>
                        </a:rPr>
                        <a:t>Community</a:t>
                      </a:r>
                      <a:r>
                        <a:rPr lang="cy-GB" sz="1200">
                          <a:solidFill>
                            <a:srgbClr val="000000"/>
                          </a:solidFill>
                          <a:effectLst/>
                          <a:latin typeface="Aptos"/>
                        </a:rPr>
                        <a:t> </a:t>
                      </a:r>
                      <a:r>
                        <a:rPr lang="cy-GB" sz="1200" err="1">
                          <a:solidFill>
                            <a:srgbClr val="000000"/>
                          </a:solidFill>
                          <a:effectLst/>
                          <a:latin typeface="Aptos"/>
                        </a:rPr>
                        <a:t>Representative</a:t>
                      </a:r>
                      <a:r>
                        <a:rPr lang="cy-GB" sz="1200">
                          <a:solidFill>
                            <a:srgbClr val="000000"/>
                          </a:solidFill>
                          <a:effectLst/>
                          <a:latin typeface="Aptos"/>
                        </a:rPr>
                        <a:t>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09.05.2027</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2874785798"/>
                  </a:ext>
                </a:extLst>
              </a:tr>
              <a:tr h="257175">
                <a:tc>
                  <a:txBody>
                    <a:bodyPr/>
                    <a:lstStyle/>
                    <a:p>
                      <a:pPr fontAlgn="base">
                        <a:buNone/>
                      </a:pPr>
                      <a:r>
                        <a:rPr lang="cy-GB" sz="1200" err="1">
                          <a:solidFill>
                            <a:srgbClr val="000000"/>
                          </a:solidFill>
                          <a:effectLst/>
                          <a:latin typeface="Aptos"/>
                        </a:rPr>
                        <a:t>Cllr</a:t>
                      </a:r>
                      <a:r>
                        <a:rPr lang="cy-GB" sz="1200">
                          <a:solidFill>
                            <a:srgbClr val="000000"/>
                          </a:solidFill>
                          <a:effectLst/>
                          <a:latin typeface="Aptos"/>
                        </a:rPr>
                        <a:t> S Howells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Cynrychiolydd Cymunedol /</a:t>
                      </a:r>
                      <a:r>
                        <a:rPr lang="cy-GB" sz="1200" err="1">
                          <a:solidFill>
                            <a:srgbClr val="000000"/>
                          </a:solidFill>
                          <a:effectLst/>
                          <a:latin typeface="Aptos"/>
                        </a:rPr>
                        <a:t>Community</a:t>
                      </a:r>
                      <a:r>
                        <a:rPr lang="cy-GB" sz="1200">
                          <a:solidFill>
                            <a:srgbClr val="000000"/>
                          </a:solidFill>
                          <a:effectLst/>
                          <a:latin typeface="Aptos"/>
                        </a:rPr>
                        <a:t> </a:t>
                      </a:r>
                      <a:r>
                        <a:rPr lang="cy-GB" sz="1200" err="1">
                          <a:solidFill>
                            <a:srgbClr val="000000"/>
                          </a:solidFill>
                          <a:effectLst/>
                          <a:latin typeface="Aptos"/>
                        </a:rPr>
                        <a:t>Representative</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29.11.2027</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3295179552"/>
                  </a:ext>
                </a:extLst>
              </a:tr>
              <a:tr h="257175">
                <a:tc>
                  <a:txBody>
                    <a:bodyPr/>
                    <a:lstStyle/>
                    <a:p>
                      <a:pPr fontAlgn="base">
                        <a:buNone/>
                      </a:pPr>
                      <a:r>
                        <a:rPr lang="cy-GB" sz="1200">
                          <a:solidFill>
                            <a:srgbClr val="000000"/>
                          </a:solidFill>
                          <a:effectLst/>
                          <a:latin typeface="Aptos"/>
                        </a:rPr>
                        <a:t>Mrs </a:t>
                      </a:r>
                      <a:r>
                        <a:rPr lang="cy-GB" sz="1200" err="1">
                          <a:solidFill>
                            <a:srgbClr val="000000"/>
                          </a:solidFill>
                          <a:effectLst/>
                          <a:latin typeface="Aptos"/>
                        </a:rPr>
                        <a:t>Joan</a:t>
                      </a:r>
                      <a:r>
                        <a:rPr lang="cy-GB" sz="1200">
                          <a:solidFill>
                            <a:srgbClr val="000000"/>
                          </a:solidFill>
                          <a:effectLst/>
                          <a:latin typeface="Aptos"/>
                        </a:rPr>
                        <a:t> Evans</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Cynrychiolydd Cymunedol /</a:t>
                      </a:r>
                      <a:r>
                        <a:rPr lang="cy-GB" sz="1200" err="1">
                          <a:solidFill>
                            <a:srgbClr val="000000"/>
                          </a:solidFill>
                          <a:effectLst/>
                          <a:latin typeface="Aptos"/>
                        </a:rPr>
                        <a:t>Community</a:t>
                      </a:r>
                      <a:r>
                        <a:rPr lang="cy-GB" sz="1200">
                          <a:solidFill>
                            <a:srgbClr val="000000"/>
                          </a:solidFill>
                          <a:effectLst/>
                          <a:latin typeface="Aptos"/>
                        </a:rPr>
                        <a:t> </a:t>
                      </a:r>
                      <a:r>
                        <a:rPr lang="cy-GB" sz="1200" err="1">
                          <a:solidFill>
                            <a:srgbClr val="000000"/>
                          </a:solidFill>
                          <a:effectLst/>
                          <a:latin typeface="Aptos"/>
                        </a:rPr>
                        <a:t>Representative</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21.05.2028</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2896905665"/>
                  </a:ext>
                </a:extLst>
              </a:tr>
              <a:tr h="257175">
                <a:tc>
                  <a:txBody>
                    <a:bodyPr/>
                    <a:lstStyle/>
                    <a:p>
                      <a:pPr fontAlgn="base">
                        <a:buNone/>
                      </a:pPr>
                      <a:r>
                        <a:rPr lang="cy-GB" sz="1200">
                          <a:solidFill>
                            <a:srgbClr val="000000"/>
                          </a:solidFill>
                          <a:effectLst/>
                          <a:latin typeface="Aptos"/>
                        </a:rPr>
                        <a:t>Mr G Rees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err="1">
                          <a:solidFill>
                            <a:srgbClr val="000000"/>
                          </a:solidFill>
                          <a:effectLst/>
                          <a:latin typeface="Aptos"/>
                        </a:rPr>
                        <a:t>A.Ll</a:t>
                      </a:r>
                      <a:r>
                        <a:rPr lang="cy-GB" sz="1200">
                          <a:solidFill>
                            <a:srgbClr val="000000"/>
                          </a:solidFill>
                          <a:effectLst/>
                          <a:latin typeface="Aptos"/>
                        </a:rPr>
                        <a:t> /LA</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11.02.2027</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1766057866"/>
                  </a:ext>
                </a:extLst>
              </a:tr>
              <a:tr h="257175">
                <a:tc>
                  <a:txBody>
                    <a:bodyPr/>
                    <a:lstStyle/>
                    <a:p>
                      <a:pPr fontAlgn="base">
                        <a:buNone/>
                      </a:pPr>
                      <a:r>
                        <a:rPr lang="cy-GB" sz="1200" err="1">
                          <a:solidFill>
                            <a:srgbClr val="000000"/>
                          </a:solidFill>
                          <a:effectLst/>
                          <a:latin typeface="Aptos"/>
                        </a:rPr>
                        <a:t>Cty</a:t>
                      </a:r>
                      <a:r>
                        <a:rPr lang="cy-GB" sz="1200">
                          <a:solidFill>
                            <a:srgbClr val="000000"/>
                          </a:solidFill>
                          <a:effectLst/>
                          <a:latin typeface="Aptos"/>
                        </a:rPr>
                        <a:t> </a:t>
                      </a:r>
                      <a:r>
                        <a:rPr lang="cy-GB" sz="1200" err="1">
                          <a:solidFill>
                            <a:srgbClr val="000000"/>
                          </a:solidFill>
                          <a:effectLst/>
                          <a:latin typeface="Aptos"/>
                        </a:rPr>
                        <a:t>Cllr</a:t>
                      </a:r>
                      <a:r>
                        <a:rPr lang="cy-GB" sz="1200">
                          <a:solidFill>
                            <a:srgbClr val="000000"/>
                          </a:solidFill>
                          <a:effectLst/>
                          <a:latin typeface="Aptos"/>
                        </a:rPr>
                        <a:t> E Williams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err="1">
                          <a:solidFill>
                            <a:srgbClr val="000000"/>
                          </a:solidFill>
                          <a:effectLst/>
                          <a:latin typeface="Aptos"/>
                        </a:rPr>
                        <a:t>A.Ll</a:t>
                      </a:r>
                      <a:r>
                        <a:rPr lang="cy-GB" sz="1200">
                          <a:solidFill>
                            <a:srgbClr val="000000"/>
                          </a:solidFill>
                          <a:effectLst/>
                          <a:latin typeface="Aptos"/>
                        </a:rPr>
                        <a:t>/LA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 05.02.20258</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1429302085"/>
                  </a:ext>
                </a:extLst>
              </a:tr>
              <a:tr h="257175">
                <a:tc>
                  <a:txBody>
                    <a:bodyPr/>
                    <a:lstStyle/>
                    <a:p>
                      <a:pPr fontAlgn="base">
                        <a:buNone/>
                      </a:pPr>
                      <a:r>
                        <a:rPr lang="cy-GB" sz="1200">
                          <a:solidFill>
                            <a:srgbClr val="000000"/>
                          </a:solidFill>
                          <a:effectLst/>
                          <a:latin typeface="Aptos"/>
                        </a:rPr>
                        <a:t>Mrs Janet </a:t>
                      </a:r>
                      <a:r>
                        <a:rPr lang="cy-GB" sz="1200" err="1">
                          <a:solidFill>
                            <a:srgbClr val="000000"/>
                          </a:solidFill>
                          <a:effectLst/>
                          <a:latin typeface="Aptos"/>
                        </a:rPr>
                        <a:t>Rowberry</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err="1">
                          <a:solidFill>
                            <a:srgbClr val="000000"/>
                          </a:solidFill>
                          <a:effectLst/>
                          <a:latin typeface="Aptos"/>
                        </a:rPr>
                        <a:t>A.Ll</a:t>
                      </a:r>
                      <a:r>
                        <a:rPr lang="cy-GB" sz="1200">
                          <a:solidFill>
                            <a:srgbClr val="000000"/>
                          </a:solidFill>
                          <a:effectLst/>
                          <a:latin typeface="Aptos"/>
                        </a:rPr>
                        <a:t>/LA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31.05.2028</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2058073802"/>
                  </a:ext>
                </a:extLst>
              </a:tr>
              <a:tr h="257175">
                <a:tc>
                  <a:txBody>
                    <a:bodyPr/>
                    <a:lstStyle/>
                    <a:p>
                      <a:pPr fontAlgn="base">
                        <a:buNone/>
                      </a:pPr>
                      <a:r>
                        <a:rPr lang="cy-GB" sz="1200">
                          <a:solidFill>
                            <a:srgbClr val="000000"/>
                          </a:solidFill>
                          <a:effectLst/>
                          <a:latin typeface="Aptos"/>
                        </a:rPr>
                        <a:t>Mrs Catrin Thomas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Cynrychiolydd Athrawon/ </a:t>
                      </a:r>
                      <a:r>
                        <a:rPr lang="cy-GB" sz="1200" err="1">
                          <a:solidFill>
                            <a:srgbClr val="000000"/>
                          </a:solidFill>
                          <a:effectLst/>
                          <a:latin typeface="Aptos"/>
                        </a:rPr>
                        <a:t>Teacher</a:t>
                      </a:r>
                      <a:r>
                        <a:rPr lang="cy-GB" sz="1200">
                          <a:solidFill>
                            <a:srgbClr val="000000"/>
                          </a:solidFill>
                          <a:effectLst/>
                          <a:latin typeface="Aptos"/>
                        </a:rPr>
                        <a:t> </a:t>
                      </a:r>
                      <a:r>
                        <a:rPr lang="cy-GB" sz="1200" err="1">
                          <a:solidFill>
                            <a:srgbClr val="000000"/>
                          </a:solidFill>
                          <a:effectLst/>
                          <a:latin typeface="Aptos"/>
                        </a:rPr>
                        <a:t>representative</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24.10.2027</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867910159"/>
                  </a:ext>
                </a:extLst>
              </a:tr>
              <a:tr h="257175">
                <a:tc>
                  <a:txBody>
                    <a:bodyPr/>
                    <a:lstStyle/>
                    <a:p>
                      <a:pPr fontAlgn="base">
                        <a:buNone/>
                      </a:pPr>
                      <a:r>
                        <a:rPr lang="cy-GB" sz="1200">
                          <a:solidFill>
                            <a:srgbClr val="000000"/>
                          </a:solidFill>
                          <a:effectLst/>
                          <a:latin typeface="Aptos"/>
                        </a:rPr>
                        <a:t>Mrs </a:t>
                      </a:r>
                      <a:r>
                        <a:rPr lang="cy-GB" sz="1200" err="1">
                          <a:solidFill>
                            <a:srgbClr val="000000"/>
                          </a:solidFill>
                          <a:effectLst/>
                          <a:latin typeface="Aptos"/>
                        </a:rPr>
                        <a:t>Allison</a:t>
                      </a:r>
                      <a:r>
                        <a:rPr lang="cy-GB" sz="1200">
                          <a:solidFill>
                            <a:srgbClr val="000000"/>
                          </a:solidFill>
                          <a:effectLst/>
                          <a:latin typeface="Aptos"/>
                        </a:rPr>
                        <a:t> Bowen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Cynrychiolydd Staff/ Staff </a:t>
                      </a:r>
                      <a:r>
                        <a:rPr lang="cy-GB" sz="1200" err="1">
                          <a:solidFill>
                            <a:srgbClr val="000000"/>
                          </a:solidFill>
                          <a:effectLst/>
                          <a:latin typeface="Aptos"/>
                        </a:rPr>
                        <a:t>Representative</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13.10.2025</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3412963407"/>
                  </a:ext>
                </a:extLst>
              </a:tr>
              <a:tr h="257175">
                <a:tc>
                  <a:txBody>
                    <a:bodyPr/>
                    <a:lstStyle/>
                    <a:p>
                      <a:pPr fontAlgn="base">
                        <a:buNone/>
                      </a:pPr>
                      <a:r>
                        <a:rPr lang="cy-GB" sz="1200">
                          <a:solidFill>
                            <a:srgbClr val="000000"/>
                          </a:solidFill>
                          <a:effectLst/>
                          <a:latin typeface="Aptos"/>
                        </a:rPr>
                        <a:t>Mr A Davies </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Prifathro/</a:t>
                      </a:r>
                      <a:r>
                        <a:rPr lang="cy-GB" sz="1200" err="1">
                          <a:solidFill>
                            <a:srgbClr val="000000"/>
                          </a:solidFill>
                          <a:effectLst/>
                          <a:latin typeface="Aptos"/>
                        </a:rPr>
                        <a:t>Headteacher</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t">
                        <a:buNone/>
                      </a:pPr>
                      <a:endParaRPr lang="cy-GB">
                        <a:effectLst/>
                      </a:endParaRP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2175012078"/>
                  </a:ext>
                </a:extLst>
              </a:tr>
              <a:tr h="257175">
                <a:tc>
                  <a:txBody>
                    <a:bodyPr/>
                    <a:lstStyle/>
                    <a:p>
                      <a:pPr fontAlgn="base">
                        <a:buNone/>
                      </a:pPr>
                      <a:r>
                        <a:rPr lang="cy-GB" sz="1200">
                          <a:solidFill>
                            <a:srgbClr val="000000"/>
                          </a:solidFill>
                          <a:effectLst/>
                          <a:latin typeface="Aptos"/>
                        </a:rPr>
                        <a:t>Mr Gareth Gravell</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Cynrychiolydd Cymunedol/</a:t>
                      </a:r>
                      <a:r>
                        <a:rPr lang="cy-GB" sz="1200" err="1">
                          <a:solidFill>
                            <a:srgbClr val="000000"/>
                          </a:solidFill>
                          <a:effectLst/>
                          <a:latin typeface="Aptos"/>
                        </a:rPr>
                        <a:t>Community</a:t>
                      </a:r>
                      <a:r>
                        <a:rPr lang="cy-GB" sz="1200">
                          <a:solidFill>
                            <a:srgbClr val="000000"/>
                          </a:solidFill>
                          <a:effectLst/>
                          <a:latin typeface="Aptos"/>
                        </a:rPr>
                        <a:t> </a:t>
                      </a:r>
                      <a:r>
                        <a:rPr lang="cy-GB" sz="1200" err="1">
                          <a:solidFill>
                            <a:srgbClr val="000000"/>
                          </a:solidFill>
                          <a:effectLst/>
                          <a:latin typeface="Aptos"/>
                        </a:rPr>
                        <a:t>Representative</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29.03.2026</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2985651901"/>
                  </a:ext>
                </a:extLst>
              </a:tr>
              <a:tr h="257175">
                <a:tc>
                  <a:txBody>
                    <a:bodyPr/>
                    <a:lstStyle/>
                    <a:p>
                      <a:pPr fontAlgn="base">
                        <a:buNone/>
                      </a:pPr>
                      <a:r>
                        <a:rPr lang="cy-GB" sz="1200">
                          <a:solidFill>
                            <a:srgbClr val="000000"/>
                          </a:solidFill>
                          <a:effectLst/>
                          <a:latin typeface="Aptos"/>
                        </a:rPr>
                        <a:t>Mr Gareth Jones</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Rhiant/Parent</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23/04/2028</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3625058925"/>
                  </a:ext>
                </a:extLst>
              </a:tr>
              <a:tr h="257175">
                <a:tc>
                  <a:txBody>
                    <a:bodyPr/>
                    <a:lstStyle/>
                    <a:p>
                      <a:pPr fontAlgn="base">
                        <a:buNone/>
                      </a:pPr>
                      <a:r>
                        <a:rPr lang="cy-GB" sz="1200">
                          <a:solidFill>
                            <a:srgbClr val="000000"/>
                          </a:solidFill>
                          <a:effectLst/>
                          <a:latin typeface="Aptos"/>
                        </a:rPr>
                        <a:t>Mrs Rhian Lewis-Davies</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Rhiant /Parent</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tc>
                  <a:txBody>
                    <a:bodyPr/>
                    <a:lstStyle/>
                    <a:p>
                      <a:pPr fontAlgn="base">
                        <a:buNone/>
                      </a:pPr>
                      <a:r>
                        <a:rPr lang="cy-GB" sz="1200">
                          <a:solidFill>
                            <a:srgbClr val="000000"/>
                          </a:solidFill>
                          <a:effectLst/>
                          <a:latin typeface="Aptos"/>
                        </a:rPr>
                        <a:t>14/12/2028</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CDCD"/>
                    </a:solidFill>
                  </a:tcPr>
                </a:tc>
                <a:extLst>
                  <a:ext uri="{0D108BD9-81ED-4DB2-BD59-A6C34878D82A}">
                    <a16:rowId xmlns:a16="http://schemas.microsoft.com/office/drawing/2014/main" val="3015122861"/>
                  </a:ext>
                </a:extLst>
              </a:tr>
              <a:tr h="257175">
                <a:tc>
                  <a:txBody>
                    <a:bodyPr/>
                    <a:lstStyle/>
                    <a:p>
                      <a:pPr fontAlgn="base">
                        <a:buNone/>
                      </a:pPr>
                      <a:r>
                        <a:rPr lang="cy-GB" sz="1200">
                          <a:solidFill>
                            <a:srgbClr val="000000"/>
                          </a:solidFill>
                          <a:effectLst/>
                          <a:latin typeface="Aptos"/>
                        </a:rPr>
                        <a:t>Mrs Lowri Davies</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Rhiant /Parent</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tc>
                  <a:txBody>
                    <a:bodyPr/>
                    <a:lstStyle/>
                    <a:p>
                      <a:pPr fontAlgn="base">
                        <a:buNone/>
                      </a:pPr>
                      <a:r>
                        <a:rPr lang="cy-GB" sz="1200">
                          <a:solidFill>
                            <a:srgbClr val="000000"/>
                          </a:solidFill>
                          <a:effectLst/>
                          <a:latin typeface="Aptos"/>
                        </a:rPr>
                        <a:t>03.07.2027</a:t>
                      </a:r>
                    </a:p>
                  </a:txBody>
                  <a:tcPr marL="9525" marR="9525" marT="9525" marB="9525">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E8E8"/>
                    </a:solidFill>
                  </a:tcPr>
                </a:tc>
                <a:extLst>
                  <a:ext uri="{0D108BD9-81ED-4DB2-BD59-A6C34878D82A}">
                    <a16:rowId xmlns:a16="http://schemas.microsoft.com/office/drawing/2014/main" val="706768040"/>
                  </a:ext>
                </a:extLst>
              </a:tr>
            </a:tbl>
          </a:graphicData>
        </a:graphic>
      </p:graphicFrame>
    </p:spTree>
    <p:extLst>
      <p:ext uri="{BB962C8B-B14F-4D97-AF65-F5344CB8AC3E}">
        <p14:creationId xmlns:p14="http://schemas.microsoft.com/office/powerpoint/2010/main" val="1465209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82667-B194-216C-4B0E-ED2ACFEDB150}"/>
              </a:ext>
            </a:extLst>
          </p:cNvPr>
          <p:cNvSpPr>
            <a:spLocks noGrp="1"/>
          </p:cNvSpPr>
          <p:nvPr>
            <p:ph type="title"/>
          </p:nvPr>
        </p:nvSpPr>
        <p:spPr/>
        <p:txBody>
          <a:bodyPr/>
          <a:lstStyle/>
          <a:p>
            <a:r>
              <a:rPr lang="en-US"/>
              <a:t>LLYWODRAETHWYR/</a:t>
            </a:r>
            <a:br>
              <a:rPr lang="en-US"/>
            </a:br>
            <a:r>
              <a:rPr lang="en-US"/>
              <a:t>  GOVERNORS </a:t>
            </a:r>
          </a:p>
        </p:txBody>
      </p:sp>
      <p:sp>
        <p:nvSpPr>
          <p:cNvPr id="3" name="Content Placeholder 2">
            <a:extLst>
              <a:ext uri="{FF2B5EF4-FFF2-40B4-BE49-F238E27FC236}">
                <a16:creationId xmlns:a16="http://schemas.microsoft.com/office/drawing/2014/main" id="{56CB368D-69AC-EF02-3996-EB785992FE3B}"/>
              </a:ext>
            </a:extLst>
          </p:cNvPr>
          <p:cNvSpPr>
            <a:spLocks noGrp="1"/>
          </p:cNvSpPr>
          <p:nvPr>
            <p:ph idx="1"/>
          </p:nvPr>
        </p:nvSpPr>
        <p:spPr>
          <a:xfrm>
            <a:off x="141669" y="1554480"/>
            <a:ext cx="4315070" cy="5123216"/>
          </a:xfrm>
          <a:solidFill>
            <a:schemeClr val="accent1">
              <a:lumMod val="40000"/>
              <a:lumOff val="60000"/>
            </a:schemeClr>
          </a:solidFill>
          <a:ln w="28575">
            <a:solidFill>
              <a:schemeClr val="bg2"/>
            </a:solidFill>
          </a:ln>
        </p:spPr>
        <p:txBody>
          <a:bodyPr vert="horz" lIns="91440" tIns="45720" rIns="91440" bIns="45720" rtlCol="0" anchor="t">
            <a:noAutofit/>
          </a:bodyPr>
          <a:lstStyle/>
          <a:p>
            <a:pPr>
              <a:lnSpc>
                <a:spcPct val="120000"/>
              </a:lnSpc>
              <a:spcBef>
                <a:spcPts val="0"/>
              </a:spcBef>
              <a:buFont typeface="Arial" pitchFamily="18" charset="0"/>
              <a:buChar char="•"/>
            </a:pPr>
            <a:r>
              <a:rPr lang="en-GB" sz="950">
                <a:latin typeface="Calibri"/>
                <a:cs typeface="Calibri"/>
              </a:rPr>
              <a:t>Mae </a:t>
            </a:r>
            <a:r>
              <a:rPr lang="en-GB" sz="950" err="1">
                <a:latin typeface="Calibri"/>
                <a:cs typeface="Calibri"/>
              </a:rPr>
              <a:t>pob</a:t>
            </a:r>
            <a:r>
              <a:rPr lang="en-GB" sz="950">
                <a:latin typeface="Calibri"/>
                <a:cs typeface="Calibri"/>
              </a:rPr>
              <a:t> </a:t>
            </a:r>
            <a:r>
              <a:rPr lang="en-GB" sz="950" err="1">
                <a:latin typeface="Calibri"/>
                <a:cs typeface="Calibri"/>
              </a:rPr>
              <a:t>aelod</a:t>
            </a:r>
            <a:r>
              <a:rPr lang="en-GB" sz="950">
                <a:latin typeface="Calibri"/>
                <a:cs typeface="Calibri"/>
              </a:rPr>
              <a:t> </a:t>
            </a:r>
            <a:r>
              <a:rPr lang="en-GB" sz="950" err="1">
                <a:latin typeface="Calibri"/>
                <a:cs typeface="Calibri"/>
              </a:rPr>
              <a:t>o’r</a:t>
            </a:r>
            <a:r>
              <a:rPr lang="en-GB" sz="950">
                <a:latin typeface="Calibri"/>
                <a:cs typeface="Calibri"/>
              </a:rPr>
              <a:t> </a:t>
            </a:r>
            <a:r>
              <a:rPr lang="en-GB" sz="950" err="1">
                <a:latin typeface="Calibri"/>
                <a:cs typeface="Calibri"/>
              </a:rPr>
              <a:t>Corff</a:t>
            </a:r>
            <a:r>
              <a:rPr lang="en-GB" sz="950">
                <a:latin typeface="Calibri"/>
                <a:cs typeface="Calibri"/>
              </a:rPr>
              <a:t> </a:t>
            </a:r>
            <a:r>
              <a:rPr lang="en-GB" sz="950" err="1">
                <a:latin typeface="Calibri"/>
                <a:cs typeface="Calibri"/>
              </a:rPr>
              <a:t>Llywodraethol</a:t>
            </a:r>
            <a:r>
              <a:rPr lang="en-GB" sz="950">
                <a:latin typeface="Calibri"/>
                <a:cs typeface="Calibri"/>
              </a:rPr>
              <a:t> </a:t>
            </a:r>
            <a:r>
              <a:rPr lang="en-GB" sz="950" err="1">
                <a:latin typeface="Calibri"/>
                <a:cs typeface="Calibri"/>
              </a:rPr>
              <a:t>gan</a:t>
            </a:r>
            <a:r>
              <a:rPr lang="en-GB" sz="950">
                <a:latin typeface="Calibri"/>
                <a:cs typeface="Calibri"/>
              </a:rPr>
              <a:t> </a:t>
            </a:r>
            <a:r>
              <a:rPr lang="en-GB" sz="950" err="1">
                <a:latin typeface="Calibri"/>
                <a:cs typeface="Calibri"/>
              </a:rPr>
              <a:t>eithrio’r</a:t>
            </a:r>
            <a:r>
              <a:rPr lang="en-GB" sz="950">
                <a:latin typeface="Calibri"/>
                <a:cs typeface="Calibri"/>
              </a:rPr>
              <a:t> </a:t>
            </a:r>
            <a:r>
              <a:rPr lang="en-GB" sz="950" err="1">
                <a:latin typeface="Calibri"/>
                <a:cs typeface="Calibri"/>
              </a:rPr>
              <a:t>Pennaeth</a:t>
            </a:r>
            <a:r>
              <a:rPr lang="en-GB" sz="950">
                <a:latin typeface="Calibri"/>
                <a:cs typeface="Calibri"/>
              </a:rPr>
              <a:t> </a:t>
            </a:r>
            <a:r>
              <a:rPr lang="en-GB" sz="950" err="1">
                <a:latin typeface="Calibri"/>
                <a:cs typeface="Calibri"/>
              </a:rPr>
              <a:t>yn</a:t>
            </a:r>
            <a:r>
              <a:rPr lang="en-GB" sz="950">
                <a:latin typeface="Calibri"/>
                <a:cs typeface="Calibri"/>
              </a:rPr>
              <a:t> </a:t>
            </a:r>
            <a:r>
              <a:rPr lang="en-GB" sz="950" err="1">
                <a:latin typeface="Calibri"/>
                <a:cs typeface="Calibri"/>
              </a:rPr>
              <a:t>gwasanaethu</a:t>
            </a:r>
            <a:r>
              <a:rPr lang="en-GB" sz="950">
                <a:latin typeface="Calibri"/>
                <a:cs typeface="Calibri"/>
              </a:rPr>
              <a:t> am </a:t>
            </a:r>
            <a:r>
              <a:rPr lang="en-GB" sz="950" err="1">
                <a:latin typeface="Calibri"/>
                <a:cs typeface="Calibri"/>
              </a:rPr>
              <a:t>bedair</a:t>
            </a:r>
            <a:r>
              <a:rPr lang="en-GB" sz="950">
                <a:latin typeface="Calibri"/>
                <a:cs typeface="Calibri"/>
              </a:rPr>
              <a:t> </a:t>
            </a:r>
            <a:r>
              <a:rPr lang="en-GB" sz="950" err="1">
                <a:latin typeface="Calibri"/>
                <a:cs typeface="Calibri"/>
              </a:rPr>
              <a:t>blynedd</a:t>
            </a:r>
            <a:r>
              <a:rPr lang="en-GB" sz="950">
                <a:latin typeface="Calibri"/>
                <a:cs typeface="Calibri"/>
              </a:rPr>
              <a:t>.</a:t>
            </a:r>
            <a:endParaRPr lang="en-US" sz="950">
              <a:effectLst>
                <a:outerShdw blurRad="63500" dir="2700000" algn="tl" rotWithShape="0">
                  <a:prstClr val="white">
                    <a:alpha val="40000"/>
                  </a:prstClr>
                </a:outerShdw>
              </a:effectLst>
              <a:latin typeface="Calibri"/>
              <a:ea typeface="+mn-lt"/>
              <a:cs typeface="Calibri"/>
            </a:endParaRPr>
          </a:p>
          <a:p>
            <a:pPr>
              <a:lnSpc>
                <a:spcPct val="120000"/>
              </a:lnSpc>
              <a:spcBef>
                <a:spcPts val="0"/>
              </a:spcBef>
            </a:pPr>
            <a:r>
              <a:rPr lang="en-US" sz="950">
                <a:effectLst>
                  <a:outerShdw blurRad="63500" dir="2700000" algn="tl" rotWithShape="0">
                    <a:prstClr val="white">
                      <a:alpha val="40000"/>
                    </a:prstClr>
                  </a:outerShdw>
                </a:effectLst>
                <a:latin typeface="Calibri"/>
                <a:ea typeface="+mn-lt"/>
                <a:cs typeface="Calibri"/>
              </a:rPr>
              <a:t>Mae </a:t>
            </a:r>
            <a:r>
              <a:rPr lang="en-US" sz="950" err="1">
                <a:effectLst>
                  <a:outerShdw blurRad="63500" dir="2700000" algn="tl" rotWithShape="0">
                    <a:prstClr val="white">
                      <a:alpha val="40000"/>
                    </a:prstClr>
                  </a:outerShdw>
                </a:effectLst>
                <a:latin typeface="Calibri"/>
                <a:ea typeface="+mn-lt"/>
                <a:cs typeface="Calibri"/>
              </a:rPr>
              <a:t>aelodau’r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Corff</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adlewyrchu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trawsdoriad</a:t>
            </a:r>
            <a:r>
              <a:rPr lang="en-US" sz="950">
                <a:effectLst>
                  <a:outerShdw blurRad="63500" dir="2700000" algn="tl" rotWithShape="0">
                    <a:prstClr val="white">
                      <a:alpha val="40000"/>
                    </a:prstClr>
                  </a:outerShdw>
                </a:effectLst>
                <a:latin typeface="Calibri"/>
                <a:ea typeface="+mn-lt"/>
                <a:cs typeface="Calibri"/>
              </a:rPr>
              <a:t> y </a:t>
            </a:r>
            <a:r>
              <a:rPr lang="en-US" sz="950" err="1">
                <a:effectLst>
                  <a:outerShdw blurRad="63500" dir="2700000" algn="tl" rotWithShape="0">
                    <a:prstClr val="white">
                      <a:alpha val="40000"/>
                    </a:prstClr>
                  </a:outerShdw>
                </a:effectLst>
                <a:latin typeface="Calibri"/>
                <a:ea typeface="+mn-lt"/>
                <a:cs typeface="Calibri"/>
              </a:rPr>
              <a:t>gymuned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leol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Mae’r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Cadeirydd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cael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ddechrau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pob</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blwyddyn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academaidd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newydd</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a:p>
            <a:pPr>
              <a:lnSpc>
                <a:spcPct val="120000"/>
              </a:lnSpc>
              <a:spcBef>
                <a:spcPts val="0"/>
              </a:spcBef>
            </a:pPr>
            <a:r>
              <a:rPr lang="en-US" sz="950" err="1">
                <a:effectLst>
                  <a:outerShdw blurRad="63500" dir="2700000" algn="tl" rotWithShape="0">
                    <a:prstClr val="white">
                      <a:alpha val="40000"/>
                    </a:prstClr>
                  </a:outerShdw>
                </a:effectLst>
                <a:latin typeface="Calibri"/>
                <a:ea typeface="+mn-lt"/>
                <a:cs typeface="Calibri"/>
              </a:rPr>
              <a:t>Mae’r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Llywodraethwyr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gyfrifol</a:t>
            </a:r>
            <a:r>
              <a:rPr lang="en-US" sz="950">
                <a:effectLst>
                  <a:outerShdw blurRad="63500" dir="2700000" algn="tl" rotWithShape="0">
                    <a:prstClr val="white">
                      <a:alpha val="40000"/>
                    </a:prstClr>
                  </a:outerShdw>
                </a:effectLst>
                <a:latin typeface="Calibri"/>
                <a:ea typeface="+mn-lt"/>
                <a:cs typeface="Calibri"/>
              </a:rPr>
              <a:t> am </a:t>
            </a:r>
            <a:r>
              <a:rPr lang="en-US" sz="950" err="1">
                <a:effectLst>
                  <a:outerShdw blurRad="63500" dir="2700000" algn="tl" rotWithShape="0">
                    <a:prstClr val="white">
                      <a:alpha val="40000"/>
                    </a:prstClr>
                  </a:outerShdw>
                </a:effectLst>
                <a:latin typeface="Calibri"/>
                <a:ea typeface="+mn-lt"/>
                <a:cs typeface="Calibri"/>
              </a:rPr>
              <a:t>reoli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polisiau’r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Awdurdod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Addysg</a:t>
            </a:r>
            <a:r>
              <a:rPr lang="en-US" sz="950">
                <a:effectLst>
                  <a:outerShdw blurRad="63500" dir="2700000" algn="tl" rotWithShape="0">
                    <a:prstClr val="white">
                      <a:alpha val="40000"/>
                    </a:prstClr>
                  </a:outerShdw>
                </a:effectLst>
                <a:latin typeface="Calibri"/>
                <a:ea typeface="+mn-lt"/>
                <a:cs typeface="Calibri"/>
              </a:rPr>
              <a:t> a </a:t>
            </a:r>
            <a:r>
              <a:rPr lang="en-US" sz="950" err="1">
                <a:effectLst>
                  <a:outerShdw blurRad="63500" dir="2700000" algn="tl" rotWithShape="0">
                    <a:prstClr val="white">
                      <a:alpha val="40000"/>
                    </a:prstClr>
                  </a:outerShdw>
                </a:effectLst>
                <a:latin typeface="Calibri"/>
                <a:ea typeface="+mn-lt"/>
                <a:cs typeface="Calibri"/>
              </a:rPr>
              <a:t>deddfwriaeth</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ysgolion</a:t>
            </a:r>
            <a:r>
              <a:rPr lang="en-US" sz="950">
                <a:effectLst>
                  <a:outerShdw blurRad="63500" dir="2700000" algn="tl" rotWithShape="0">
                    <a:prstClr val="white">
                      <a:alpha val="40000"/>
                    </a:prstClr>
                  </a:outerShdw>
                </a:effectLst>
                <a:latin typeface="Calibri"/>
                <a:ea typeface="+mn-lt"/>
                <a:cs typeface="Calibri"/>
              </a:rPr>
              <a:t> y </a:t>
            </a:r>
            <a:r>
              <a:rPr lang="en-US" sz="950" err="1">
                <a:effectLst>
                  <a:outerShdw blurRad="63500" dir="2700000" algn="tl" rotWithShape="0">
                    <a:prstClr val="white">
                      <a:alpha val="40000"/>
                    </a:prstClr>
                  </a:outerShdw>
                </a:effectLst>
                <a:latin typeface="Calibri"/>
                <a:ea typeface="+mn-lt"/>
                <a:cs typeface="Calibri"/>
              </a:rPr>
              <a:t>wlad</a:t>
            </a:r>
            <a:r>
              <a:rPr lang="en-US" sz="950">
                <a:effectLst>
                  <a:outerShdw blurRad="63500" dir="2700000" algn="tl" rotWithShape="0">
                    <a:prstClr val="white">
                      <a:alpha val="40000"/>
                    </a:prstClr>
                  </a:outerShdw>
                </a:effectLst>
                <a:latin typeface="Calibri"/>
                <a:ea typeface="+mn-lt"/>
                <a:cs typeface="Calibri"/>
              </a:rPr>
              <a:t>. Yn </a:t>
            </a:r>
            <a:r>
              <a:rPr lang="en-US" sz="950" err="1">
                <a:effectLst>
                  <a:outerShdw blurRad="63500" dir="2700000" algn="tl" rotWithShape="0">
                    <a:prstClr val="white">
                      <a:alpha val="40000"/>
                    </a:prstClr>
                  </a:outerShdw>
                </a:effectLst>
                <a:latin typeface="Calibri"/>
                <a:ea typeface="+mn-lt"/>
                <a:cs typeface="Calibri"/>
              </a:rPr>
              <a:t>dilyn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rheolau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Rheoli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Ysgolion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Lleol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mae</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gan</a:t>
            </a:r>
            <a:r>
              <a:rPr lang="en-US" sz="950">
                <a:effectLst>
                  <a:outerShdw blurRad="63500" dir="2700000" algn="tl" rotWithShape="0">
                    <a:prstClr val="white">
                      <a:alpha val="40000"/>
                    </a:prstClr>
                  </a:outerShdw>
                </a:effectLst>
                <a:latin typeface="Calibri"/>
                <a:ea typeface="+mn-lt"/>
                <a:cs typeface="Calibri"/>
              </a:rPr>
              <a:t> y </a:t>
            </a:r>
            <a:r>
              <a:rPr lang="en-US" sz="950" err="1">
                <a:effectLst>
                  <a:outerShdw blurRad="63500" dir="2700000" algn="tl" rotWithShape="0">
                    <a:prstClr val="white">
                      <a:alpha val="40000"/>
                    </a:prstClr>
                  </a:outerShdw>
                </a:effectLst>
                <a:latin typeface="Calibri"/>
                <a:ea typeface="+mn-lt"/>
                <a:cs typeface="Calibri"/>
              </a:rPr>
              <a:t>Bwrdd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gyfrifoldebau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sy’n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debyg</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Fwrdd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Cyfarwyddwyr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ym</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myd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busnes</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Mae’r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Corff</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cyfarfod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unwaith</a:t>
            </a:r>
            <a:r>
              <a:rPr lang="en-US" sz="950">
                <a:effectLst>
                  <a:outerShdw blurRad="63500" dir="2700000" algn="tl" rotWithShape="0">
                    <a:prstClr val="white">
                      <a:alpha val="40000"/>
                    </a:prstClr>
                  </a:outerShdw>
                </a:effectLst>
                <a:latin typeface="Calibri"/>
                <a:ea typeface="+mn-lt"/>
                <a:cs typeface="Calibri"/>
              </a:rPr>
              <a:t> bob </a:t>
            </a:r>
            <a:r>
              <a:rPr lang="en-US" sz="950" err="1">
                <a:effectLst>
                  <a:outerShdw blurRad="63500" dir="2700000" algn="tl" rotWithShape="0">
                    <a:prstClr val="white">
                      <a:alpha val="40000"/>
                    </a:prstClr>
                  </a:outerShdw>
                </a:effectLst>
                <a:latin typeface="Calibri"/>
                <a:ea typeface="+mn-lt"/>
                <a:cs typeface="Calibri"/>
              </a:rPr>
              <a:t>tymor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Mae’r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Pennaeth</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paratoi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adroddiadau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manwl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i’w</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trafod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gan</a:t>
            </a:r>
            <a:r>
              <a:rPr lang="en-US" sz="950">
                <a:effectLst>
                  <a:outerShdw blurRad="63500" dir="2700000" algn="tl" rotWithShape="0">
                    <a:prstClr val="white">
                      <a:alpha val="40000"/>
                    </a:prstClr>
                  </a:outerShdw>
                </a:effectLst>
                <a:latin typeface="Calibri"/>
                <a:ea typeface="+mn-lt"/>
                <a:cs typeface="Calibri"/>
              </a:rPr>
              <a:t>  y </a:t>
            </a:r>
            <a:r>
              <a:rPr lang="en-US" sz="950" err="1">
                <a:effectLst>
                  <a:outerShdw blurRad="63500" dir="2700000" algn="tl" rotWithShape="0">
                    <a:prstClr val="white">
                      <a:alpha val="40000"/>
                    </a:prstClr>
                  </a:outerShdw>
                </a:effectLst>
                <a:latin typeface="Calibri"/>
                <a:ea typeface="+mn-lt"/>
                <a:cs typeface="Calibri"/>
              </a:rPr>
              <a:t>Corff</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Mae’r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adroddiadau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yma’n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cynnwys</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gwybodaeth</a:t>
            </a:r>
            <a:r>
              <a:rPr lang="en-US" sz="950">
                <a:effectLst>
                  <a:outerShdw blurRad="63500" dir="2700000" algn="tl" rotWithShape="0">
                    <a:prstClr val="white">
                      <a:alpha val="40000"/>
                    </a:prstClr>
                  </a:outerShdw>
                </a:effectLst>
                <a:latin typeface="Calibri"/>
                <a:ea typeface="+mn-lt"/>
                <a:cs typeface="Calibri"/>
              </a:rPr>
              <a:t> am </a:t>
            </a:r>
            <a:r>
              <a:rPr lang="en-US" sz="950" err="1">
                <a:effectLst>
                  <a:outerShdw blurRad="63500" dir="2700000" algn="tl" rotWithShape="0">
                    <a:prstClr val="white">
                      <a:alpha val="40000"/>
                    </a:prstClr>
                  </a:outerShdw>
                </a:effectLst>
                <a:latin typeface="Calibri"/>
                <a:ea typeface="+mn-lt"/>
                <a:cs typeface="Calibri"/>
              </a:rPr>
              <a:t>gynnydd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disgyblion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datblygiadau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cwricwlaidd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materion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staffio</a:t>
            </a:r>
            <a:r>
              <a:rPr lang="en-US" sz="950">
                <a:effectLst>
                  <a:outerShdw blurRad="63500" dir="2700000" algn="tl" rotWithShape="0">
                    <a:prstClr val="white">
                      <a:alpha val="40000"/>
                    </a:prstClr>
                  </a:outerShdw>
                </a:effectLst>
                <a:latin typeface="Calibri"/>
                <a:ea typeface="+mn-lt"/>
                <a:cs typeface="Calibri"/>
              </a:rPr>
              <a:t> ac </a:t>
            </a:r>
            <a:r>
              <a:rPr lang="en-US" sz="950" err="1">
                <a:effectLst>
                  <a:outerShdw blurRad="63500" dir="2700000" algn="tl" rotWithShape="0">
                    <a:prstClr val="white">
                      <a:alpha val="40000"/>
                    </a:prstClr>
                  </a:outerShdw>
                </a:effectLst>
                <a:latin typeface="Calibri"/>
                <a:ea typeface="+mn-lt"/>
                <a:cs typeface="Calibri"/>
              </a:rPr>
              <a:t>ati</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a:p>
            <a:pPr>
              <a:lnSpc>
                <a:spcPct val="120000"/>
              </a:lnSpc>
              <a:spcBef>
                <a:spcPts val="0"/>
              </a:spcBef>
            </a:pPr>
            <a:r>
              <a:rPr lang="en-US" sz="950" b="1" err="1">
                <a:effectLst>
                  <a:outerShdw blurRad="63500" dir="2700000" algn="tl" rotWithShape="0">
                    <a:prstClr val="white">
                      <a:alpha val="40000"/>
                    </a:prstClr>
                  </a:outerShdw>
                </a:effectLst>
                <a:latin typeface="Calibri"/>
                <a:ea typeface="+mn-lt"/>
                <a:cs typeface="Calibri"/>
              </a:rPr>
              <a:t>Ethol</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cynrychiolwyr</a:t>
            </a:r>
            <a:r>
              <a:rPr lang="en-US" sz="950" b="1">
                <a:effectLst>
                  <a:outerShdw blurRad="63500" dir="2700000" algn="tl" rotWithShape="0">
                    <a:prstClr val="white">
                      <a:alpha val="40000"/>
                    </a:prstClr>
                  </a:outerShdw>
                </a:effectLst>
                <a:latin typeface="Calibri"/>
                <a:ea typeface="+mn-lt"/>
                <a:cs typeface="Calibri"/>
              </a:rPr>
              <a:t> y </a:t>
            </a:r>
            <a:r>
              <a:rPr lang="en-US" sz="950" b="1" err="1">
                <a:effectLst>
                  <a:outerShdw blurRad="63500" dir="2700000" algn="tl" rotWithShape="0">
                    <a:prstClr val="white">
                      <a:alpha val="40000"/>
                    </a:prstClr>
                  </a:outerShdw>
                </a:effectLst>
                <a:latin typeface="Calibri"/>
                <a:ea typeface="+mn-lt"/>
                <a:cs typeface="Calibri"/>
              </a:rPr>
              <a:t>rhieni</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yn</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llywodraethwyr</a:t>
            </a:r>
            <a:r>
              <a:rPr lang="en-US" sz="950" b="1">
                <a:effectLst>
                  <a:outerShdw blurRad="63500" dir="2700000" algn="tl" rotWithShape="0">
                    <a:prstClr val="white">
                      <a:alpha val="40000"/>
                    </a:prstClr>
                  </a:outerShdw>
                </a:effectLst>
                <a:latin typeface="Calibri"/>
                <a:ea typeface="+mn-lt"/>
                <a:cs typeface="Calibri"/>
              </a:rPr>
              <a:t> . </a:t>
            </a:r>
            <a:r>
              <a:rPr lang="en-US" sz="950" err="1">
                <a:effectLst>
                  <a:outerShdw blurRad="63500" dir="2700000" algn="tl" rotWithShape="0">
                    <a:prstClr val="white">
                      <a:alpha val="40000"/>
                    </a:prstClr>
                  </a:outerShdw>
                </a:effectLst>
                <a:latin typeface="Calibri"/>
                <a:ea typeface="+mn-lt"/>
                <a:cs typeface="Calibri"/>
              </a:rPr>
              <a:t>Weithiau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bydd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angen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rhieni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Corff</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ddiwedd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cyfnod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rhiant</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fel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llywodraethwr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anfonir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llythyr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a:t>
            </a:r>
            <a:r>
              <a:rPr lang="en-US" sz="950">
                <a:effectLst>
                  <a:outerShdw blurRad="63500" dir="2700000" algn="tl" rotWithShape="0">
                    <a:prstClr val="white">
                      <a:alpha val="40000"/>
                    </a:prstClr>
                  </a:outerShdw>
                </a:effectLst>
                <a:latin typeface="Calibri"/>
                <a:ea typeface="+mn-lt"/>
                <a:cs typeface="Calibri"/>
              </a:rPr>
              <a:t> bob  </a:t>
            </a:r>
            <a:r>
              <a:rPr lang="en-US" sz="950" err="1">
                <a:effectLst>
                  <a:outerShdw blurRad="63500" dir="2700000" algn="tl" rotWithShape="0">
                    <a:prstClr val="white">
                      <a:alpha val="40000"/>
                    </a:prstClr>
                  </a:outerShdw>
                </a:effectLst>
                <a:latin typeface="Calibri"/>
                <a:ea typeface="+mn-lt"/>
                <a:cs typeface="Calibri"/>
              </a:rPr>
              <a:t>rhiant</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gofyn</a:t>
            </a:r>
            <a:r>
              <a:rPr lang="en-US" sz="950">
                <a:effectLst>
                  <a:outerShdw blurRad="63500" dir="2700000" algn="tl" rotWithShape="0">
                    <a:prstClr val="white">
                      <a:alpha val="40000"/>
                    </a:prstClr>
                  </a:outerShdw>
                </a:effectLst>
                <a:latin typeface="Calibri"/>
                <a:ea typeface="+mn-lt"/>
                <a:cs typeface="Calibri"/>
              </a:rPr>
              <a:t> am </a:t>
            </a:r>
            <a:r>
              <a:rPr lang="en-US" sz="950" err="1">
                <a:effectLst>
                  <a:outerShdw blurRad="63500" dir="2700000" algn="tl" rotWithShape="0">
                    <a:prstClr val="white">
                      <a:alpha val="40000"/>
                    </a:prstClr>
                  </a:outerShdw>
                </a:effectLst>
                <a:latin typeface="Calibri"/>
                <a:ea typeface="+mn-lt"/>
                <a:cs typeface="Calibri"/>
              </a:rPr>
              <a:t>gynigiadau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lanw’r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llefydd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gwag</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Os</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digwydd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ysgol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dderbyn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cynnig</a:t>
            </a:r>
            <a:r>
              <a:rPr lang="en-US" sz="950">
                <a:effectLst>
                  <a:outerShdw blurRad="63500" dir="2700000" algn="tl" rotWithShape="0">
                    <a:prstClr val="white">
                      <a:alpha val="40000"/>
                    </a:prstClr>
                  </a:outerShdw>
                </a:effectLst>
                <a:latin typeface="Calibri"/>
                <a:ea typeface="+mn-lt"/>
                <a:cs typeface="Calibri"/>
              </a:rPr>
              <a:t> am </a:t>
            </a:r>
            <a:r>
              <a:rPr lang="en-US" sz="950" err="1">
                <a:effectLst>
                  <a:outerShdw blurRad="63500" dir="2700000" algn="tl" rotWithShape="0">
                    <a:prstClr val="white">
                      <a:alpha val="40000"/>
                    </a:prstClr>
                  </a:outerShdw>
                </a:effectLst>
                <a:latin typeface="Calibri"/>
                <a:ea typeface="+mn-lt"/>
                <a:cs typeface="Calibri"/>
              </a:rPr>
              <a:t>fwy</a:t>
            </a:r>
            <a:r>
              <a:rPr lang="en-US" sz="950">
                <a:effectLst>
                  <a:outerShdw blurRad="63500" dir="2700000" algn="tl" rotWithShape="0">
                    <a:prstClr val="white">
                      <a:alpha val="40000"/>
                    </a:prstClr>
                  </a:outerShdw>
                </a:effectLst>
                <a:latin typeface="Calibri"/>
                <a:ea typeface="+mn-lt"/>
                <a:cs typeface="Calibri"/>
              </a:rPr>
              <a:t> nag un </a:t>
            </a:r>
            <a:r>
              <a:rPr lang="en-US" sz="950" err="1">
                <a:effectLst>
                  <a:outerShdw blurRad="63500" dir="2700000" algn="tl" rotWithShape="0">
                    <a:prstClr val="white">
                      <a:alpha val="40000"/>
                    </a:prstClr>
                  </a:outerShdw>
                </a:effectLst>
                <a:latin typeface="Calibri"/>
                <a:ea typeface="+mn-lt"/>
                <a:cs typeface="Calibri"/>
              </a:rPr>
              <a:t>enw</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anfonir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papurau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pleidleisio</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a:t>
            </a:r>
            <a:r>
              <a:rPr lang="en-US" sz="950">
                <a:effectLst>
                  <a:outerShdw blurRad="63500" dir="2700000" algn="tl" rotWithShape="0">
                    <a:prstClr val="white">
                      <a:alpha val="40000"/>
                    </a:prstClr>
                  </a:outerShdw>
                </a:effectLst>
                <a:latin typeface="Calibri"/>
                <a:ea typeface="+mn-lt"/>
                <a:cs typeface="Calibri"/>
              </a:rPr>
              <a:t> bob </a:t>
            </a:r>
            <a:r>
              <a:rPr lang="en-US" sz="950" err="1">
                <a:effectLst>
                  <a:outerShdw blurRad="63500" dir="2700000" algn="tl" rotWithShape="0">
                    <a:prstClr val="white">
                      <a:alpha val="40000"/>
                    </a:prstClr>
                  </a:outerShdw>
                </a:effectLst>
                <a:latin typeface="Calibri"/>
                <a:ea typeface="+mn-lt"/>
                <a:cs typeface="Calibri"/>
              </a:rPr>
              <a:t>rhiant</a:t>
            </a:r>
            <a:r>
              <a:rPr lang="en-US" sz="950">
                <a:effectLst>
                  <a:outerShdw blurRad="63500" dir="2700000" algn="tl" rotWithShape="0">
                    <a:prstClr val="white">
                      <a:alpha val="40000"/>
                    </a:prstClr>
                  </a:outerShdw>
                </a:effectLst>
                <a:latin typeface="Calibri"/>
                <a:ea typeface="+mn-lt"/>
                <a:cs typeface="Calibri"/>
              </a:rPr>
              <a:t> er </a:t>
            </a:r>
            <a:r>
              <a:rPr lang="en-US" sz="950" err="1">
                <a:effectLst>
                  <a:outerShdw blurRad="63500" dir="2700000" algn="tl" rotWithShape="0">
                    <a:prstClr val="white">
                      <a:alpha val="40000"/>
                    </a:prstClr>
                  </a:outerShdw>
                </a:effectLst>
                <a:latin typeface="Calibri"/>
                <a:ea typeface="+mn-lt"/>
                <a:cs typeface="Calibri"/>
              </a:rPr>
              <a:t>mwyn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medru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cyfri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pob</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pleidlais</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a:p>
            <a:pPr>
              <a:lnSpc>
                <a:spcPct val="120000"/>
              </a:lnSpc>
              <a:spcBef>
                <a:spcPts val="0"/>
              </a:spcBef>
            </a:pPr>
            <a:r>
              <a:rPr lang="en-US" sz="950" b="1">
                <a:effectLst>
                  <a:outerShdw blurRad="63500" dir="2700000" algn="tl" rotWithShape="0">
                    <a:prstClr val="white">
                      <a:alpha val="40000"/>
                    </a:prstClr>
                  </a:outerShdw>
                </a:effectLst>
                <a:latin typeface="Calibri"/>
                <a:ea typeface="+mn-lt"/>
                <a:cs typeface="Calibri"/>
              </a:rPr>
              <a:t>Sut </a:t>
            </a:r>
            <a:r>
              <a:rPr lang="en-US" sz="950" b="1" err="1">
                <a:effectLst>
                  <a:outerShdw blurRad="63500" dir="2700000" algn="tl" rotWithShape="0">
                    <a:prstClr val="white">
                      <a:alpha val="40000"/>
                    </a:prstClr>
                  </a:outerShdw>
                </a:effectLst>
                <a:latin typeface="Calibri"/>
                <a:ea typeface="+mn-lt"/>
                <a:cs typeface="Calibri"/>
              </a:rPr>
              <a:t>ydw</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i’n</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cysylltu</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â’r</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Corff</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Llywodraethol</a:t>
            </a:r>
            <a:r>
              <a:rPr lang="en-US" sz="950" b="1">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Os</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oes</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gennych</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unrhyw</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ymholiad</a:t>
            </a:r>
            <a:r>
              <a:rPr lang="en-US" sz="950">
                <a:effectLst>
                  <a:outerShdw blurRad="63500" dir="2700000" algn="tl" rotWithShape="0">
                    <a:prstClr val="white">
                      <a:alpha val="40000"/>
                    </a:prstClr>
                  </a:outerShdw>
                </a:effectLst>
                <a:latin typeface="Calibri"/>
                <a:ea typeface="+mn-lt"/>
                <a:cs typeface="Calibri"/>
              </a:rPr>
              <a:t> neu </a:t>
            </a:r>
            <a:r>
              <a:rPr lang="en-US" sz="950" err="1">
                <a:effectLst>
                  <a:outerShdw blurRad="63500" dir="2700000" algn="tl" rotWithShape="0">
                    <a:prstClr val="white">
                      <a:alpha val="40000"/>
                    </a:prstClr>
                  </a:outerShdw>
                </a:effectLst>
                <a:latin typeface="Calibri"/>
                <a:ea typeface="+mn-lt"/>
                <a:cs typeface="Calibri"/>
              </a:rPr>
              <a:t>sylwad</a:t>
            </a:r>
            <a:r>
              <a:rPr lang="en-US" sz="950">
                <a:effectLst>
                  <a:outerShdw blurRad="63500" dir="2700000" algn="tl" rotWithShape="0">
                    <a:prstClr val="white">
                      <a:alpha val="40000"/>
                    </a:prstClr>
                  </a:outerShdw>
                </a:effectLst>
                <a:latin typeface="Calibri"/>
                <a:ea typeface="+mn-lt"/>
                <a:cs typeface="Calibri"/>
              </a:rPr>
              <a:t> yr </a:t>
            </a:r>
            <a:r>
              <a:rPr lang="en-US" sz="950" err="1">
                <a:effectLst>
                  <a:outerShdw blurRad="63500" dir="2700000" algn="tl" rotWithShape="0">
                    <a:prstClr val="white">
                      <a:alpha val="40000"/>
                    </a:prstClr>
                  </a:outerShdw>
                </a:effectLst>
                <a:latin typeface="Calibri"/>
                <a:ea typeface="+mn-lt"/>
                <a:cs typeface="Calibri"/>
              </a:rPr>
              <a:t>hoffech</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holi</a:t>
            </a:r>
            <a:r>
              <a:rPr lang="en-US" sz="950">
                <a:effectLst>
                  <a:outerShdw blurRad="63500" dir="2700000" algn="tl" rotWithShape="0">
                    <a:prstClr val="white">
                      <a:alpha val="40000"/>
                    </a:prstClr>
                  </a:outerShdw>
                </a:effectLst>
                <a:latin typeface="Calibri"/>
                <a:ea typeface="+mn-lt"/>
                <a:cs typeface="Calibri"/>
              </a:rPr>
              <a:t> neu </a:t>
            </a:r>
            <a:r>
              <a:rPr lang="en-US" sz="950" err="1">
                <a:effectLst>
                  <a:outerShdw blurRad="63500" dir="2700000" algn="tl" rotWithShape="0">
                    <a:prstClr val="white">
                      <a:alpha val="40000"/>
                    </a:prstClr>
                  </a:outerShdw>
                </a:effectLst>
                <a:latin typeface="Calibri"/>
                <a:ea typeface="+mn-lt"/>
                <a:cs typeface="Calibri"/>
              </a:rPr>
              <a:t>rannu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gyda’r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Corff</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Llywodraethol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gallwch</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ysgrifennu</a:t>
            </a:r>
            <a:r>
              <a:rPr lang="en-US" sz="950">
                <a:effectLst>
                  <a:outerShdw blurRad="63500" dir="2700000" algn="tl" rotWithShape="0">
                    <a:prstClr val="white">
                      <a:alpha val="40000"/>
                    </a:prstClr>
                  </a:outerShdw>
                </a:effectLst>
                <a:latin typeface="Calibri"/>
                <a:ea typeface="+mn-lt"/>
                <a:cs typeface="Calibri"/>
              </a:rPr>
              <a:t> at y </a:t>
            </a:r>
            <a:r>
              <a:rPr lang="en-US" sz="950" err="1">
                <a:effectLst>
                  <a:outerShdw blurRad="63500" dir="2700000" algn="tl" rotWithShape="0">
                    <a:prstClr val="white">
                      <a:alpha val="40000"/>
                    </a:prstClr>
                  </a:outerShdw>
                </a:effectLst>
                <a:latin typeface="Calibri"/>
                <a:ea typeface="+mn-lt"/>
                <a:cs typeface="Calibri"/>
              </a:rPr>
              <a:t>Cadeirydd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naill</a:t>
            </a:r>
            <a:r>
              <a:rPr lang="en-US" sz="950">
                <a:effectLst>
                  <a:outerShdw blurRad="63500" dir="2700000" algn="tl" rotWithShape="0">
                    <a:prstClr val="white">
                      <a:alpha val="40000"/>
                    </a:prstClr>
                  </a:outerShdw>
                </a:effectLst>
                <a:latin typeface="Calibri"/>
                <a:ea typeface="+mn-lt"/>
                <a:cs typeface="Calibri"/>
              </a:rPr>
              <a:t> ai </a:t>
            </a:r>
            <a:r>
              <a:rPr lang="en-US" sz="950" err="1">
                <a:effectLst>
                  <a:outerShdw blurRad="63500" dir="2700000" algn="tl" rotWithShape="0">
                    <a:prstClr val="white">
                      <a:alpha val="40000"/>
                    </a:prstClr>
                  </a:outerShdw>
                </a:effectLst>
                <a:latin typeface="Calibri"/>
                <a:ea typeface="+mn-lt"/>
                <a:cs typeface="Calibri"/>
              </a:rPr>
              <a:t>drwy</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lythyr</a:t>
            </a:r>
            <a:r>
              <a:rPr lang="en-US" sz="950">
                <a:effectLst>
                  <a:outerShdw blurRad="63500" dir="2700000" algn="tl" rotWithShape="0">
                    <a:prstClr val="white">
                      <a:alpha val="40000"/>
                    </a:prstClr>
                  </a:outerShdw>
                </a:effectLst>
                <a:latin typeface="Calibri"/>
                <a:ea typeface="+mn-lt"/>
                <a:cs typeface="Calibri"/>
              </a:rPr>
              <a:t> neu e-</a:t>
            </a:r>
            <a:r>
              <a:rPr lang="en-US" sz="950" err="1">
                <a:effectLst>
                  <a:outerShdw blurRad="63500" dir="2700000" algn="tl" rotWithShape="0">
                    <a:prstClr val="white">
                      <a:alpha val="40000"/>
                    </a:prstClr>
                  </a:outerShdw>
                </a:effectLst>
                <a:latin typeface="Calibri"/>
                <a:ea typeface="+mn-lt"/>
                <a:cs typeface="Calibri"/>
              </a:rPr>
              <a:t>bost</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drwy</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swyddfa’r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ysgol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Croesawn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eich</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cyfraniad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ar</a:t>
            </a:r>
            <a:r>
              <a:rPr lang="en-US" sz="950">
                <a:effectLst>
                  <a:outerShdw blurRad="63500" dir="2700000" algn="tl" rotWithShape="0">
                    <a:prstClr val="white">
                      <a:alpha val="40000"/>
                    </a:prstClr>
                  </a:outerShdw>
                </a:effectLst>
                <a:latin typeface="Calibri"/>
                <a:ea typeface="+mn-lt"/>
                <a:cs typeface="Calibri"/>
              </a:rPr>
              <a:t> bob  </a:t>
            </a:r>
            <a:r>
              <a:rPr lang="en-US" sz="950" err="1">
                <a:effectLst>
                  <a:outerShdw blurRad="63500" dir="2700000" algn="tl" rotWithShape="0">
                    <a:prstClr val="white">
                      <a:alpha val="40000"/>
                    </a:prstClr>
                  </a:outerShdw>
                </a:effectLst>
                <a:latin typeface="Calibri"/>
                <a:ea typeface="+mn-lt"/>
                <a:cs typeface="Calibri"/>
              </a:rPr>
              <a:t>achlysur</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a:p>
            <a:pPr>
              <a:lnSpc>
                <a:spcPct val="120000"/>
              </a:lnSpc>
              <a:spcBef>
                <a:spcPts val="0"/>
              </a:spcBef>
            </a:pPr>
            <a:r>
              <a:rPr lang="en-US" sz="950">
                <a:effectLst>
                  <a:outerShdw blurRad="63500" dir="2700000" algn="tl" rotWithShape="0">
                    <a:prstClr val="white">
                      <a:alpha val="40000"/>
                    </a:prstClr>
                  </a:outerShdw>
                </a:effectLst>
                <a:latin typeface="Calibri"/>
                <a:ea typeface="+mn-lt"/>
                <a:cs typeface="Calibri"/>
              </a:rPr>
              <a:t>Ni </a:t>
            </a:r>
            <a:r>
              <a:rPr lang="en-US" sz="950" err="1">
                <a:effectLst>
                  <a:outerShdw blurRad="63500" dir="2700000" algn="tl" rotWithShape="0">
                    <a:prstClr val="white">
                      <a:alpha val="40000"/>
                    </a:prstClr>
                  </a:outerShdw>
                </a:effectLst>
                <a:latin typeface="Calibri"/>
                <a:ea typeface="+mn-lt"/>
                <a:cs typeface="Calibri"/>
              </a:rPr>
              <a:t>chynhelir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cyfarfod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blynyddol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rhieni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bellach</a:t>
            </a:r>
            <a:r>
              <a:rPr lang="en-US" sz="950">
                <a:effectLst>
                  <a:outerShdw blurRad="63500" dir="2700000" algn="tl" rotWithShape="0">
                    <a:prstClr val="white">
                      <a:alpha val="40000"/>
                    </a:prstClr>
                  </a:outerShdw>
                </a:effectLst>
                <a:latin typeface="Calibri"/>
                <a:ea typeface="+mn-lt"/>
                <a:cs typeface="Calibri"/>
              </a:rPr>
              <a:t>, oni bai bod </a:t>
            </a:r>
            <a:r>
              <a:rPr lang="en-US" sz="950" err="1">
                <a:effectLst>
                  <a:outerShdw blurRad="63500" dir="2700000" algn="tl" rotWithShape="0">
                    <a:prstClr val="white">
                      <a:alpha val="40000"/>
                    </a:prstClr>
                  </a:outerShdw>
                </a:effectLst>
                <a:latin typeface="Calibri"/>
                <a:ea typeface="+mn-lt"/>
                <a:cs typeface="Calibri"/>
              </a:rPr>
              <a:t>rhieni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eisiau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cynnal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cyfarfod</a:t>
            </a:r>
            <a:r>
              <a:rPr lang="en-US" sz="950">
                <a:effectLst>
                  <a:outerShdw blurRad="63500" dir="2700000" algn="tl" rotWithShape="0">
                    <a:prstClr val="white">
                      <a:alpha val="40000"/>
                    </a:prstClr>
                  </a:outerShdw>
                </a:effectLst>
                <a:latin typeface="Calibri"/>
                <a:ea typeface="+mn-lt"/>
                <a:cs typeface="Calibri"/>
              </a:rPr>
              <a:t>. Mae </a:t>
            </a:r>
            <a:r>
              <a:rPr lang="en-US" sz="950" err="1">
                <a:effectLst>
                  <a:outerShdw blurRad="63500" dir="2700000" algn="tl" rotWithShape="0">
                    <a:prstClr val="white">
                      <a:alpha val="40000"/>
                    </a:prstClr>
                  </a:outerShdw>
                </a:effectLst>
                <a:latin typeface="Calibri"/>
                <a:ea typeface="+mn-lt"/>
                <a:cs typeface="Calibri"/>
              </a:rPr>
              <a:t>hawl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cynnal</a:t>
            </a:r>
            <a:r>
              <a:rPr lang="en-US" sz="950">
                <a:effectLst>
                  <a:outerShdw blurRad="63500" dir="2700000" algn="tl" rotWithShape="0">
                    <a:prstClr val="white">
                      <a:alpha val="40000"/>
                    </a:prstClr>
                  </a:outerShdw>
                </a:effectLst>
                <a:latin typeface="Calibri"/>
                <a:ea typeface="+mn-lt"/>
                <a:cs typeface="Calibri"/>
              </a:rPr>
              <a:t> tri </a:t>
            </a:r>
            <a:r>
              <a:rPr lang="en-US" sz="950" err="1">
                <a:effectLst>
                  <a:outerShdw blurRad="63500" dir="2700000" algn="tl" rotWithShape="0">
                    <a:prstClr val="white">
                      <a:alpha val="40000"/>
                    </a:prstClr>
                  </a:outerShdw>
                </a:effectLst>
                <a:latin typeface="Calibri"/>
                <a:ea typeface="+mn-lt"/>
                <a:cs typeface="Calibri"/>
              </a:rPr>
              <a:t>chyfarfod</a:t>
            </a:r>
            <a:r>
              <a:rPr lang="en-US" sz="950">
                <a:effectLst>
                  <a:outerShdw blurRad="63500" dir="2700000" algn="tl" rotWithShape="0">
                    <a:prstClr val="white">
                      <a:alpha val="40000"/>
                    </a:prstClr>
                  </a:outerShdw>
                </a:effectLst>
                <a:latin typeface="Calibri"/>
                <a:ea typeface="+mn-lt"/>
                <a:cs typeface="Calibri"/>
              </a:rPr>
              <a:t>  y </a:t>
            </a:r>
            <a:r>
              <a:rPr lang="en-US" sz="950" err="1">
                <a:effectLst>
                  <a:outerShdw blurRad="63500" dir="2700000" algn="tl" rotWithShape="0">
                    <a:prstClr val="white">
                      <a:alpha val="40000"/>
                    </a:prstClr>
                  </a:outerShdw>
                </a:effectLst>
                <a:latin typeface="Calibri"/>
                <a:ea typeface="+mn-lt"/>
                <a:cs typeface="Calibri"/>
              </a:rPr>
              <a:t>flwyddyn</a:t>
            </a:r>
            <a:r>
              <a:rPr lang="en-US" sz="950">
                <a:effectLst>
                  <a:outerShdw blurRad="63500" dir="2700000" algn="tl" rotWithShape="0">
                    <a:prstClr val="white">
                      <a:alpha val="40000"/>
                    </a:prstClr>
                  </a:outerShdw>
                </a:effectLst>
                <a:latin typeface="Calibri"/>
                <a:ea typeface="+mn-lt"/>
                <a:cs typeface="Calibri"/>
              </a:rPr>
              <a:t>, a </a:t>
            </a:r>
            <a:r>
              <a:rPr lang="en-US" sz="950" err="1">
                <a:effectLst>
                  <a:outerShdw blurRad="63500" dir="2700000" algn="tl" rotWithShape="0">
                    <a:prstClr val="white">
                      <a:alpha val="40000"/>
                    </a:prstClr>
                  </a:outerShdw>
                </a:effectLst>
                <a:latin typeface="Calibri"/>
                <a:ea typeface="+mn-lt"/>
                <a:cs typeface="Calibri"/>
              </a:rPr>
              <a:t>hynny</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drwy</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roi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deiseb</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i</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fewn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gyda</a:t>
            </a:r>
            <a:r>
              <a:rPr lang="en-US" sz="950">
                <a:effectLst>
                  <a:outerShdw blurRad="63500" dir="2700000" algn="tl" rotWithShape="0">
                    <a:prstClr val="white">
                      <a:alpha val="40000"/>
                    </a:prstClr>
                  </a:outerShdw>
                </a:effectLst>
                <a:latin typeface="Calibri"/>
                <a:ea typeface="+mn-lt"/>
                <a:cs typeface="Calibri"/>
              </a:rPr>
              <a:t> 10% </a:t>
            </a:r>
            <a:r>
              <a:rPr lang="en-US" sz="950" err="1">
                <a:effectLst>
                  <a:outerShdw blurRad="63500" dir="2700000" algn="tl" rotWithShape="0">
                    <a:prstClr val="white">
                      <a:alpha val="40000"/>
                    </a:prstClr>
                  </a:outerShdw>
                </a:effectLst>
                <a:latin typeface="Calibri"/>
                <a:ea typeface="+mn-lt"/>
                <a:cs typeface="Calibri"/>
              </a:rPr>
              <a:t>o’r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rhieni</a:t>
            </a:r>
            <a:r>
              <a:rPr lang="en-US" sz="950">
                <a:effectLst>
                  <a:outerShdw blurRad="63500" dir="2700000" algn="tl" rotWithShape="0">
                    <a:prstClr val="white">
                      <a:alpha val="40000"/>
                    </a:prstClr>
                  </a:outerShdw>
                </a:effectLst>
                <a:latin typeface="Calibri"/>
                <a:ea typeface="+mn-lt"/>
                <a:cs typeface="Calibri"/>
              </a:rPr>
              <a:t> a </a:t>
            </a:r>
            <a:r>
              <a:rPr lang="en-US" sz="950" err="1">
                <a:effectLst>
                  <a:outerShdw blurRad="63500" dir="2700000" algn="tl" rotWithShape="0">
                    <a:prstClr val="white">
                      <a:alpha val="40000"/>
                    </a:prstClr>
                  </a:outerShdw>
                </a:effectLst>
                <a:latin typeface="Calibri"/>
                <a:ea typeface="+mn-lt"/>
                <a:cs typeface="Calibri"/>
              </a:rPr>
              <a:t>fynycha</a:t>
            </a:r>
            <a:r>
              <a:rPr lang="en-US" sz="950">
                <a:effectLst>
                  <a:outerShdw blurRad="63500" dir="2700000" algn="tl" rotWithShape="0">
                    <a:prstClr val="white">
                      <a:alpha val="40000"/>
                    </a:prstClr>
                  </a:outerShdw>
                </a:effectLst>
                <a:latin typeface="Calibri"/>
                <a:ea typeface="+mn-lt"/>
                <a:cs typeface="Calibri"/>
              </a:rPr>
              <a:t> yr </a:t>
            </a:r>
            <a:r>
              <a:rPr lang="en-US" sz="950" err="1">
                <a:effectLst>
                  <a:outerShdw blurRad="63500" dir="2700000" algn="tl" rotWithShape="0">
                    <a:prstClr val="white">
                      <a:alpha val="40000"/>
                    </a:prstClr>
                  </a:outerShdw>
                </a:effectLst>
                <a:latin typeface="Calibri"/>
                <a:ea typeface="+mn-lt"/>
                <a:cs typeface="Calibri"/>
              </a:rPr>
              <a:t>ysgol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arwyddo’r</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ddeiseb</a:t>
            </a:r>
            <a:r>
              <a:rPr lang="en-US" sz="950">
                <a:effectLst>
                  <a:outerShdw blurRad="63500" dir="2700000" algn="tl" rotWithShape="0">
                    <a:prstClr val="white">
                      <a:alpha val="40000"/>
                    </a:prstClr>
                  </a:outerShdw>
                </a:effectLst>
                <a:latin typeface="Calibri"/>
                <a:ea typeface="+mn-lt"/>
                <a:cs typeface="Calibri"/>
              </a:rPr>
              <a:t>, a nodi pam </a:t>
            </a:r>
            <a:r>
              <a:rPr lang="en-US" sz="950" err="1">
                <a:effectLst>
                  <a:outerShdw blurRad="63500" dir="2700000" algn="tl" rotWithShape="0">
                    <a:prstClr val="white">
                      <a:alpha val="40000"/>
                    </a:prstClr>
                  </a:outerShdw>
                </a:effectLst>
                <a:latin typeface="Calibri"/>
                <a:ea typeface="+mn-lt"/>
                <a:cs typeface="Calibri"/>
              </a:rPr>
              <a:t>maent</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eisiau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galw</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cyfarfod</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a:p>
            <a:pPr>
              <a:lnSpc>
                <a:spcPct val="120000"/>
              </a:lnSpc>
              <a:spcBef>
                <a:spcPts val="0"/>
              </a:spcBef>
            </a:pPr>
            <a:r>
              <a:rPr lang="en-US" sz="950" b="1" err="1">
                <a:effectLst>
                  <a:outerShdw blurRad="63500" dir="2700000" algn="tl" rotWithShape="0">
                    <a:prstClr val="white">
                      <a:alpha val="40000"/>
                    </a:prstClr>
                  </a:outerShdw>
                </a:effectLst>
                <a:latin typeface="Calibri"/>
                <a:ea typeface="+mn-lt"/>
                <a:cs typeface="Calibri"/>
              </a:rPr>
              <a:t>Costau’r</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Corff</a:t>
            </a:r>
            <a:r>
              <a:rPr lang="en-US" sz="950" b="1">
                <a:effectLst>
                  <a:outerShdw blurRad="63500" dir="2700000" algn="tl" rotWithShape="0">
                    <a:prstClr val="white">
                      <a:alpha val="40000"/>
                    </a:prstClr>
                  </a:outerShdw>
                </a:effectLst>
                <a:latin typeface="Calibri"/>
                <a:ea typeface="+mn-lt"/>
                <a:cs typeface="Calibri"/>
              </a:rPr>
              <a:t> </a:t>
            </a:r>
            <a:r>
              <a:rPr lang="en-US" sz="950" b="1" err="1">
                <a:effectLst>
                  <a:outerShdw blurRad="63500" dir="2700000" algn="tl" rotWithShape="0">
                    <a:prstClr val="white">
                      <a:alpha val="40000"/>
                    </a:prstClr>
                  </a:outerShdw>
                </a:effectLst>
                <a:latin typeface="Calibri"/>
                <a:ea typeface="+mn-lt"/>
                <a:cs typeface="Calibri"/>
              </a:rPr>
              <a:t>Llywodraethol</a:t>
            </a:r>
            <a:r>
              <a:rPr lang="en-US" sz="950" b="1">
                <a:effectLst>
                  <a:outerShdw blurRad="63500" dir="2700000" algn="tl" rotWithShape="0">
                    <a:prstClr val="white">
                      <a:alpha val="40000"/>
                    </a:prstClr>
                  </a:outerShdw>
                </a:effectLst>
                <a:latin typeface="Calibri"/>
                <a:ea typeface="+mn-lt"/>
                <a:cs typeface="Calibri"/>
              </a:rPr>
              <a:t>  -</a:t>
            </a:r>
            <a:r>
              <a:rPr lang="en-US" sz="950">
                <a:effectLst>
                  <a:outerShdw blurRad="63500" dir="2700000" algn="tl" rotWithShape="0">
                    <a:prstClr val="white">
                      <a:alpha val="40000"/>
                    </a:prstClr>
                  </a:outerShdw>
                </a:effectLst>
                <a:latin typeface="Calibri"/>
                <a:ea typeface="+mn-lt"/>
                <a:cs typeface="Calibri"/>
              </a:rPr>
              <a:t>Ni </a:t>
            </a:r>
            <a:r>
              <a:rPr lang="en-US" sz="950" err="1">
                <a:effectLst>
                  <a:outerShdw blurRad="63500" dir="2700000" algn="tl" rotWithShape="0">
                    <a:prstClr val="white">
                      <a:alpha val="40000"/>
                    </a:prstClr>
                  </a:outerShdw>
                </a:effectLst>
                <a:latin typeface="Calibri"/>
                <a:ea typeface="+mn-lt"/>
                <a:cs typeface="Calibri"/>
              </a:rPr>
              <a:t>hawliwyd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costau</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unigol</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gan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unrhyw</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lywodraethwr</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a:p>
            <a:pPr>
              <a:lnSpc>
                <a:spcPct val="120000"/>
              </a:lnSpc>
              <a:spcBef>
                <a:spcPts val="0"/>
              </a:spcBef>
            </a:pPr>
            <a:r>
              <a:rPr lang="en-US" sz="950" b="1" err="1">
                <a:effectLst>
                  <a:outerShdw blurRad="63500" dir="2700000" algn="tl" rotWithShape="0">
                    <a:prstClr val="white">
                      <a:alpha val="40000"/>
                    </a:prstClr>
                  </a:outerShdw>
                </a:effectLst>
                <a:latin typeface="Calibri"/>
                <a:ea typeface="+mn-lt"/>
                <a:cs typeface="Calibri"/>
              </a:rPr>
              <a:t>Cwynion</a:t>
            </a:r>
            <a:r>
              <a:rPr lang="en-US" sz="950" b="1">
                <a:effectLst>
                  <a:outerShdw blurRad="63500" dir="2700000" algn="tl" rotWithShape="0">
                    <a:prstClr val="white">
                      <a:alpha val="40000"/>
                    </a:prstClr>
                  </a:outerShdw>
                </a:effectLst>
                <a:latin typeface="Calibri"/>
                <a:ea typeface="+mn-lt"/>
                <a:cs typeface="Calibri"/>
              </a:rPr>
              <a:t> - </a:t>
            </a:r>
            <a:r>
              <a:rPr lang="en-US" sz="950">
                <a:effectLst>
                  <a:outerShdw blurRad="63500" dir="2700000" algn="tl" rotWithShape="0">
                    <a:prstClr val="white">
                      <a:alpha val="40000"/>
                    </a:prstClr>
                  </a:outerShdw>
                </a:effectLst>
                <a:latin typeface="Calibri"/>
                <a:ea typeface="+mn-lt"/>
                <a:cs typeface="Calibri"/>
              </a:rPr>
              <a:t>Ni </a:t>
            </a:r>
            <a:r>
              <a:rPr lang="en-US" sz="950" err="1">
                <a:effectLst>
                  <a:outerShdw blurRad="63500" dir="2700000" algn="tl" rotWithShape="0">
                    <a:prstClr val="white">
                      <a:alpha val="40000"/>
                    </a:prstClr>
                  </a:outerShdw>
                </a:effectLst>
                <a:latin typeface="Calibri"/>
                <a:ea typeface="+mn-lt"/>
                <a:cs typeface="Calibri"/>
              </a:rPr>
              <a:t>dderbyniwyd</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unrhyw</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gwynion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yn</a:t>
            </a:r>
            <a:r>
              <a:rPr lang="en-US" sz="950">
                <a:effectLst>
                  <a:outerShdw blurRad="63500" dir="2700000" algn="tl" rotWithShape="0">
                    <a:prstClr val="white">
                      <a:alpha val="40000"/>
                    </a:prstClr>
                  </a:outerShdw>
                </a:effectLst>
                <a:latin typeface="Calibri"/>
                <a:ea typeface="+mn-lt"/>
                <a:cs typeface="Calibri"/>
              </a:rPr>
              <a:t> </a:t>
            </a:r>
            <a:r>
              <a:rPr lang="en-US" sz="950" err="1">
                <a:effectLst>
                  <a:outerShdw blurRad="63500" dir="2700000" algn="tl" rotWithShape="0">
                    <a:prstClr val="white">
                      <a:alpha val="40000"/>
                    </a:prstClr>
                  </a:outerShdw>
                </a:effectLst>
                <a:latin typeface="Calibri"/>
                <a:ea typeface="+mn-lt"/>
                <a:cs typeface="Calibri"/>
              </a:rPr>
              <a:t>ystod</a:t>
            </a:r>
            <a:r>
              <a:rPr lang="en-US" sz="950">
                <a:effectLst>
                  <a:outerShdw blurRad="63500" dir="2700000" algn="tl" rotWithShape="0">
                    <a:prstClr val="white">
                      <a:alpha val="40000"/>
                    </a:prstClr>
                  </a:outerShdw>
                </a:effectLst>
                <a:latin typeface="Calibri"/>
                <a:ea typeface="+mn-lt"/>
                <a:cs typeface="Calibri"/>
              </a:rPr>
              <a:t> y </a:t>
            </a:r>
            <a:r>
              <a:rPr lang="en-US" sz="950" err="1">
                <a:effectLst>
                  <a:outerShdw blurRad="63500" dir="2700000" algn="tl" rotWithShape="0">
                    <a:prstClr val="white">
                      <a:alpha val="40000"/>
                    </a:prstClr>
                  </a:outerShdw>
                </a:effectLst>
                <a:latin typeface="Calibri"/>
                <a:ea typeface="+mn-lt"/>
                <a:cs typeface="Calibri"/>
              </a:rPr>
              <a:t>flwyddyn</a:t>
            </a:r>
            <a:r>
              <a:rPr lang="en-US" sz="950">
                <a:effectLst>
                  <a:outerShdw blurRad="63500" dir="2700000" algn="tl" rotWithShape="0">
                    <a:prstClr val="white">
                      <a:alpha val="40000"/>
                    </a:prstClr>
                  </a:outerShdw>
                </a:effectLst>
                <a:latin typeface="Calibri"/>
                <a:ea typeface="+mn-lt"/>
                <a:cs typeface="Calibri"/>
              </a:rPr>
              <a:t>. </a:t>
            </a:r>
            <a:endParaRPr lang="en-US" sz="950">
              <a:effectLst>
                <a:outerShdw blurRad="63500" dir="2700000" algn="tl" rotWithShape="0">
                  <a:prstClr val="white">
                    <a:alpha val="40000"/>
                  </a:prstClr>
                </a:outerShdw>
              </a:effectLst>
              <a:latin typeface="Calibri"/>
              <a:cs typeface="Calibri"/>
            </a:endParaRPr>
          </a:p>
        </p:txBody>
      </p:sp>
      <p:sp>
        <p:nvSpPr>
          <p:cNvPr id="4" name="Content Placeholder 2">
            <a:extLst>
              <a:ext uri="{FF2B5EF4-FFF2-40B4-BE49-F238E27FC236}">
                <a16:creationId xmlns:a16="http://schemas.microsoft.com/office/drawing/2014/main" id="{0D1534BC-1018-4211-9A43-05983F927BBF}"/>
              </a:ext>
            </a:extLst>
          </p:cNvPr>
          <p:cNvSpPr txBox="1">
            <a:spLocks/>
          </p:cNvSpPr>
          <p:nvPr/>
        </p:nvSpPr>
        <p:spPr>
          <a:xfrm>
            <a:off x="4564504" y="1524986"/>
            <a:ext cx="4430331" cy="5182204"/>
          </a:xfrm>
          <a:prstGeom prst="rect">
            <a:avLst/>
          </a:prstGeom>
          <a:solidFill>
            <a:schemeClr val="accent1">
              <a:lumMod val="20000"/>
              <a:lumOff val="80000"/>
            </a:schemeClr>
          </a:solidFill>
          <a:ln w="28575">
            <a:solidFill>
              <a:schemeClr val="bg2"/>
            </a:solidFill>
          </a:ln>
        </p:spPr>
        <p:txBody>
          <a:bodyPr vert="horz" lIns="91440" tIns="45720" rIns="91440" bIns="45720" rtlCol="0" anchor="t">
            <a:normAutofit fontScale="47500" lnSpcReduction="20000"/>
          </a:bodyPr>
          <a:lst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a:lstStyle>
          <a:p>
            <a:pPr>
              <a:spcBef>
                <a:spcPts val="0"/>
              </a:spcBef>
            </a:pPr>
            <a:r>
              <a:rPr lang="en-GB">
                <a:latin typeface="Calibri"/>
                <a:cs typeface="Calibri"/>
              </a:rPr>
              <a:t>All members of the Governing Body, apart from the Headteacher, serve for a four year term. </a:t>
            </a:r>
            <a:endParaRPr lang="en-GB" b="1">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marL="285750" indent="-285750">
              <a:spcBef>
                <a:spcPts val="0"/>
              </a:spcBef>
            </a:pPr>
            <a:r>
              <a:rPr lang="en-GB">
                <a:latin typeface="Calibri"/>
                <a:cs typeface="Calibri"/>
              </a:rPr>
              <a:t>The members of the Governing Body reflect a cross section of the local community. The Chairperson is elected at the start of each new academic year. </a:t>
            </a:r>
            <a:endParaRPr lang="en-GB" b="1">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r>
              <a:rPr lang="en-GB">
                <a:latin typeface="Calibri"/>
                <a:cs typeface="Calibri"/>
              </a:rPr>
              <a:t>The Governing Body is responsible for managing the policies of the Local Authority and national legislation pertaining to schools. It also has responsibility for following the rules and procedures of the Local Management of Schools in a similar way to a Board of Directors in the world of business. The Governing Body meets on a termly basis to discuss a detailed report presented by the Headteacher. The report contains information regarding pupil progress, curriculum developments, staffing issues etc. </a:t>
            </a:r>
            <a:endParaRPr lang="en-GB">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r>
              <a:rPr lang="en-GB" b="1">
                <a:latin typeface="Calibri"/>
                <a:cs typeface="Calibri"/>
              </a:rPr>
              <a:t>The election of parent representatives to the Governing Body.</a:t>
            </a:r>
            <a:r>
              <a:rPr lang="en-GB">
                <a:latin typeface="Calibri"/>
                <a:cs typeface="Calibri"/>
              </a:rPr>
              <a:t> Occasionally it is necessary to elect new parents on the Governing Body. At the end of a Parent Governor’s term of office a letter is sent to all parents asking for nominations in respect of the vacancy / </a:t>
            </a:r>
            <a:r>
              <a:rPr lang="en-GB" err="1">
                <a:latin typeface="Calibri"/>
                <a:cs typeface="Calibri"/>
              </a:rPr>
              <a:t>ies</a:t>
            </a:r>
            <a:r>
              <a:rPr lang="en-GB">
                <a:latin typeface="Calibri"/>
                <a:cs typeface="Calibri"/>
              </a:rPr>
              <a:t>. In the event that the school receives more than one application, then ballot papers are distributed to all parents and votes counted. </a:t>
            </a:r>
            <a:endParaRPr lang="en-GB">
              <a:effectLst>
                <a:outerShdw blurRad="63500" dir="2700000" algn="tl" rotWithShape="0">
                  <a:prstClr val="white">
                    <a:alpha val="40000"/>
                  </a:prstClr>
                </a:outerShdw>
              </a:effectLst>
              <a:latin typeface="Calibri"/>
              <a:ea typeface="Calibri"/>
              <a:cs typeface="Calibri"/>
            </a:endParaRPr>
          </a:p>
          <a:p>
            <a:pPr>
              <a:spcBef>
                <a:spcPts val="0"/>
              </a:spcBef>
            </a:pPr>
            <a:r>
              <a:rPr lang="en-GB" b="1">
                <a:latin typeface="Calibri"/>
                <a:cs typeface="Calibri"/>
              </a:rPr>
              <a:t>How do I contact the Governing Body</a:t>
            </a:r>
            <a:r>
              <a:rPr lang="en-GB">
                <a:latin typeface="Calibri"/>
                <a:cs typeface="Calibri"/>
              </a:rPr>
              <a:t>? If you have any comments or queries which you would like to share or ask the Governing Body, please contact the Chairperson either by letter or e-mail via the school admin officer. We welcome your contribution at all times. </a:t>
            </a:r>
            <a:endParaRPr lang="en-GB">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r>
              <a:rPr lang="en-GB">
                <a:latin typeface="Calibri"/>
                <a:cs typeface="Calibri"/>
              </a:rPr>
              <a:t>We no longer hold an Annual General Meeting for parents, unless requested to do so. It is permitted to hold three meetings a year if a petition is received with 10% or more of current school parents having signed it, noting on the petition the reason for requesting a meeting. </a:t>
            </a:r>
            <a:endParaRPr lang="en-GB">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r>
              <a:rPr lang="en-GB" b="1">
                <a:latin typeface="Calibri"/>
                <a:cs typeface="Calibri"/>
              </a:rPr>
              <a:t>Governing Body Expenses </a:t>
            </a:r>
            <a:r>
              <a:rPr lang="en-GB">
                <a:latin typeface="Calibri"/>
                <a:cs typeface="Calibri"/>
              </a:rPr>
              <a:t>No expenses were claimed by members of the Governing Body. </a:t>
            </a:r>
            <a:endParaRPr lang="en-GB">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r>
              <a:rPr lang="en-GB" b="1">
                <a:latin typeface="Calibri"/>
                <a:cs typeface="Calibri"/>
              </a:rPr>
              <a:t>Complaints</a:t>
            </a:r>
            <a:r>
              <a:rPr lang="en-GB">
                <a:latin typeface="Calibri"/>
                <a:cs typeface="Calibri"/>
              </a:rPr>
              <a:t> The school has a complaints policy. No resolutions were passed during the year</a:t>
            </a:r>
            <a:endParaRPr lang="en-US" b="1">
              <a:effectLst>
                <a:outerShdw blurRad="63500" dir="2700000" algn="tl" rotWithShape="0">
                  <a:prstClr val="white">
                    <a:alpha val="40000"/>
                  </a:prstClr>
                </a:outerShdw>
              </a:effectLst>
              <a:latin typeface="Calibri"/>
              <a:cs typeface="Calibri"/>
            </a:endParaRPr>
          </a:p>
        </p:txBody>
      </p:sp>
    </p:spTree>
    <p:extLst>
      <p:ext uri="{BB962C8B-B14F-4D97-AF65-F5344CB8AC3E}">
        <p14:creationId xmlns:p14="http://schemas.microsoft.com/office/powerpoint/2010/main" val="4284964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7271" y="315919"/>
            <a:ext cx="7167869" cy="707886"/>
          </a:xfrm>
          <a:prstGeom prst="rect">
            <a:avLst/>
          </a:prstGeom>
          <a:noFill/>
        </p:spPr>
        <p:txBody>
          <a:bodyPr wrap="square" lIns="91440" tIns="45720" rIns="91440" bIns="45720" rtlCol="0" anchor="t">
            <a:spAutoFit/>
          </a:bodyPr>
          <a:lstStyle/>
          <a:p>
            <a:pPr algn="ctr"/>
            <a:r>
              <a:rPr lang="en-US" sz="4000">
                <a:latin typeface="Calibri" panose="020F0502020204030204" pitchFamily="34" charset="0"/>
                <a:cs typeface="Calibri" panose="020F0502020204030204" pitchFamily="34" charset="0"/>
              </a:rPr>
              <a:t>Staff </a:t>
            </a:r>
            <a:r>
              <a:rPr lang="en-US" sz="4000" err="1">
                <a:latin typeface="Calibri" panose="020F0502020204030204" pitchFamily="34" charset="0"/>
                <a:cs typeface="Calibri" panose="020F0502020204030204" pitchFamily="34" charset="0"/>
              </a:rPr>
              <a:t>yr</a:t>
            </a:r>
            <a:r>
              <a:rPr lang="en-US" sz="4000">
                <a:latin typeface="Calibri" panose="020F0502020204030204" pitchFamily="34" charset="0"/>
                <a:cs typeface="Calibri" panose="020F0502020204030204" pitchFamily="34" charset="0"/>
              </a:rPr>
              <a:t> Ysgol/School Staff</a:t>
            </a:r>
          </a:p>
        </p:txBody>
      </p:sp>
      <p:graphicFrame>
        <p:nvGraphicFramePr>
          <p:cNvPr id="7" name="Content Placeholder 6">
            <a:extLst>
              <a:ext uri="{FF2B5EF4-FFF2-40B4-BE49-F238E27FC236}">
                <a16:creationId xmlns:a16="http://schemas.microsoft.com/office/drawing/2014/main" id="{3E2618F6-85B1-E257-589B-C8E550D8A23B}"/>
              </a:ext>
            </a:extLst>
          </p:cNvPr>
          <p:cNvGraphicFramePr>
            <a:graphicFrameLocks noGrp="1"/>
          </p:cNvGraphicFramePr>
          <p:nvPr>
            <p:ph idx="1"/>
            <p:extLst>
              <p:ext uri="{D42A27DB-BD31-4B8C-83A1-F6EECF244321}">
                <p14:modId xmlns:p14="http://schemas.microsoft.com/office/powerpoint/2010/main" val="4231061600"/>
              </p:ext>
            </p:extLst>
          </p:nvPr>
        </p:nvGraphicFramePr>
        <p:xfrm>
          <a:off x="779463" y="1524881"/>
          <a:ext cx="7583486" cy="5096433"/>
        </p:xfrm>
        <a:graphic>
          <a:graphicData uri="http://schemas.openxmlformats.org/drawingml/2006/table">
            <a:tbl>
              <a:tblPr firstRow="1" bandRow="1">
                <a:tableStyleId>{5C22544A-7EE6-4342-B048-85BDC9FD1C3A}</a:tableStyleId>
              </a:tblPr>
              <a:tblGrid>
                <a:gridCol w="3791743">
                  <a:extLst>
                    <a:ext uri="{9D8B030D-6E8A-4147-A177-3AD203B41FA5}">
                      <a16:colId xmlns:a16="http://schemas.microsoft.com/office/drawing/2014/main" val="849747091"/>
                    </a:ext>
                  </a:extLst>
                </a:gridCol>
                <a:gridCol w="3791743">
                  <a:extLst>
                    <a:ext uri="{9D8B030D-6E8A-4147-A177-3AD203B41FA5}">
                      <a16:colId xmlns:a16="http://schemas.microsoft.com/office/drawing/2014/main" val="2177549887"/>
                    </a:ext>
                  </a:extLst>
                </a:gridCol>
              </a:tblGrid>
              <a:tr h="257175">
                <a:tc>
                  <a:txBody>
                    <a:bodyPr/>
                    <a:lstStyle/>
                    <a:p>
                      <a:pPr marL="64770" rtl="0" fontAlgn="t">
                        <a:spcBef>
                          <a:spcPts val="0"/>
                        </a:spcBef>
                        <a:spcAft>
                          <a:spcPts val="0"/>
                        </a:spcAft>
                      </a:pPr>
                      <a:r>
                        <a:rPr lang="en-US" sz="1000" u="none" strike="noStrike" err="1">
                          <a:effectLst/>
                          <a:latin typeface="Calibri"/>
                          <a:cs typeface="Calibri"/>
                        </a:rPr>
                        <a:t>Mr</a:t>
                      </a:r>
                      <a:r>
                        <a:rPr lang="en-US" sz="1000" u="none" strike="noStrike">
                          <a:effectLst/>
                          <a:latin typeface="Calibri"/>
                          <a:cs typeface="Calibri"/>
                        </a:rPr>
                        <a:t> Aled Davies </a:t>
                      </a:r>
                      <a:endParaRPr lang="en-US">
                        <a:effectLst/>
                        <a:latin typeface="Calibri"/>
                        <a:cs typeface="Calibri"/>
                      </a:endParaRPr>
                    </a:p>
                  </a:txBody>
                  <a:tcPr marL="63500" marR="63500" marT="63500" marB="63500"/>
                </a:tc>
                <a:tc>
                  <a:txBody>
                    <a:bodyPr/>
                    <a:lstStyle/>
                    <a:p>
                      <a:pPr marL="66040" rtl="0" fontAlgn="t">
                        <a:spcBef>
                          <a:spcPts val="0"/>
                        </a:spcBef>
                        <a:spcAft>
                          <a:spcPts val="0"/>
                        </a:spcAft>
                      </a:pPr>
                      <a:r>
                        <a:rPr lang="en-US" sz="1000" u="none" strike="noStrike" err="1">
                          <a:effectLst/>
                          <a:latin typeface="Calibri"/>
                          <a:cs typeface="Calibri"/>
                        </a:rPr>
                        <a:t>Prifathro</a:t>
                      </a:r>
                      <a:r>
                        <a:rPr lang="en-US" sz="1000" u="none" strike="noStrike">
                          <a:effectLst/>
                          <a:latin typeface="Calibri"/>
                          <a:cs typeface="Calibri"/>
                        </a:rPr>
                        <a:t>/ Headteacher</a:t>
                      </a:r>
                      <a:endParaRPr lang="en-US">
                        <a:effectLst/>
                        <a:latin typeface="Calibri"/>
                        <a:cs typeface="Calibri"/>
                      </a:endParaRPr>
                    </a:p>
                  </a:txBody>
                  <a:tcPr marL="63500" marR="63500" marT="63500" marB="63500"/>
                </a:tc>
                <a:extLst>
                  <a:ext uri="{0D108BD9-81ED-4DB2-BD59-A6C34878D82A}">
                    <a16:rowId xmlns:a16="http://schemas.microsoft.com/office/drawing/2014/main" val="1982058351"/>
                  </a:ext>
                </a:extLst>
              </a:tr>
              <a:tr h="406400">
                <a:tc>
                  <a:txBody>
                    <a:bodyPr/>
                    <a:lstStyle/>
                    <a:p>
                      <a:pPr marL="64770" rtl="0" fontAlgn="t">
                        <a:spcBef>
                          <a:spcPts val="0"/>
                        </a:spcBef>
                        <a:spcAft>
                          <a:spcPts val="0"/>
                        </a:spcAft>
                      </a:pPr>
                      <a:r>
                        <a:rPr lang="en-US" sz="1000" u="none" strike="noStrike">
                          <a:effectLst/>
                          <a:latin typeface="Calibri"/>
                          <a:cs typeface="Calibri"/>
                        </a:rPr>
                        <a:t>Miss Jodie Guest </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Dewi (</a:t>
                      </a:r>
                      <a:r>
                        <a:rPr lang="en-US" sz="1000" u="none" strike="noStrike" err="1">
                          <a:effectLst/>
                          <a:latin typeface="Calibri"/>
                          <a:cs typeface="Calibri"/>
                        </a:rPr>
                        <a:t>Meithrin</a:t>
                      </a:r>
                      <a:r>
                        <a:rPr lang="en-US" sz="1000" u="none" strike="noStrike">
                          <a:effectLst/>
                          <a:latin typeface="Calibri"/>
                          <a:cs typeface="Calibri"/>
                        </a:rPr>
                        <a:t>/Nursery) </a:t>
                      </a:r>
                      <a:endParaRPr lang="en-US">
                        <a:effectLst/>
                        <a:latin typeface="Calibri"/>
                        <a:cs typeface="Calibri"/>
                      </a:endParaRPr>
                    </a:p>
                  </a:txBody>
                  <a:tcPr marL="63500" marR="63500" marT="63500" marB="63500"/>
                </a:tc>
                <a:extLst>
                  <a:ext uri="{0D108BD9-81ED-4DB2-BD59-A6C34878D82A}">
                    <a16:rowId xmlns:a16="http://schemas.microsoft.com/office/drawing/2014/main" val="1146575322"/>
                  </a:ext>
                </a:extLst>
              </a:tr>
              <a:tr h="409575">
                <a:tc>
                  <a:txBody>
                    <a:bodyPr/>
                    <a:lstStyle/>
                    <a:p>
                      <a:pPr marL="64770" rtl="0" fontAlgn="t">
                        <a:spcBef>
                          <a:spcPts val="0"/>
                        </a:spcBef>
                        <a:spcAft>
                          <a:spcPts val="0"/>
                        </a:spcAft>
                      </a:pPr>
                      <a:r>
                        <a:rPr lang="en-US" sz="1000" u="none" strike="noStrike" err="1">
                          <a:effectLst/>
                          <a:latin typeface="Calibri"/>
                          <a:cs typeface="Calibri"/>
                        </a:rPr>
                        <a:t>Mrs</a:t>
                      </a:r>
                      <a:r>
                        <a:rPr lang="en-US" sz="1000" u="none" strike="noStrike">
                          <a:effectLst/>
                          <a:latin typeface="Calibri"/>
                          <a:cs typeface="Calibri"/>
                        </a:rPr>
                        <a:t> Caron Thomas (</a:t>
                      </a:r>
                      <a:r>
                        <a:rPr lang="en-US" sz="1000" u="none" strike="noStrike" err="1">
                          <a:effectLst/>
                          <a:latin typeface="Calibri"/>
                          <a:cs typeface="Calibri"/>
                        </a:rPr>
                        <a:t>Pennaeth</a:t>
                      </a:r>
                      <a:r>
                        <a:rPr lang="en-US" sz="1000" u="none" strike="noStrike">
                          <a:effectLst/>
                          <a:latin typeface="Calibri"/>
                          <a:cs typeface="Calibri"/>
                        </a:rPr>
                        <a:t>  </a:t>
                      </a:r>
                      <a:endParaRPr lang="en-US">
                        <a:effectLst/>
                        <a:latin typeface="Calibri"/>
                        <a:cs typeface="Calibri"/>
                      </a:endParaRPr>
                    </a:p>
                    <a:p>
                      <a:pPr marL="60960" rtl="0" fontAlgn="t">
                        <a:spcBef>
                          <a:spcPts val="33"/>
                        </a:spcBef>
                        <a:spcAft>
                          <a:spcPts val="0"/>
                        </a:spcAft>
                      </a:pPr>
                      <a:r>
                        <a:rPr lang="en-US" sz="1000" u="none" strike="noStrike" err="1">
                          <a:effectLst/>
                          <a:latin typeface="Calibri"/>
                          <a:cs typeface="Calibri"/>
                        </a:rPr>
                        <a:t>Cynorthwyol</a:t>
                      </a:r>
                      <a:r>
                        <a:rPr lang="en-US" sz="1000" u="none" strike="noStrike">
                          <a:effectLst/>
                          <a:latin typeface="Calibri"/>
                          <a:cs typeface="Calibri"/>
                        </a:rPr>
                        <a:t>/Assistant </a:t>
                      </a:r>
                      <a:r>
                        <a:rPr lang="en-US" sz="1000" u="none" strike="noStrike" err="1">
                          <a:effectLst/>
                          <a:latin typeface="Calibri"/>
                          <a:cs typeface="Calibri"/>
                        </a:rPr>
                        <a:t>Headl</a:t>
                      </a:r>
                      <a:r>
                        <a:rPr lang="en-US" sz="1000" u="none" strike="noStrike">
                          <a:effectLst/>
                          <a:latin typeface="Calibri"/>
                          <a:cs typeface="Calibri"/>
                        </a:rPr>
                        <a:t>) </a:t>
                      </a:r>
                      <a:endParaRPr lang="en-US">
                        <a:effectLst/>
                        <a:latin typeface="Calibri"/>
                        <a:cs typeface="Calibri"/>
                      </a:endParaRPr>
                    </a:p>
                    <a:p>
                      <a:pPr marL="60960" lvl="0">
                        <a:spcBef>
                          <a:spcPts val="33"/>
                        </a:spcBef>
                        <a:spcAft>
                          <a:spcPts val="0"/>
                        </a:spcAft>
                        <a:buNone/>
                      </a:pPr>
                      <a:r>
                        <a:rPr lang="en-US" sz="1000" u="none" strike="noStrike">
                          <a:effectLst/>
                          <a:latin typeface="Calibri"/>
                          <a:cs typeface="Calibri"/>
                        </a:rPr>
                        <a:t>Miss Katie Lewis</a:t>
                      </a: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Non (</a:t>
                      </a:r>
                      <a:r>
                        <a:rPr lang="en-US" sz="1000" u="none" strike="noStrike" err="1">
                          <a:effectLst/>
                          <a:latin typeface="Calibri"/>
                          <a:cs typeface="Calibri"/>
                        </a:rPr>
                        <a:t>Derbyn</a:t>
                      </a:r>
                      <a:r>
                        <a:rPr lang="en-US" sz="1000" u="none" strike="noStrike">
                          <a:effectLst/>
                          <a:latin typeface="Calibri"/>
                          <a:cs typeface="Calibri"/>
                        </a:rPr>
                        <a:t>/Reception) </a:t>
                      </a:r>
                      <a:endParaRPr lang="en-US">
                        <a:effectLst/>
                        <a:latin typeface="Calibri"/>
                        <a:cs typeface="Calibri"/>
                      </a:endParaRPr>
                    </a:p>
                  </a:txBody>
                  <a:tcPr marL="63500" marR="63500" marT="63500" marB="63500"/>
                </a:tc>
                <a:extLst>
                  <a:ext uri="{0D108BD9-81ED-4DB2-BD59-A6C34878D82A}">
                    <a16:rowId xmlns:a16="http://schemas.microsoft.com/office/drawing/2014/main" val="2724224220"/>
                  </a:ext>
                </a:extLst>
              </a:tr>
              <a:tr h="409575">
                <a:tc>
                  <a:txBody>
                    <a:bodyPr/>
                    <a:lstStyle/>
                    <a:p>
                      <a:pPr marL="64770" rtl="0" fontAlgn="t">
                        <a:spcBef>
                          <a:spcPts val="0"/>
                        </a:spcBef>
                        <a:spcAft>
                          <a:spcPts val="0"/>
                        </a:spcAft>
                      </a:pPr>
                      <a:r>
                        <a:rPr lang="en-US" sz="1000" u="none" strike="noStrike" err="1">
                          <a:effectLst/>
                          <a:latin typeface="Calibri"/>
                          <a:cs typeface="Calibri"/>
                        </a:rPr>
                        <a:t>Mrs</a:t>
                      </a:r>
                      <a:r>
                        <a:rPr lang="en-US" sz="1000" u="none" strike="noStrike">
                          <a:effectLst/>
                          <a:latin typeface="Calibri"/>
                          <a:cs typeface="Calibri"/>
                        </a:rPr>
                        <a:t> Michelle Llywelyn </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Pwyll (</a:t>
                      </a:r>
                      <a:r>
                        <a:rPr lang="en-US" sz="1000" u="none" strike="noStrike" err="1">
                          <a:effectLst/>
                          <a:latin typeface="Calibri"/>
                          <a:cs typeface="Calibri"/>
                        </a:rPr>
                        <a:t>Uned</a:t>
                      </a:r>
                      <a:r>
                        <a:rPr lang="en-US" sz="1000" u="none" strike="noStrike">
                          <a:effectLst/>
                          <a:latin typeface="Calibri"/>
                          <a:cs typeface="Calibri"/>
                        </a:rPr>
                        <a:t> </a:t>
                      </a:r>
                      <a:r>
                        <a:rPr lang="en-US" sz="1000" u="none" strike="noStrike" err="1">
                          <a:effectLst/>
                          <a:latin typeface="Calibri"/>
                          <a:cs typeface="Calibri"/>
                        </a:rPr>
                        <a:t>Blynyddoedd</a:t>
                      </a:r>
                      <a:r>
                        <a:rPr lang="en-US" sz="1000" u="none" strike="noStrike">
                          <a:effectLst/>
                          <a:latin typeface="Calibri"/>
                          <a:cs typeface="Calibri"/>
                        </a:rPr>
                        <a:t> 1 a 2/Years 1 and 2)</a:t>
                      </a:r>
                      <a:endParaRPr lang="en-US">
                        <a:effectLst/>
                        <a:latin typeface="Calibri"/>
                        <a:cs typeface="Calibri"/>
                      </a:endParaRPr>
                    </a:p>
                  </a:txBody>
                  <a:tcPr marL="63500" marR="63500" marT="63500" marB="63500"/>
                </a:tc>
                <a:extLst>
                  <a:ext uri="{0D108BD9-81ED-4DB2-BD59-A6C34878D82A}">
                    <a16:rowId xmlns:a16="http://schemas.microsoft.com/office/drawing/2014/main" val="2498869201"/>
                  </a:ext>
                </a:extLst>
              </a:tr>
              <a:tr h="319367">
                <a:tc>
                  <a:txBody>
                    <a:bodyPr/>
                    <a:lstStyle/>
                    <a:p>
                      <a:pPr marL="64770" rtl="0" fontAlgn="t">
                        <a:spcBef>
                          <a:spcPts val="0"/>
                        </a:spcBef>
                        <a:spcAft>
                          <a:spcPts val="0"/>
                        </a:spcAft>
                      </a:pPr>
                      <a:r>
                        <a:rPr lang="en-US" sz="1000" u="none" strike="noStrike" err="1">
                          <a:effectLst/>
                          <a:latin typeface="Calibri"/>
                          <a:cs typeface="Calibri"/>
                        </a:rPr>
                        <a:t>Mr</a:t>
                      </a:r>
                      <a:r>
                        <a:rPr lang="en-US" sz="1000" u="none" strike="noStrike">
                          <a:effectLst/>
                          <a:latin typeface="Calibri"/>
                          <a:cs typeface="Calibri"/>
                        </a:rPr>
                        <a:t> Steffan Thomas</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Rhiannon </a:t>
                      </a:r>
                      <a:r>
                        <a:rPr lang="en-US" sz="1000" b="0" i="0" u="none" strike="noStrike" noProof="0">
                          <a:solidFill>
                            <a:srgbClr val="921F07"/>
                          </a:solidFill>
                          <a:effectLst/>
                          <a:latin typeface="Calibri"/>
                        </a:rPr>
                        <a:t>(</a:t>
                      </a:r>
                      <a:r>
                        <a:rPr lang="en-US" sz="1000" b="0" i="0" u="none" strike="noStrike" noProof="0" err="1">
                          <a:solidFill>
                            <a:srgbClr val="921F07"/>
                          </a:solidFill>
                          <a:effectLst/>
                          <a:latin typeface="Calibri"/>
                        </a:rPr>
                        <a:t>Uned</a:t>
                      </a:r>
                      <a:r>
                        <a:rPr lang="en-US" sz="1000" b="0" i="0" u="none" strike="noStrike" noProof="0">
                          <a:solidFill>
                            <a:srgbClr val="921F07"/>
                          </a:solidFill>
                          <a:effectLst/>
                          <a:latin typeface="Calibri"/>
                        </a:rPr>
                        <a:t> </a:t>
                      </a:r>
                      <a:r>
                        <a:rPr lang="en-US" sz="1000" b="0" i="0" u="none" strike="noStrike" noProof="0" err="1">
                          <a:solidFill>
                            <a:srgbClr val="921F07"/>
                          </a:solidFill>
                          <a:effectLst/>
                          <a:latin typeface="Calibri"/>
                        </a:rPr>
                        <a:t>Blynyddoedd</a:t>
                      </a:r>
                      <a:r>
                        <a:rPr lang="en-US" sz="1000" b="0" i="0" u="none" strike="noStrike" noProof="0">
                          <a:solidFill>
                            <a:srgbClr val="921F07"/>
                          </a:solidFill>
                          <a:effectLst/>
                          <a:latin typeface="Calibri"/>
                        </a:rPr>
                        <a:t> 1 a 2/Years 1 and 2)</a:t>
                      </a:r>
                    </a:p>
                  </a:txBody>
                  <a:tcPr marL="63500" marR="63500" marT="63500" marB="63500"/>
                </a:tc>
                <a:extLst>
                  <a:ext uri="{0D108BD9-81ED-4DB2-BD59-A6C34878D82A}">
                    <a16:rowId xmlns:a16="http://schemas.microsoft.com/office/drawing/2014/main" val="1296448515"/>
                  </a:ext>
                </a:extLst>
              </a:tr>
              <a:tr h="319366">
                <a:tc>
                  <a:txBody>
                    <a:bodyPr/>
                    <a:lstStyle/>
                    <a:p>
                      <a:pPr marL="64770" lvl="0">
                        <a:spcBef>
                          <a:spcPts val="0"/>
                        </a:spcBef>
                        <a:spcAft>
                          <a:spcPts val="0"/>
                        </a:spcAft>
                        <a:buNone/>
                      </a:pPr>
                      <a:r>
                        <a:rPr lang="en-US" sz="1000" u="none" strike="noStrike">
                          <a:effectLst/>
                          <a:latin typeface="Calibri"/>
                          <a:cs typeface="Calibri"/>
                        </a:rPr>
                        <a:t>Miss Nicola Davies</a:t>
                      </a:r>
                    </a:p>
                  </a:txBody>
                  <a:tcPr marL="63500" marR="63500" marT="63500" marB="63500"/>
                </a:tc>
                <a:tc>
                  <a:txBody>
                    <a:bodyPr/>
                    <a:lstStyle/>
                    <a:p>
                      <a:pPr marL="65405" lvl="0">
                        <a:spcBef>
                          <a:spcPts val="0"/>
                        </a:spcBef>
                        <a:spcAft>
                          <a:spcPts val="0"/>
                        </a:spcAft>
                        <a:buNone/>
                      </a:pPr>
                      <a:r>
                        <a:rPr lang="en-US" sz="1000" u="none" strike="noStrike">
                          <a:effectLst/>
                          <a:latin typeface="Calibri"/>
                          <a:cs typeface="Calibri"/>
                        </a:rPr>
                        <a:t>Dosbarth </a:t>
                      </a:r>
                      <a:r>
                        <a:rPr lang="en-US" sz="1000" u="none" strike="noStrike" err="1">
                          <a:effectLst/>
                          <a:latin typeface="Calibri"/>
                          <a:cs typeface="Calibri"/>
                        </a:rPr>
                        <a:t>Sandde</a:t>
                      </a:r>
                      <a:r>
                        <a:rPr lang="en-US" sz="1000" u="none" strike="noStrike">
                          <a:effectLst/>
                          <a:latin typeface="Calibri"/>
                          <a:cs typeface="Calibri"/>
                        </a:rPr>
                        <a:t> </a:t>
                      </a:r>
                      <a:r>
                        <a:rPr lang="en-US" sz="1000" b="0" i="0" u="none" strike="noStrike" noProof="0">
                          <a:solidFill>
                            <a:srgbClr val="921F07"/>
                          </a:solidFill>
                          <a:effectLst/>
                          <a:latin typeface="Calibri"/>
                        </a:rPr>
                        <a:t>(</a:t>
                      </a:r>
                      <a:r>
                        <a:rPr lang="en-US" sz="1000" b="0" i="0" u="none" strike="noStrike" noProof="0" err="1">
                          <a:solidFill>
                            <a:srgbClr val="921F07"/>
                          </a:solidFill>
                          <a:effectLst/>
                          <a:latin typeface="Calibri"/>
                        </a:rPr>
                        <a:t>Uned</a:t>
                      </a:r>
                      <a:r>
                        <a:rPr lang="en-US" sz="1000" b="0" i="0" u="none" strike="noStrike" noProof="0">
                          <a:solidFill>
                            <a:srgbClr val="921F07"/>
                          </a:solidFill>
                          <a:effectLst/>
                          <a:latin typeface="Calibri"/>
                        </a:rPr>
                        <a:t> </a:t>
                      </a:r>
                      <a:r>
                        <a:rPr lang="en-US" sz="1000" b="0" i="0" u="none" strike="noStrike" noProof="0" err="1">
                          <a:solidFill>
                            <a:srgbClr val="921F07"/>
                          </a:solidFill>
                          <a:effectLst/>
                          <a:latin typeface="Calibri"/>
                        </a:rPr>
                        <a:t>Blynyddoedd</a:t>
                      </a:r>
                      <a:r>
                        <a:rPr lang="en-US" sz="1000" b="0" i="0" u="none" strike="noStrike" noProof="0">
                          <a:solidFill>
                            <a:srgbClr val="921F07"/>
                          </a:solidFill>
                          <a:effectLst/>
                          <a:latin typeface="Calibri"/>
                        </a:rPr>
                        <a:t> 1 a 2/Years 1 and 2)</a:t>
                      </a:r>
                    </a:p>
                  </a:txBody>
                  <a:tcPr marL="63500" marR="63500" marT="63500" marB="63500"/>
                </a:tc>
                <a:extLst>
                  <a:ext uri="{0D108BD9-81ED-4DB2-BD59-A6C34878D82A}">
                    <a16:rowId xmlns:a16="http://schemas.microsoft.com/office/drawing/2014/main" val="73989130"/>
                  </a:ext>
                </a:extLst>
              </a:tr>
              <a:tr h="279400">
                <a:tc>
                  <a:txBody>
                    <a:bodyPr/>
                    <a:lstStyle/>
                    <a:p>
                      <a:pPr marL="64770" rtl="0" fontAlgn="t">
                        <a:spcBef>
                          <a:spcPts val="0"/>
                        </a:spcBef>
                        <a:spcAft>
                          <a:spcPts val="0"/>
                        </a:spcAft>
                      </a:pPr>
                      <a:r>
                        <a:rPr lang="en-US" sz="1000" u="none" strike="noStrike" err="1">
                          <a:effectLst/>
                          <a:latin typeface="Calibri"/>
                          <a:cs typeface="Calibri"/>
                        </a:rPr>
                        <a:t>Mrs</a:t>
                      </a:r>
                      <a:r>
                        <a:rPr lang="en-US" sz="1000" u="none" strike="noStrike">
                          <a:effectLst/>
                          <a:latin typeface="Calibri"/>
                          <a:cs typeface="Calibri"/>
                        </a:rPr>
                        <a:t> Nicola Elias </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Myrddin (</a:t>
                      </a:r>
                      <a:r>
                        <a:rPr lang="en-US" sz="1000" u="none" strike="noStrike" err="1">
                          <a:effectLst/>
                          <a:latin typeface="Calibri"/>
                          <a:cs typeface="Calibri"/>
                        </a:rPr>
                        <a:t>Blynyddoedd</a:t>
                      </a:r>
                      <a:r>
                        <a:rPr lang="en-US" sz="1000" u="none" strike="noStrike">
                          <a:effectLst/>
                          <a:latin typeface="Calibri"/>
                          <a:cs typeface="Calibri"/>
                        </a:rPr>
                        <a:t> 3 a 4/Years 3 and 4)</a:t>
                      </a:r>
                      <a:endParaRPr lang="en-US">
                        <a:effectLst/>
                        <a:latin typeface="Calibri"/>
                        <a:cs typeface="Calibri"/>
                      </a:endParaRPr>
                    </a:p>
                  </a:txBody>
                  <a:tcPr marL="63500" marR="63500" marT="63500" marB="63500"/>
                </a:tc>
                <a:extLst>
                  <a:ext uri="{0D108BD9-81ED-4DB2-BD59-A6C34878D82A}">
                    <a16:rowId xmlns:a16="http://schemas.microsoft.com/office/drawing/2014/main" val="3087325316"/>
                  </a:ext>
                </a:extLst>
              </a:tr>
              <a:tr h="406400">
                <a:tc>
                  <a:txBody>
                    <a:bodyPr/>
                    <a:lstStyle/>
                    <a:p>
                      <a:pPr marL="64770" rtl="0" fontAlgn="t">
                        <a:spcBef>
                          <a:spcPts val="0"/>
                        </a:spcBef>
                        <a:spcAft>
                          <a:spcPts val="0"/>
                        </a:spcAft>
                      </a:pPr>
                      <a:r>
                        <a:rPr lang="en-US" sz="1000" u="none" strike="noStrike" err="1">
                          <a:effectLst/>
                          <a:latin typeface="Calibri"/>
                          <a:cs typeface="Calibri"/>
                        </a:rPr>
                        <a:t>Ms</a:t>
                      </a:r>
                      <a:r>
                        <a:rPr lang="en-US" sz="1000" u="none" strike="noStrike">
                          <a:effectLst/>
                          <a:latin typeface="Calibri"/>
                          <a:cs typeface="Calibri"/>
                        </a:rPr>
                        <a:t> Lowri Davies</a:t>
                      </a: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Glyndwr (</a:t>
                      </a:r>
                      <a:r>
                        <a:rPr lang="en-US" sz="1000" u="none" strike="noStrike" err="1">
                          <a:effectLst/>
                          <a:latin typeface="Calibri"/>
                          <a:cs typeface="Calibri"/>
                        </a:rPr>
                        <a:t>Blwyddyn</a:t>
                      </a:r>
                      <a:r>
                        <a:rPr lang="en-US" sz="1000" u="none" strike="noStrike">
                          <a:effectLst/>
                          <a:latin typeface="Calibri"/>
                          <a:cs typeface="Calibri"/>
                        </a:rPr>
                        <a:t>/Year 3)</a:t>
                      </a:r>
                      <a:endParaRPr lang="en-US">
                        <a:effectLst/>
                        <a:latin typeface="Calibri"/>
                        <a:cs typeface="Calibri"/>
                      </a:endParaRPr>
                    </a:p>
                  </a:txBody>
                  <a:tcPr marL="63500" marR="63500" marT="63500" marB="63500"/>
                </a:tc>
                <a:extLst>
                  <a:ext uri="{0D108BD9-81ED-4DB2-BD59-A6C34878D82A}">
                    <a16:rowId xmlns:a16="http://schemas.microsoft.com/office/drawing/2014/main" val="1035985179"/>
                  </a:ext>
                </a:extLst>
              </a:tr>
              <a:tr h="409575">
                <a:tc>
                  <a:txBody>
                    <a:bodyPr/>
                    <a:lstStyle/>
                    <a:p>
                      <a:pPr marL="64770" rtl="0" fontAlgn="t">
                        <a:spcBef>
                          <a:spcPts val="0"/>
                        </a:spcBef>
                        <a:spcAft>
                          <a:spcPts val="0"/>
                        </a:spcAft>
                      </a:pPr>
                      <a:r>
                        <a:rPr lang="en-US" sz="1000" u="none" strike="noStrike" err="1">
                          <a:effectLst/>
                          <a:latin typeface="Calibri"/>
                          <a:cs typeface="Calibri"/>
                        </a:rPr>
                        <a:t>Mrs</a:t>
                      </a:r>
                      <a:r>
                        <a:rPr lang="en-US" sz="1000" u="none" strike="noStrike">
                          <a:effectLst/>
                          <a:latin typeface="Calibri"/>
                          <a:cs typeface="Calibri"/>
                        </a:rPr>
                        <a:t> </a:t>
                      </a:r>
                      <a:r>
                        <a:rPr lang="en-US" sz="1000" u="none" strike="noStrike" err="1">
                          <a:effectLst/>
                          <a:latin typeface="Calibri"/>
                          <a:cs typeface="Calibri"/>
                        </a:rPr>
                        <a:t>Gwenann</a:t>
                      </a:r>
                      <a:r>
                        <a:rPr lang="en-US" sz="1000" u="none" strike="noStrike">
                          <a:effectLst/>
                          <a:latin typeface="Calibri"/>
                          <a:cs typeface="Calibri"/>
                        </a:rPr>
                        <a:t> Thomas </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Buddug (</a:t>
                      </a:r>
                      <a:r>
                        <a:rPr lang="en-US" sz="1000" u="none" strike="noStrike" err="1">
                          <a:effectLst/>
                          <a:latin typeface="Calibri"/>
                          <a:cs typeface="Calibri"/>
                        </a:rPr>
                        <a:t>Blwyddyn</a:t>
                      </a:r>
                      <a:r>
                        <a:rPr lang="en-US" sz="1000" u="none" strike="noStrike">
                          <a:effectLst/>
                          <a:latin typeface="Calibri"/>
                          <a:cs typeface="Calibri"/>
                        </a:rPr>
                        <a:t>/Year 4)</a:t>
                      </a:r>
                      <a:endParaRPr lang="en-US">
                        <a:effectLst/>
                        <a:latin typeface="Calibri"/>
                        <a:cs typeface="Calibri"/>
                      </a:endParaRPr>
                    </a:p>
                  </a:txBody>
                  <a:tcPr marL="63500" marR="63500" marT="63500" marB="63500"/>
                </a:tc>
                <a:extLst>
                  <a:ext uri="{0D108BD9-81ED-4DB2-BD59-A6C34878D82A}">
                    <a16:rowId xmlns:a16="http://schemas.microsoft.com/office/drawing/2014/main" val="4284404333"/>
                  </a:ext>
                </a:extLst>
              </a:tr>
              <a:tr h="409575">
                <a:tc>
                  <a:txBody>
                    <a:bodyPr/>
                    <a:lstStyle/>
                    <a:p>
                      <a:pPr marL="64770" rtl="0" fontAlgn="t">
                        <a:spcBef>
                          <a:spcPts val="0"/>
                        </a:spcBef>
                        <a:spcAft>
                          <a:spcPts val="0"/>
                        </a:spcAft>
                      </a:pPr>
                      <a:r>
                        <a:rPr lang="en-US" sz="1000" u="none" strike="noStrike" err="1">
                          <a:effectLst/>
                          <a:latin typeface="Calibri"/>
                          <a:cs typeface="Calibri"/>
                        </a:rPr>
                        <a:t>Mrs</a:t>
                      </a:r>
                      <a:r>
                        <a:rPr lang="en-US" sz="1000" u="none" strike="noStrike">
                          <a:effectLst/>
                          <a:latin typeface="Calibri"/>
                          <a:cs typeface="Calibri"/>
                        </a:rPr>
                        <a:t> </a:t>
                      </a:r>
                      <a:r>
                        <a:rPr lang="en-US" sz="1000" u="none" strike="noStrike" err="1">
                          <a:effectLst/>
                          <a:latin typeface="Calibri"/>
                          <a:cs typeface="Calibri"/>
                        </a:rPr>
                        <a:t>Eirith</a:t>
                      </a:r>
                      <a:r>
                        <a:rPr lang="en-US" sz="1000" u="none" strike="noStrike">
                          <a:effectLst/>
                          <a:latin typeface="Calibri"/>
                          <a:cs typeface="Calibri"/>
                        </a:rPr>
                        <a:t> Morris </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Gwenllian (</a:t>
                      </a:r>
                      <a:r>
                        <a:rPr lang="en-US" sz="1000" u="none" strike="noStrike" err="1">
                          <a:effectLst/>
                          <a:latin typeface="Calibri"/>
                          <a:cs typeface="Calibri"/>
                        </a:rPr>
                        <a:t>Blwyddyn</a:t>
                      </a:r>
                      <a:r>
                        <a:rPr lang="en-US" sz="1000" u="none" strike="noStrike">
                          <a:effectLst/>
                          <a:latin typeface="Calibri"/>
                          <a:cs typeface="Calibri"/>
                        </a:rPr>
                        <a:t>/Year 5)</a:t>
                      </a:r>
                      <a:endParaRPr lang="en-US">
                        <a:effectLst/>
                        <a:latin typeface="Calibri"/>
                        <a:cs typeface="Calibri"/>
                      </a:endParaRPr>
                    </a:p>
                  </a:txBody>
                  <a:tcPr marL="63500" marR="63500" marT="63500" marB="63500"/>
                </a:tc>
                <a:extLst>
                  <a:ext uri="{0D108BD9-81ED-4DB2-BD59-A6C34878D82A}">
                    <a16:rowId xmlns:a16="http://schemas.microsoft.com/office/drawing/2014/main" val="1983888184"/>
                  </a:ext>
                </a:extLst>
              </a:tr>
              <a:tr h="409575">
                <a:tc>
                  <a:txBody>
                    <a:bodyPr/>
                    <a:lstStyle/>
                    <a:p>
                      <a:pPr marL="64770" rtl="0" fontAlgn="t">
                        <a:spcBef>
                          <a:spcPts val="0"/>
                        </a:spcBef>
                        <a:spcAft>
                          <a:spcPts val="0"/>
                        </a:spcAft>
                      </a:pPr>
                      <a:r>
                        <a:rPr lang="en-US" sz="1000" u="none" strike="noStrike" err="1">
                          <a:effectLst/>
                          <a:latin typeface="Calibri"/>
                          <a:cs typeface="Calibri"/>
                        </a:rPr>
                        <a:t>Mrs</a:t>
                      </a:r>
                      <a:r>
                        <a:rPr lang="en-US" sz="1000" u="none" strike="noStrike">
                          <a:effectLst/>
                          <a:latin typeface="Calibri"/>
                          <a:cs typeface="Calibri"/>
                        </a:rPr>
                        <a:t> Catrin Thomas (</a:t>
                      </a:r>
                      <a:r>
                        <a:rPr lang="en-US" sz="1000" b="0" i="0" u="none" strike="noStrike" noProof="0" err="1">
                          <a:effectLst/>
                          <a:latin typeface="Calibri"/>
                        </a:rPr>
                        <a:t>Pennaeth</a:t>
                      </a:r>
                      <a:r>
                        <a:rPr lang="en-US" sz="1000" b="0" i="0" u="none" strike="noStrike" noProof="0">
                          <a:effectLst/>
                          <a:latin typeface="Calibri"/>
                        </a:rPr>
                        <a:t> </a:t>
                      </a:r>
                      <a:r>
                        <a:rPr lang="en-US" sz="1000" b="0" i="0" u="none" strike="noStrike" noProof="0" err="1">
                          <a:effectLst/>
                          <a:latin typeface="Calibri"/>
                        </a:rPr>
                        <a:t>Cynorthwyol</a:t>
                      </a:r>
                      <a:r>
                        <a:rPr lang="en-US" sz="1000" b="0" i="0" u="none" strike="noStrike" noProof="0">
                          <a:effectLst/>
                          <a:latin typeface="Calibri"/>
                        </a:rPr>
                        <a:t>/Assistant Head)</a:t>
                      </a:r>
                      <a:endParaRPr lang="en-US" sz="1000" u="none" strike="noStrike">
                        <a:effectLst/>
                        <a:latin typeface="Calibri"/>
                        <a:cs typeface="Calibri"/>
                      </a:endParaRPr>
                    </a:p>
                    <a:p>
                      <a:pPr marL="64770" lvl="0">
                        <a:spcBef>
                          <a:spcPts val="0"/>
                        </a:spcBef>
                        <a:spcAft>
                          <a:spcPts val="0"/>
                        </a:spcAft>
                        <a:buNone/>
                      </a:pPr>
                      <a:r>
                        <a:rPr lang="en-US" sz="1000" u="none" strike="noStrike" err="1">
                          <a:effectLst/>
                          <a:latin typeface="Calibri"/>
                          <a:cs typeface="Calibri"/>
                        </a:rPr>
                        <a:t>Mrs</a:t>
                      </a:r>
                      <a:r>
                        <a:rPr lang="en-US" sz="1000" u="none" strike="noStrike">
                          <a:effectLst/>
                          <a:latin typeface="Calibri"/>
                          <a:cs typeface="Calibri"/>
                        </a:rPr>
                        <a:t> Teleri Bowen</a:t>
                      </a:r>
                    </a:p>
                  </a:txBody>
                  <a:tcPr marL="63500" marR="63500" marT="63500" marB="63500"/>
                </a:tc>
                <a:tc>
                  <a:txBody>
                    <a:bodyPr/>
                    <a:lstStyle/>
                    <a:p>
                      <a:pPr marL="66040" rtl="0" fontAlgn="t">
                        <a:spcBef>
                          <a:spcPts val="0"/>
                        </a:spcBef>
                        <a:spcAft>
                          <a:spcPts val="0"/>
                        </a:spcAft>
                      </a:pPr>
                      <a:r>
                        <a:rPr lang="en-US" sz="1000" u="none" strike="noStrike">
                          <a:effectLst/>
                          <a:latin typeface="Calibri"/>
                          <a:cs typeface="Calibri"/>
                        </a:rPr>
                        <a:t>  Llywelyn (</a:t>
                      </a:r>
                      <a:r>
                        <a:rPr lang="en-US" sz="1000" u="none" strike="noStrike" err="1">
                          <a:effectLst/>
                          <a:latin typeface="Calibri"/>
                          <a:cs typeface="Calibri"/>
                        </a:rPr>
                        <a:t>Blwyddyn</a:t>
                      </a:r>
                      <a:r>
                        <a:rPr lang="en-US" sz="1000" u="none" strike="noStrike">
                          <a:effectLst/>
                          <a:latin typeface="Calibri"/>
                          <a:cs typeface="Calibri"/>
                        </a:rPr>
                        <a:t>/Year 6)</a:t>
                      </a:r>
                      <a:endParaRPr lang="en-US">
                        <a:effectLst/>
                        <a:latin typeface="Calibri"/>
                        <a:cs typeface="Calibri"/>
                      </a:endParaRPr>
                    </a:p>
                  </a:txBody>
                  <a:tcPr marL="63500" marR="63500" marT="63500" marB="63500"/>
                </a:tc>
                <a:extLst>
                  <a:ext uri="{0D108BD9-81ED-4DB2-BD59-A6C34878D82A}">
                    <a16:rowId xmlns:a16="http://schemas.microsoft.com/office/drawing/2014/main" val="257345546"/>
                  </a:ext>
                </a:extLst>
              </a:tr>
              <a:tr h="409575">
                <a:tc>
                  <a:txBody>
                    <a:bodyPr/>
                    <a:lstStyle/>
                    <a:p>
                      <a:pPr marL="64770" rtl="0" fontAlgn="t">
                        <a:spcBef>
                          <a:spcPts val="0"/>
                        </a:spcBef>
                        <a:spcAft>
                          <a:spcPts val="0"/>
                        </a:spcAft>
                      </a:pPr>
                      <a:r>
                        <a:rPr lang="en-US" sz="1000" u="none" strike="noStrike" err="1">
                          <a:effectLst/>
                          <a:latin typeface="Calibri"/>
                          <a:cs typeface="Calibri"/>
                        </a:rPr>
                        <a:t>Mr</a:t>
                      </a:r>
                      <a:r>
                        <a:rPr lang="en-US" sz="1000" u="none" strike="noStrike">
                          <a:effectLst/>
                          <a:latin typeface="Calibri"/>
                          <a:cs typeface="Calibri"/>
                        </a:rPr>
                        <a:t> Rhodri Evans </a:t>
                      </a:r>
                      <a:endParaRPr lang="en-US">
                        <a:effectLst/>
                        <a:latin typeface="Calibri"/>
                        <a:cs typeface="Calibri"/>
                      </a:endParaRPr>
                    </a:p>
                  </a:txBody>
                  <a:tcPr marL="63500" marR="63500" marT="63500" marB="63500"/>
                </a:tc>
                <a:tc>
                  <a:txBody>
                    <a:bodyPr/>
                    <a:lstStyle/>
                    <a:p>
                      <a:pPr marL="65405" rtl="0" fontAlgn="t">
                        <a:spcBef>
                          <a:spcPts val="0"/>
                        </a:spcBef>
                        <a:spcAft>
                          <a:spcPts val="0"/>
                        </a:spcAft>
                      </a:pPr>
                      <a:r>
                        <a:rPr lang="en-US" sz="1000" u="none" strike="noStrike">
                          <a:effectLst/>
                          <a:latin typeface="Calibri"/>
                          <a:cs typeface="Calibri"/>
                        </a:rPr>
                        <a:t>Dosbarth Arthur (</a:t>
                      </a:r>
                      <a:r>
                        <a:rPr lang="en-US" sz="1000" u="none" strike="noStrike" err="1">
                          <a:effectLst/>
                          <a:latin typeface="Calibri"/>
                          <a:cs typeface="Calibri"/>
                        </a:rPr>
                        <a:t>Blynyddoedd</a:t>
                      </a:r>
                      <a:r>
                        <a:rPr lang="en-US" sz="1000" u="none" strike="noStrike">
                          <a:effectLst/>
                          <a:latin typeface="Calibri"/>
                          <a:cs typeface="Calibri"/>
                        </a:rPr>
                        <a:t>/Years 5 a 6)</a:t>
                      </a:r>
                      <a:endParaRPr lang="en-US">
                        <a:effectLst/>
                        <a:latin typeface="Calibri"/>
                        <a:cs typeface="Calibri"/>
                      </a:endParaRPr>
                    </a:p>
                  </a:txBody>
                  <a:tcPr marL="63500" marR="63500" marT="63500" marB="63500"/>
                </a:tc>
                <a:extLst>
                  <a:ext uri="{0D108BD9-81ED-4DB2-BD59-A6C34878D82A}">
                    <a16:rowId xmlns:a16="http://schemas.microsoft.com/office/drawing/2014/main" val="1057510751"/>
                  </a:ext>
                </a:extLst>
              </a:tr>
              <a:tr h="409574">
                <a:tc>
                  <a:txBody>
                    <a:bodyPr/>
                    <a:lstStyle/>
                    <a:p>
                      <a:pPr marL="64770" lvl="0">
                        <a:spcBef>
                          <a:spcPts val="0"/>
                        </a:spcBef>
                        <a:spcAft>
                          <a:spcPts val="0"/>
                        </a:spcAft>
                        <a:buNone/>
                      </a:pPr>
                      <a:r>
                        <a:rPr lang="en-US" sz="1000" u="none" strike="noStrike" err="1">
                          <a:effectLst/>
                          <a:latin typeface="Calibri"/>
                          <a:cs typeface="Calibri"/>
                        </a:rPr>
                        <a:t>Mrs</a:t>
                      </a:r>
                      <a:r>
                        <a:rPr lang="en-US" sz="1000" u="none" strike="noStrike">
                          <a:effectLst/>
                          <a:latin typeface="Calibri"/>
                          <a:cs typeface="Calibri"/>
                        </a:rPr>
                        <a:t> Menna Mason</a:t>
                      </a:r>
                    </a:p>
                    <a:p>
                      <a:pPr marL="64770" lvl="0">
                        <a:spcBef>
                          <a:spcPts val="0"/>
                        </a:spcBef>
                        <a:spcAft>
                          <a:spcPts val="0"/>
                        </a:spcAft>
                        <a:buNone/>
                      </a:pPr>
                      <a:endParaRPr lang="en-US" sz="1000" u="none" strike="noStrike">
                        <a:effectLst/>
                        <a:latin typeface="Calibri"/>
                        <a:cs typeface="Calibri"/>
                      </a:endParaRPr>
                    </a:p>
                  </a:txBody>
                  <a:tcPr marL="63500" marR="63500" marT="63500" marB="63500"/>
                </a:tc>
                <a:tc>
                  <a:txBody>
                    <a:bodyPr/>
                    <a:lstStyle/>
                    <a:p>
                      <a:pPr marL="65405" lvl="0">
                        <a:spcBef>
                          <a:spcPts val="0"/>
                        </a:spcBef>
                        <a:spcAft>
                          <a:spcPts val="0"/>
                        </a:spcAft>
                        <a:buNone/>
                      </a:pPr>
                      <a:r>
                        <a:rPr lang="en-US" sz="1000" u="none" strike="noStrike" err="1">
                          <a:effectLst/>
                          <a:latin typeface="Calibri"/>
                          <a:cs typeface="Calibri"/>
                        </a:rPr>
                        <a:t>Athrawes</a:t>
                      </a:r>
                      <a:r>
                        <a:rPr lang="en-US" sz="1000" u="none" strike="noStrike">
                          <a:effectLst/>
                          <a:latin typeface="Calibri"/>
                          <a:cs typeface="Calibri"/>
                        </a:rPr>
                        <a:t> CPA/ PPA Teacher</a:t>
                      </a:r>
                    </a:p>
                  </a:txBody>
                  <a:tcPr marL="63500" marR="63500" marT="63500" marB="63500"/>
                </a:tc>
                <a:extLst>
                  <a:ext uri="{0D108BD9-81ED-4DB2-BD59-A6C34878D82A}">
                    <a16:rowId xmlns:a16="http://schemas.microsoft.com/office/drawing/2014/main" val="659594229"/>
                  </a:ext>
                </a:extLst>
              </a:tr>
            </a:tbl>
          </a:graphicData>
        </a:graphic>
      </p:graphicFrame>
    </p:spTree>
    <p:extLst>
      <p:ext uri="{BB962C8B-B14F-4D97-AF65-F5344CB8AC3E}">
        <p14:creationId xmlns:p14="http://schemas.microsoft.com/office/powerpoint/2010/main" val="2560613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6F926-7E70-179C-D298-11542E85AABA}"/>
              </a:ext>
            </a:extLst>
          </p:cNvPr>
          <p:cNvSpPr>
            <a:spLocks noGrp="1"/>
          </p:cNvSpPr>
          <p:nvPr>
            <p:ph type="title"/>
          </p:nvPr>
        </p:nvSpPr>
        <p:spPr>
          <a:xfrm>
            <a:off x="779463" y="62754"/>
            <a:ext cx="7583488" cy="1127692"/>
          </a:xfrm>
        </p:spPr>
        <p:txBody>
          <a:bodyPr/>
          <a:lstStyle/>
          <a:p>
            <a:r>
              <a:rPr lang="en-US">
                <a:latin typeface="Calibri"/>
                <a:cs typeface="Calibri"/>
              </a:rPr>
              <a:t>Staff </a:t>
            </a:r>
            <a:r>
              <a:rPr lang="en-US" err="1">
                <a:latin typeface="Calibri"/>
                <a:cs typeface="Calibri"/>
              </a:rPr>
              <a:t>yr</a:t>
            </a:r>
            <a:r>
              <a:rPr lang="en-US">
                <a:latin typeface="Calibri"/>
                <a:cs typeface="Calibri"/>
              </a:rPr>
              <a:t> Ysgol/School Staff</a:t>
            </a:r>
          </a:p>
        </p:txBody>
      </p:sp>
      <p:graphicFrame>
        <p:nvGraphicFramePr>
          <p:cNvPr id="9" name="Content Placeholder 8">
            <a:extLst>
              <a:ext uri="{FF2B5EF4-FFF2-40B4-BE49-F238E27FC236}">
                <a16:creationId xmlns:a16="http://schemas.microsoft.com/office/drawing/2014/main" id="{E36A03EF-E031-DAD2-92EE-F890AFA373D6}"/>
              </a:ext>
            </a:extLst>
          </p:cNvPr>
          <p:cNvGraphicFramePr>
            <a:graphicFrameLocks noGrp="1"/>
          </p:cNvGraphicFramePr>
          <p:nvPr>
            <p:ph idx="1"/>
            <p:extLst>
              <p:ext uri="{D42A27DB-BD31-4B8C-83A1-F6EECF244321}">
                <p14:modId xmlns:p14="http://schemas.microsoft.com/office/powerpoint/2010/main" val="930387786"/>
              </p:ext>
            </p:extLst>
          </p:nvPr>
        </p:nvGraphicFramePr>
        <p:xfrm>
          <a:off x="777239" y="1639018"/>
          <a:ext cx="7740240" cy="4231640"/>
        </p:xfrm>
        <a:graphic>
          <a:graphicData uri="http://schemas.openxmlformats.org/drawingml/2006/table">
            <a:tbl>
              <a:tblPr firstRow="1" bandRow="1">
                <a:tableStyleId>{D7AC3CCA-C797-4891-BE02-D94E43425B78}</a:tableStyleId>
              </a:tblPr>
              <a:tblGrid>
                <a:gridCol w="3870120">
                  <a:extLst>
                    <a:ext uri="{9D8B030D-6E8A-4147-A177-3AD203B41FA5}">
                      <a16:colId xmlns:a16="http://schemas.microsoft.com/office/drawing/2014/main" val="80862039"/>
                    </a:ext>
                  </a:extLst>
                </a:gridCol>
                <a:gridCol w="3870120">
                  <a:extLst>
                    <a:ext uri="{9D8B030D-6E8A-4147-A177-3AD203B41FA5}">
                      <a16:colId xmlns:a16="http://schemas.microsoft.com/office/drawing/2014/main" val="4187449225"/>
                    </a:ext>
                  </a:extLst>
                </a:gridCol>
              </a:tblGrid>
              <a:tr h="247578">
                <a:tc>
                  <a:txBody>
                    <a:bodyPr/>
                    <a:lstStyle/>
                    <a:p>
                      <a:pPr marL="64770" rtl="0" fontAlgn="t">
                        <a:spcBef>
                          <a:spcPts val="0"/>
                        </a:spcBef>
                        <a:spcAft>
                          <a:spcPts val="0"/>
                        </a:spcAft>
                      </a:pPr>
                      <a:r>
                        <a:rPr lang="en-US" sz="800" b="0" u="none" strike="noStrike" err="1">
                          <a:effectLst/>
                        </a:rPr>
                        <a:t>Mrs</a:t>
                      </a:r>
                      <a:r>
                        <a:rPr lang="en-US" sz="800" b="0" u="none" strike="noStrike">
                          <a:effectLst/>
                        </a:rPr>
                        <a:t> Allison Bowen</a:t>
                      </a:r>
                      <a:endParaRPr lang="en-US" sz="800" b="0">
                        <a:effectLst/>
                      </a:endParaRPr>
                    </a:p>
                  </a:txBody>
                  <a:tcPr marL="63500" marR="63500" marT="63500" marB="63500"/>
                </a:tc>
                <a:tc>
                  <a:txBody>
                    <a:bodyPr/>
                    <a:lstStyle/>
                    <a:p>
                      <a:pPr marL="60960" rtl="0" fontAlgn="t">
                        <a:spcBef>
                          <a:spcPts val="0"/>
                        </a:spcBef>
                        <a:spcAft>
                          <a:spcPts val="0"/>
                        </a:spcAft>
                      </a:pPr>
                      <a:r>
                        <a:rPr lang="en-US" sz="800" b="0" u="none" strike="noStrike" err="1">
                          <a:effectLst/>
                        </a:rPr>
                        <a:t>Cynorthwywr</a:t>
                      </a:r>
                      <a:r>
                        <a:rPr lang="en-US" sz="800" b="0" u="none" strike="noStrike">
                          <a:effectLst/>
                        </a:rPr>
                        <a:t>/Teaching Assistant </a:t>
                      </a:r>
                      <a:endParaRPr lang="en-US" sz="800" b="0">
                        <a:effectLst/>
                      </a:endParaRPr>
                    </a:p>
                  </a:txBody>
                  <a:tcPr marL="63500" marR="63500" marT="63500" marB="63500"/>
                </a:tc>
                <a:extLst>
                  <a:ext uri="{0D108BD9-81ED-4DB2-BD59-A6C34878D82A}">
                    <a16:rowId xmlns:a16="http://schemas.microsoft.com/office/drawing/2014/main" val="2383596844"/>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Margaret Thomas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/Teaching Assistant</a:t>
                      </a:r>
                    </a:p>
                  </a:txBody>
                  <a:tcPr marL="63500" marR="63500" marT="63500" marB="63500"/>
                </a:tc>
                <a:extLst>
                  <a:ext uri="{0D108BD9-81ED-4DB2-BD59-A6C34878D82A}">
                    <a16:rowId xmlns:a16="http://schemas.microsoft.com/office/drawing/2014/main" val="2815996062"/>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Claire Frazer Jones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 A.D.Y (</a:t>
                      </a:r>
                      <a:r>
                        <a:rPr lang="en-US" sz="800" u="none" strike="noStrike" err="1">
                          <a:effectLst/>
                        </a:rPr>
                        <a:t>Ymyrraeth</a:t>
                      </a:r>
                      <a:r>
                        <a:rPr lang="en-US" sz="800" u="none" strike="noStrike">
                          <a:effectLst/>
                        </a:rPr>
                        <a:t>)/</a:t>
                      </a:r>
                      <a:r>
                        <a:rPr lang="en-US" sz="800" u="none" strike="noStrike" noProof="0">
                          <a:effectLst/>
                        </a:rPr>
                        <a:t>Teaching Assistant (Intervention)</a:t>
                      </a:r>
                      <a:endParaRPr lang="en-US" sz="800">
                        <a:effectLst/>
                      </a:endParaRPr>
                    </a:p>
                  </a:txBody>
                  <a:tcPr marL="63500" marR="63500" marT="63500" marB="63500"/>
                </a:tc>
                <a:extLst>
                  <a:ext uri="{0D108BD9-81ED-4DB2-BD59-A6C34878D82A}">
                    <a16:rowId xmlns:a16="http://schemas.microsoft.com/office/drawing/2014/main" val="3995319858"/>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Helen Roberts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u="none" strike="noStrike">
                        <a:effectLst/>
                      </a:endParaRPr>
                    </a:p>
                  </a:txBody>
                  <a:tcPr marL="63500" marR="63500" marT="63500" marB="63500"/>
                </a:tc>
                <a:extLst>
                  <a:ext uri="{0D108BD9-81ED-4DB2-BD59-A6C34878D82A}">
                    <a16:rowId xmlns:a16="http://schemas.microsoft.com/office/drawing/2014/main" val="1176578146"/>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Maria Williams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a:effectLst/>
                      </a:endParaRPr>
                    </a:p>
                  </a:txBody>
                  <a:tcPr marL="63500" marR="63500" marT="63500" marB="63500"/>
                </a:tc>
                <a:extLst>
                  <a:ext uri="{0D108BD9-81ED-4DB2-BD59-A6C34878D82A}">
                    <a16:rowId xmlns:a16="http://schemas.microsoft.com/office/drawing/2014/main" val="4100687422"/>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Shan Lewis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 A.D.Y (</a:t>
                      </a:r>
                      <a:r>
                        <a:rPr lang="en-US" sz="800" u="none" strike="noStrike" err="1">
                          <a:effectLst/>
                        </a:rPr>
                        <a:t>Ymyrraeth</a:t>
                      </a:r>
                      <a:r>
                        <a:rPr lang="en-US" sz="800" u="none" strike="noStrike">
                          <a:effectLst/>
                        </a:rPr>
                        <a:t>)/</a:t>
                      </a:r>
                      <a:r>
                        <a:rPr lang="en-US" sz="800" u="none" strike="noStrike" noProof="0">
                          <a:effectLst/>
                        </a:rPr>
                        <a:t>Teaching Assistant (Intervention)</a:t>
                      </a:r>
                      <a:endParaRPr lang="en-US" sz="800">
                        <a:effectLst/>
                      </a:endParaRPr>
                    </a:p>
                  </a:txBody>
                  <a:tcPr marL="63500" marR="63500" marT="63500" marB="63500"/>
                </a:tc>
                <a:extLst>
                  <a:ext uri="{0D108BD9-81ED-4DB2-BD59-A6C34878D82A}">
                    <a16:rowId xmlns:a16="http://schemas.microsoft.com/office/drawing/2014/main" val="3834465220"/>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Tina Eldridge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a:effectLst/>
                      </a:endParaRPr>
                    </a:p>
                  </a:txBody>
                  <a:tcPr marL="63500" marR="63500" marT="63500" marB="63500"/>
                </a:tc>
                <a:extLst>
                  <a:ext uri="{0D108BD9-81ED-4DB2-BD59-A6C34878D82A}">
                    <a16:rowId xmlns:a16="http://schemas.microsoft.com/office/drawing/2014/main" val="1494575516"/>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Sandra Rowlands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u="none" strike="noStrike">
                        <a:effectLst/>
                      </a:endParaRPr>
                    </a:p>
                  </a:txBody>
                  <a:tcPr marL="63500" marR="63500" marT="63500" marB="63500"/>
                </a:tc>
                <a:extLst>
                  <a:ext uri="{0D108BD9-81ED-4DB2-BD59-A6C34878D82A}">
                    <a16:rowId xmlns:a16="http://schemas.microsoft.com/office/drawing/2014/main" val="1640137205"/>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Amanda </a:t>
                      </a:r>
                      <a:r>
                        <a:rPr lang="en-US" sz="800" u="none" strike="noStrike" err="1">
                          <a:effectLst/>
                        </a:rPr>
                        <a:t>Spagoni</a:t>
                      </a:r>
                      <a:r>
                        <a:rPr lang="en-US" sz="800" u="none" strike="noStrike">
                          <a:effectLst/>
                        </a:rPr>
                        <a:t>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a:effectLst/>
                      </a:endParaRPr>
                    </a:p>
                  </a:txBody>
                  <a:tcPr marL="63500" marR="63500" marT="63500" marB="63500"/>
                </a:tc>
                <a:extLst>
                  <a:ext uri="{0D108BD9-81ED-4DB2-BD59-A6C34878D82A}">
                    <a16:rowId xmlns:a16="http://schemas.microsoft.com/office/drawing/2014/main" val="3662087359"/>
                  </a:ext>
                </a:extLst>
              </a:tr>
              <a:tr h="247578">
                <a:tc>
                  <a:txBody>
                    <a:bodyPr/>
                    <a:lstStyle/>
                    <a:p>
                      <a:pPr marL="64770" rtl="0" fontAlgn="t">
                        <a:spcBef>
                          <a:spcPts val="0"/>
                        </a:spcBef>
                        <a:spcAft>
                          <a:spcPts val="0"/>
                        </a:spcAft>
                      </a:pPr>
                      <a:r>
                        <a:rPr lang="en-US" sz="800" u="none" strike="noStrike">
                          <a:effectLst/>
                        </a:rPr>
                        <a:t>Miss Sarah Thomas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a:effectLst/>
                      </a:endParaRPr>
                    </a:p>
                  </a:txBody>
                  <a:tcPr marL="63500" marR="63500" marT="63500" marB="63500"/>
                </a:tc>
                <a:extLst>
                  <a:ext uri="{0D108BD9-81ED-4DB2-BD59-A6C34878D82A}">
                    <a16:rowId xmlns:a16="http://schemas.microsoft.com/office/drawing/2014/main" val="2900902713"/>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Alison Jones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Cynorthwywr</a:t>
                      </a:r>
                      <a:r>
                        <a:rPr lang="en-US" sz="800" u="none" strike="noStrike">
                          <a:effectLst/>
                        </a:rPr>
                        <a:t>/</a:t>
                      </a:r>
                      <a:r>
                        <a:rPr lang="en-US" sz="800" u="none" strike="noStrike" noProof="0">
                          <a:effectLst/>
                        </a:rPr>
                        <a:t>Teaching Assistant</a:t>
                      </a:r>
                      <a:endParaRPr lang="en-US" sz="800">
                        <a:effectLst/>
                      </a:endParaRPr>
                    </a:p>
                  </a:txBody>
                  <a:tcPr marL="63500" marR="63500" marT="63500" marB="63500"/>
                </a:tc>
                <a:extLst>
                  <a:ext uri="{0D108BD9-81ED-4DB2-BD59-A6C34878D82A}">
                    <a16:rowId xmlns:a16="http://schemas.microsoft.com/office/drawing/2014/main" val="1027544277"/>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Angela Thomas </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err="1">
                          <a:effectLst/>
                        </a:rPr>
                        <a:t>Swyddog</a:t>
                      </a:r>
                      <a:r>
                        <a:rPr lang="en-US" sz="800" u="none" strike="noStrike">
                          <a:effectLst/>
                        </a:rPr>
                        <a:t> </a:t>
                      </a:r>
                      <a:r>
                        <a:rPr lang="en-US" sz="800" u="none" strike="noStrike" err="1">
                          <a:effectLst/>
                        </a:rPr>
                        <a:t>Gweinyddol</a:t>
                      </a:r>
                      <a:r>
                        <a:rPr lang="en-US" sz="800" u="none" strike="noStrike">
                          <a:effectLst/>
                        </a:rPr>
                        <a:t> yr Ysgol/School Administration Officer</a:t>
                      </a:r>
                      <a:endParaRPr lang="en-US" sz="800">
                        <a:effectLst/>
                      </a:endParaRPr>
                    </a:p>
                  </a:txBody>
                  <a:tcPr marL="63500" marR="63500" marT="63500" marB="63500"/>
                </a:tc>
                <a:extLst>
                  <a:ext uri="{0D108BD9-81ED-4DB2-BD59-A6C34878D82A}">
                    <a16:rowId xmlns:a16="http://schemas.microsoft.com/office/drawing/2014/main" val="1387988281"/>
                  </a:ext>
                </a:extLst>
              </a:tr>
              <a:tr h="247578">
                <a:tc>
                  <a:txBody>
                    <a:bodyPr/>
                    <a:lstStyle/>
                    <a:p>
                      <a:pPr marL="64770" rtl="0" fontAlgn="t">
                        <a:spcBef>
                          <a:spcPts val="0"/>
                        </a:spcBef>
                        <a:spcAft>
                          <a:spcPts val="0"/>
                        </a:spcAft>
                      </a:pPr>
                      <a:r>
                        <a:rPr lang="en-US" sz="800" u="none" strike="noStrike" err="1">
                          <a:effectLst/>
                        </a:rPr>
                        <a:t>Mr</a:t>
                      </a:r>
                      <a:r>
                        <a:rPr lang="en-US" sz="800" u="none" strike="noStrike">
                          <a:effectLst/>
                        </a:rPr>
                        <a:t> Roger Rees</a:t>
                      </a:r>
                      <a:endParaRPr lang="en-US" sz="800">
                        <a:effectLst/>
                      </a:endParaRPr>
                    </a:p>
                  </a:txBody>
                  <a:tcPr marL="63500" marR="63500" marT="63500" marB="63500"/>
                </a:tc>
                <a:tc>
                  <a:txBody>
                    <a:bodyPr/>
                    <a:lstStyle/>
                    <a:p>
                      <a:pPr marL="61595" rtl="0" fontAlgn="t">
                        <a:spcBef>
                          <a:spcPts val="0"/>
                        </a:spcBef>
                        <a:spcAft>
                          <a:spcPts val="0"/>
                        </a:spcAft>
                      </a:pPr>
                      <a:r>
                        <a:rPr lang="en-US" sz="800" u="none" strike="noStrike" err="1">
                          <a:effectLst/>
                        </a:rPr>
                        <a:t>Gofalwr</a:t>
                      </a:r>
                      <a:r>
                        <a:rPr lang="en-US" sz="800" u="none" strike="noStrike">
                          <a:effectLst/>
                        </a:rPr>
                        <a:t> / Caretaker</a:t>
                      </a:r>
                      <a:endParaRPr lang="en-US" sz="800">
                        <a:effectLst/>
                      </a:endParaRPr>
                    </a:p>
                  </a:txBody>
                  <a:tcPr marL="63500" marR="63500" marT="63500" marB="63500"/>
                </a:tc>
                <a:extLst>
                  <a:ext uri="{0D108BD9-81ED-4DB2-BD59-A6C34878D82A}">
                    <a16:rowId xmlns:a16="http://schemas.microsoft.com/office/drawing/2014/main" val="721627008"/>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Llinos Evans</a:t>
                      </a:r>
                      <a:endParaRPr lang="en-US" sz="800">
                        <a:effectLst/>
                      </a:endParaRPr>
                    </a:p>
                  </a:txBody>
                  <a:tcPr marL="63500" marR="63500" marT="63500" marB="63500"/>
                </a:tc>
                <a:tc>
                  <a:txBody>
                    <a:bodyPr/>
                    <a:lstStyle/>
                    <a:p>
                      <a:pPr marL="60960" rtl="0" fontAlgn="t">
                        <a:spcBef>
                          <a:spcPts val="0"/>
                        </a:spcBef>
                        <a:spcAft>
                          <a:spcPts val="0"/>
                        </a:spcAft>
                      </a:pPr>
                      <a:r>
                        <a:rPr lang="en-US" sz="800" u="none" strike="noStrike">
                          <a:effectLst/>
                        </a:rPr>
                        <a:t>Staff y </a:t>
                      </a:r>
                      <a:r>
                        <a:rPr lang="en-US" sz="800" u="none" strike="noStrike" err="1">
                          <a:effectLst/>
                        </a:rPr>
                        <a:t>Gegin</a:t>
                      </a:r>
                      <a:r>
                        <a:rPr lang="en-US" sz="800" u="none" strike="noStrike">
                          <a:effectLst/>
                        </a:rPr>
                        <a:t>/Kitchen Staff</a:t>
                      </a:r>
                      <a:endParaRPr lang="en-US" sz="800">
                        <a:effectLst/>
                      </a:endParaRPr>
                    </a:p>
                  </a:txBody>
                  <a:tcPr marL="63500" marR="63500" marT="63500" marB="63500"/>
                </a:tc>
                <a:extLst>
                  <a:ext uri="{0D108BD9-81ED-4DB2-BD59-A6C34878D82A}">
                    <a16:rowId xmlns:a16="http://schemas.microsoft.com/office/drawing/2014/main" val="1230442788"/>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a:t>
                      </a:r>
                      <a:r>
                        <a:rPr lang="en-US" sz="800" b="0" i="0" u="none" strike="noStrike" noProof="0">
                          <a:solidFill>
                            <a:srgbClr val="921F07"/>
                          </a:solidFill>
                          <a:effectLst/>
                          <a:latin typeface="Calisto MT"/>
                        </a:rPr>
                        <a:t>Christine Higgins </a:t>
                      </a:r>
                      <a:endParaRPr lang="en-US" sz="800">
                        <a:effectLst/>
                      </a:endParaRPr>
                    </a:p>
                  </a:txBody>
                  <a:tcPr marL="63500" marR="63500" marT="63500" marB="63500"/>
                </a:tc>
                <a:tc>
                  <a:txBody>
                    <a:bodyPr/>
                    <a:lstStyle/>
                    <a:p>
                      <a:pPr marL="61595" rtl="0" fontAlgn="t">
                        <a:spcBef>
                          <a:spcPts val="0"/>
                        </a:spcBef>
                        <a:spcAft>
                          <a:spcPts val="0"/>
                        </a:spcAft>
                      </a:pPr>
                      <a:r>
                        <a:rPr lang="en-US" sz="800" u="none" strike="noStrike" err="1">
                          <a:effectLst/>
                        </a:rPr>
                        <a:t>Goruchwylwraig</a:t>
                      </a:r>
                      <a:r>
                        <a:rPr lang="en-US" sz="800" u="none" strike="noStrike">
                          <a:effectLst/>
                        </a:rPr>
                        <a:t> </a:t>
                      </a:r>
                      <a:r>
                        <a:rPr lang="en-US" sz="800" u="none" strike="noStrike" err="1">
                          <a:effectLst/>
                        </a:rPr>
                        <a:t>cinio</a:t>
                      </a:r>
                      <a:r>
                        <a:rPr lang="en-US" sz="800" u="none" strike="noStrike">
                          <a:effectLst/>
                        </a:rPr>
                        <a:t>/Dinner Supervisor </a:t>
                      </a:r>
                      <a:endParaRPr lang="en-US" sz="800">
                        <a:effectLst/>
                      </a:endParaRPr>
                    </a:p>
                  </a:txBody>
                  <a:tcPr marL="63500" marR="63500" marT="63500" marB="63500"/>
                </a:tc>
                <a:extLst>
                  <a:ext uri="{0D108BD9-81ED-4DB2-BD59-A6C34878D82A}">
                    <a16:rowId xmlns:a16="http://schemas.microsoft.com/office/drawing/2014/main" val="4233345570"/>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Ann West </a:t>
                      </a:r>
                      <a:endParaRPr lang="en-US" sz="800">
                        <a:effectLst/>
                      </a:endParaRPr>
                    </a:p>
                  </a:txBody>
                  <a:tcPr marL="63500" marR="63500" marT="63500" marB="63500"/>
                </a:tc>
                <a:tc>
                  <a:txBody>
                    <a:bodyPr/>
                    <a:lstStyle/>
                    <a:p>
                      <a:pPr marL="61595" rtl="0" fontAlgn="t">
                        <a:spcBef>
                          <a:spcPts val="0"/>
                        </a:spcBef>
                        <a:spcAft>
                          <a:spcPts val="0"/>
                        </a:spcAft>
                      </a:pPr>
                      <a:r>
                        <a:rPr lang="en-US" sz="800" u="none" strike="noStrike" err="1">
                          <a:effectLst/>
                        </a:rPr>
                        <a:t>Goruchwylwraig</a:t>
                      </a:r>
                      <a:r>
                        <a:rPr lang="en-US" sz="800" u="none" strike="noStrike">
                          <a:effectLst/>
                        </a:rPr>
                        <a:t> </a:t>
                      </a:r>
                      <a:r>
                        <a:rPr lang="en-US" sz="800" u="none" strike="noStrike" err="1">
                          <a:effectLst/>
                        </a:rPr>
                        <a:t>cinio</a:t>
                      </a:r>
                      <a:r>
                        <a:rPr lang="en-US" sz="800" u="none" strike="noStrike">
                          <a:effectLst/>
                        </a:rPr>
                        <a:t>/ Dinner Supervisor</a:t>
                      </a:r>
                      <a:endParaRPr lang="en-US" sz="800">
                        <a:effectLst/>
                      </a:endParaRPr>
                    </a:p>
                  </a:txBody>
                  <a:tcPr marL="63500" marR="63500" marT="63500" marB="63500"/>
                </a:tc>
                <a:extLst>
                  <a:ext uri="{0D108BD9-81ED-4DB2-BD59-A6C34878D82A}">
                    <a16:rowId xmlns:a16="http://schemas.microsoft.com/office/drawing/2014/main" val="3163930565"/>
                  </a:ext>
                </a:extLst>
              </a:tr>
              <a:tr h="247578">
                <a:tc>
                  <a:txBody>
                    <a:bodyPr/>
                    <a:lstStyle/>
                    <a:p>
                      <a:pPr marL="64770" rtl="0" fontAlgn="t">
                        <a:spcBef>
                          <a:spcPts val="0"/>
                        </a:spcBef>
                        <a:spcAft>
                          <a:spcPts val="0"/>
                        </a:spcAft>
                      </a:pPr>
                      <a:r>
                        <a:rPr lang="en-US" sz="800" u="none" strike="noStrike" err="1">
                          <a:effectLst/>
                        </a:rPr>
                        <a:t>Mrs</a:t>
                      </a:r>
                      <a:r>
                        <a:rPr lang="en-US" sz="800" u="none" strike="noStrike">
                          <a:effectLst/>
                        </a:rPr>
                        <a:t> Donna Hancock </a:t>
                      </a:r>
                      <a:endParaRPr lang="en-US" sz="800">
                        <a:effectLst/>
                      </a:endParaRPr>
                    </a:p>
                  </a:txBody>
                  <a:tcPr marL="63500" marR="63500" marT="63500" marB="63500"/>
                </a:tc>
                <a:tc>
                  <a:txBody>
                    <a:bodyPr/>
                    <a:lstStyle/>
                    <a:p>
                      <a:pPr marL="61595" rtl="0" fontAlgn="t">
                        <a:spcBef>
                          <a:spcPts val="0"/>
                        </a:spcBef>
                        <a:spcAft>
                          <a:spcPts val="0"/>
                        </a:spcAft>
                      </a:pPr>
                      <a:r>
                        <a:rPr lang="en-US" sz="800" u="none" strike="noStrike" err="1">
                          <a:effectLst/>
                        </a:rPr>
                        <a:t>Goruchwylwraig</a:t>
                      </a:r>
                      <a:r>
                        <a:rPr lang="en-US" sz="800" u="none" strike="noStrike">
                          <a:effectLst/>
                        </a:rPr>
                        <a:t> </a:t>
                      </a:r>
                      <a:r>
                        <a:rPr lang="en-US" sz="800" u="none" strike="noStrike" err="1">
                          <a:effectLst/>
                        </a:rPr>
                        <a:t>cinio</a:t>
                      </a:r>
                      <a:r>
                        <a:rPr lang="en-US" sz="800" u="none" strike="noStrike">
                          <a:effectLst/>
                        </a:rPr>
                        <a:t>/Dinner Supervisor</a:t>
                      </a:r>
                      <a:endParaRPr lang="en-US" sz="800">
                        <a:effectLst/>
                      </a:endParaRPr>
                    </a:p>
                  </a:txBody>
                  <a:tcPr marL="63500" marR="63500" marT="63500" marB="63500"/>
                </a:tc>
                <a:extLst>
                  <a:ext uri="{0D108BD9-81ED-4DB2-BD59-A6C34878D82A}">
                    <a16:rowId xmlns:a16="http://schemas.microsoft.com/office/drawing/2014/main" val="2677140811"/>
                  </a:ext>
                </a:extLst>
              </a:tr>
            </a:tbl>
          </a:graphicData>
        </a:graphic>
      </p:graphicFrame>
    </p:spTree>
    <p:extLst>
      <p:ext uri="{BB962C8B-B14F-4D97-AF65-F5344CB8AC3E}">
        <p14:creationId xmlns:p14="http://schemas.microsoft.com/office/powerpoint/2010/main" val="1978638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F48C-994E-3F8E-0CC6-28526F78EC31}"/>
              </a:ext>
            </a:extLst>
          </p:cNvPr>
          <p:cNvSpPr>
            <a:spLocks noGrp="1"/>
          </p:cNvSpPr>
          <p:nvPr>
            <p:ph type="title"/>
          </p:nvPr>
        </p:nvSpPr>
        <p:spPr/>
        <p:txBody>
          <a:bodyPr/>
          <a:lstStyle/>
          <a:p>
            <a:r>
              <a:rPr lang="en-US" sz="3600" u="sng" err="1">
                <a:latin typeface="Calibri"/>
                <a:cs typeface="Calibri"/>
              </a:rPr>
              <a:t>Diogelwch</a:t>
            </a:r>
            <a:r>
              <a:rPr lang="en-US" sz="3600" u="sng">
                <a:latin typeface="Calibri"/>
                <a:cs typeface="Calibri"/>
              </a:rPr>
              <a:t> / Safety </a:t>
            </a:r>
          </a:p>
        </p:txBody>
      </p:sp>
      <p:sp>
        <p:nvSpPr>
          <p:cNvPr id="3" name="Content Placeholder 2">
            <a:extLst>
              <a:ext uri="{FF2B5EF4-FFF2-40B4-BE49-F238E27FC236}">
                <a16:creationId xmlns:a16="http://schemas.microsoft.com/office/drawing/2014/main" id="{16BA2289-E04C-E42D-1115-521136F1C4BE}"/>
              </a:ext>
            </a:extLst>
          </p:cNvPr>
          <p:cNvSpPr>
            <a:spLocks noGrp="1"/>
          </p:cNvSpPr>
          <p:nvPr>
            <p:ph sz="half" idx="1"/>
          </p:nvPr>
        </p:nvSpPr>
        <p:spPr>
          <a:xfrm>
            <a:off x="152400" y="1621766"/>
            <a:ext cx="4067175" cy="2321584"/>
          </a:xfrm>
          <a:solidFill>
            <a:schemeClr val="accent1">
              <a:lumMod val="40000"/>
              <a:lumOff val="60000"/>
            </a:schemeClr>
          </a:solidFill>
          <a:ln w="28575">
            <a:solidFill>
              <a:schemeClr val="bg2"/>
            </a:solidFill>
          </a:ln>
        </p:spPr>
        <p:txBody>
          <a:bodyPr vert="horz" wrap="square" lIns="91440" tIns="45720" rIns="91440" bIns="45720" rtlCol="0" anchor="t">
            <a:normAutofit fontScale="25000" lnSpcReduction="20000"/>
          </a:bodyPr>
          <a:lstStyle/>
          <a:p>
            <a:pPr marL="171450" marR="623570" indent="0" algn="just" rtl="0">
              <a:spcBef>
                <a:spcPts val="1400"/>
              </a:spcBef>
              <a:spcAft>
                <a:spcPts val="0"/>
              </a:spcAft>
              <a:buNone/>
            </a:pPr>
            <a:endParaRPr lang="en-GB" sz="1900">
              <a:solidFill>
                <a:srgbClr val="000000"/>
              </a:solidFill>
              <a:effectLst/>
              <a:latin typeface="Arial"/>
              <a:cs typeface="Arial"/>
            </a:endParaRPr>
          </a:p>
          <a:p>
            <a:pPr>
              <a:buNone/>
            </a:pPr>
            <a:r>
              <a:rPr lang="en-US" sz="5600" b="1">
                <a:effectLst>
                  <a:outerShdw blurRad="63500" dir="2700000" algn="tl" rotWithShape="0">
                    <a:prstClr val="white">
                      <a:alpha val="40000"/>
                    </a:prstClr>
                  </a:outerShdw>
                </a:effectLst>
                <a:latin typeface="Calibri"/>
                <a:ea typeface="+mn-lt"/>
                <a:cs typeface="Calibri"/>
              </a:rPr>
              <a:t>Polisi </a:t>
            </a:r>
            <a:r>
              <a:rPr lang="en-US" sz="5600" b="1" err="1">
                <a:effectLst>
                  <a:outerShdw blurRad="63500" dir="2700000" algn="tl" rotWithShape="0">
                    <a:prstClr val="white">
                      <a:alpha val="40000"/>
                    </a:prstClr>
                  </a:outerShdw>
                </a:effectLst>
                <a:latin typeface="Calibri"/>
                <a:ea typeface="+mn-lt"/>
                <a:cs typeface="Calibri"/>
              </a:rPr>
              <a:t>Amddiffyn</a:t>
            </a:r>
            <a:r>
              <a:rPr lang="en-US" sz="5600" b="1">
                <a:effectLst>
                  <a:outerShdw blurRad="63500" dir="2700000" algn="tl" rotWithShape="0">
                    <a:prstClr val="white">
                      <a:alpha val="40000"/>
                    </a:prstClr>
                  </a:outerShdw>
                </a:effectLst>
                <a:latin typeface="Calibri"/>
                <a:ea typeface="+mn-lt"/>
                <a:cs typeface="Calibri"/>
              </a:rPr>
              <a:t> Plant </a:t>
            </a:r>
            <a:endParaRPr lang="en-US" sz="5600">
              <a:latin typeface="Calibri"/>
              <a:cs typeface="Calibri"/>
            </a:endParaRPr>
          </a:p>
          <a:p>
            <a:pPr marL="0" indent="0">
              <a:buNone/>
            </a:pPr>
            <a:r>
              <a:rPr lang="en-US" sz="5600">
                <a:effectLst>
                  <a:outerShdw blurRad="63500" dir="2700000" algn="tl" rotWithShape="0">
                    <a:prstClr val="white">
                      <a:alpha val="40000"/>
                    </a:prstClr>
                  </a:outerShdw>
                </a:effectLst>
                <a:latin typeface="Calibri"/>
                <a:ea typeface="+mn-lt"/>
                <a:cs typeface="Calibri"/>
              </a:rPr>
              <a:t>Mae </a:t>
            </a:r>
            <a:r>
              <a:rPr lang="en-US" sz="5600" err="1">
                <a:effectLst>
                  <a:outerShdw blurRad="63500" dir="2700000" algn="tl" rotWithShape="0">
                    <a:prstClr val="white">
                      <a:alpha val="40000"/>
                    </a:prstClr>
                  </a:outerShdw>
                </a:effectLst>
                <a:latin typeface="Calibri"/>
                <a:ea typeface="+mn-lt"/>
                <a:cs typeface="Calibri"/>
              </a:rPr>
              <a:t>gan</a:t>
            </a:r>
            <a:r>
              <a:rPr lang="en-US" sz="5600">
                <a:effectLst>
                  <a:outerShdw blurRad="63500" dir="2700000" algn="tl" rotWithShape="0">
                    <a:prstClr val="white">
                      <a:alpha val="40000"/>
                    </a:prstClr>
                  </a:outerShdw>
                </a:effectLst>
                <a:latin typeface="Calibri"/>
                <a:ea typeface="+mn-lt"/>
                <a:cs typeface="Calibri"/>
              </a:rPr>
              <a:t> yr </a:t>
            </a:r>
            <a:r>
              <a:rPr lang="en-US" sz="5600" err="1">
                <a:effectLst>
                  <a:outerShdw blurRad="63500" dir="2700000" algn="tl" rotWithShape="0">
                    <a:prstClr val="white">
                      <a:alpha val="40000"/>
                    </a:prstClr>
                  </a:outerShdw>
                </a:effectLst>
                <a:latin typeface="Calibri"/>
                <a:ea typeface="+mn-lt"/>
                <a:cs typeface="Calibri"/>
              </a:rPr>
              <a:t>ysgol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Bolisi</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Amddiffyn</a:t>
            </a:r>
            <a:r>
              <a:rPr lang="en-US" sz="5600">
                <a:effectLst>
                  <a:outerShdw blurRad="63500" dir="2700000" algn="tl" rotWithShape="0">
                    <a:prstClr val="white">
                      <a:alpha val="40000"/>
                    </a:prstClr>
                  </a:outerShdw>
                </a:effectLst>
                <a:latin typeface="Calibri"/>
                <a:ea typeface="+mn-lt"/>
                <a:cs typeface="Calibri"/>
              </a:rPr>
              <a:t> Plant </a:t>
            </a:r>
            <a:r>
              <a:rPr lang="en-US" sz="5600" err="1">
                <a:effectLst>
                  <a:outerShdw blurRad="63500" dir="2700000" algn="tl" rotWithShape="0">
                    <a:prstClr val="white">
                      <a:alpha val="40000"/>
                    </a:prstClr>
                  </a:outerShdw>
                </a:effectLst>
                <a:latin typeface="Calibri"/>
                <a:ea typeface="+mn-lt"/>
                <a:cs typeface="Calibri"/>
              </a:rPr>
              <a:t>sy’n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seiledig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ganllawiau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cenedlaethol</a:t>
            </a:r>
            <a:r>
              <a:rPr lang="en-US" sz="5600">
                <a:effectLst>
                  <a:outerShdw blurRad="63500" dir="2700000" algn="tl" rotWithShape="0">
                    <a:prstClr val="white">
                      <a:alpha val="40000"/>
                    </a:prstClr>
                  </a:outerShdw>
                </a:effectLst>
                <a:latin typeface="Calibri"/>
                <a:ea typeface="+mn-lt"/>
                <a:cs typeface="Calibri"/>
              </a:rPr>
              <a:t>. Yr  </a:t>
            </a:r>
            <a:r>
              <a:rPr lang="en-US" sz="5600" err="1">
                <a:effectLst>
                  <a:outerShdw blurRad="63500" dir="2700000" algn="tl" rotWithShape="0">
                    <a:prstClr val="white">
                      <a:alpha val="40000"/>
                    </a:prstClr>
                  </a:outerShdw>
                </a:effectLst>
                <a:latin typeface="Calibri"/>
                <a:ea typeface="+mn-lt"/>
                <a:cs typeface="Calibri"/>
              </a:rPr>
              <a:t>aelodau</a:t>
            </a:r>
            <a:r>
              <a:rPr lang="en-US" sz="5600">
                <a:effectLst>
                  <a:outerShdw blurRad="63500" dir="2700000" algn="tl" rotWithShape="0">
                    <a:prstClr val="white">
                      <a:alpha val="40000"/>
                    </a:prstClr>
                  </a:outerShdw>
                </a:effectLst>
                <a:latin typeface="Calibri"/>
                <a:ea typeface="+mn-lt"/>
                <a:cs typeface="Calibri"/>
              </a:rPr>
              <a:t> staff </a:t>
            </a:r>
            <a:r>
              <a:rPr lang="en-US" sz="5600" err="1">
                <a:effectLst>
                  <a:outerShdw blurRad="63500" dir="2700000" algn="tl" rotWithShape="0">
                    <a:prstClr val="white">
                      <a:alpha val="40000"/>
                    </a:prstClr>
                  </a:outerShdw>
                </a:effectLst>
                <a:latin typeface="Calibri"/>
                <a:ea typeface="+mn-lt"/>
                <a:cs typeface="Calibri"/>
              </a:rPr>
              <a:t>dynodedig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gyfer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diogelu</a:t>
            </a:r>
            <a:r>
              <a:rPr lang="en-US" sz="5600">
                <a:effectLst>
                  <a:outerShdw blurRad="63500" dir="2700000" algn="tl" rotWithShape="0">
                    <a:prstClr val="white">
                      <a:alpha val="40000"/>
                    </a:prstClr>
                  </a:outerShdw>
                </a:effectLst>
                <a:latin typeface="Calibri"/>
                <a:ea typeface="+mn-lt"/>
                <a:cs typeface="Calibri"/>
              </a:rPr>
              <a:t> plant </a:t>
            </a:r>
            <a:r>
              <a:rPr lang="en-US" sz="5600" err="1">
                <a:effectLst>
                  <a:outerShdw blurRad="63500" dir="2700000" algn="tl" rotWithShape="0">
                    <a:prstClr val="white">
                      <a:alpha val="40000"/>
                    </a:prstClr>
                  </a:outerShdw>
                </a:effectLst>
                <a:latin typeface="Calibri"/>
                <a:ea typeface="+mn-lt"/>
                <a:cs typeface="Calibri"/>
              </a:rPr>
              <a:t>yw</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Mr</a:t>
            </a:r>
            <a:r>
              <a:rPr lang="en-US" sz="5600">
                <a:effectLst>
                  <a:outerShdw blurRad="63500" dir="2700000" algn="tl" rotWithShape="0">
                    <a:prstClr val="white">
                      <a:alpha val="40000"/>
                    </a:prstClr>
                  </a:outerShdw>
                </a:effectLst>
                <a:latin typeface="Calibri"/>
                <a:ea typeface="+mn-lt"/>
                <a:cs typeface="Calibri"/>
              </a:rPr>
              <a:t> Aled  Davies, </a:t>
            </a:r>
            <a:r>
              <a:rPr lang="en-US" sz="5600" err="1">
                <a:effectLst>
                  <a:outerShdw blurRad="63500" dir="2700000" algn="tl" rotWithShape="0">
                    <a:prstClr val="white">
                      <a:alpha val="40000"/>
                    </a:prstClr>
                  </a:outerShdw>
                </a:effectLst>
                <a:latin typeface="Calibri"/>
                <a:ea typeface="+mn-lt"/>
                <a:cs typeface="Calibri"/>
              </a:rPr>
              <a:t>Mrs</a:t>
            </a:r>
            <a:r>
              <a:rPr lang="en-US" sz="5600">
                <a:effectLst>
                  <a:outerShdw blurRad="63500" dir="2700000" algn="tl" rotWithShape="0">
                    <a:prstClr val="white">
                      <a:alpha val="40000"/>
                    </a:prstClr>
                  </a:outerShdw>
                </a:effectLst>
                <a:latin typeface="Calibri"/>
                <a:ea typeface="+mn-lt"/>
                <a:cs typeface="Calibri"/>
              </a:rPr>
              <a:t> Caron Thomas  a </a:t>
            </a:r>
            <a:r>
              <a:rPr lang="en-US" sz="5600" err="1">
                <a:effectLst>
                  <a:outerShdw blurRad="63500" dir="2700000" algn="tl" rotWithShape="0">
                    <a:prstClr val="white">
                      <a:alpha val="40000"/>
                    </a:prstClr>
                  </a:outerShdw>
                </a:effectLst>
                <a:latin typeface="Calibri"/>
                <a:ea typeface="+mn-lt"/>
                <a:cs typeface="Calibri"/>
              </a:rPr>
              <a:t>Mrs</a:t>
            </a:r>
            <a:r>
              <a:rPr lang="en-US" sz="5600">
                <a:effectLst>
                  <a:outerShdw blurRad="63500" dir="2700000" algn="tl" rotWithShape="0">
                    <a:prstClr val="white">
                      <a:alpha val="40000"/>
                    </a:prstClr>
                  </a:outerShdw>
                </a:effectLst>
                <a:latin typeface="Calibri"/>
                <a:ea typeface="+mn-lt"/>
                <a:cs typeface="Calibri"/>
              </a:rPr>
              <a:t> Catrin Thomas. Mae </a:t>
            </a:r>
            <a:r>
              <a:rPr lang="en-US" sz="5600" err="1">
                <a:effectLst>
                  <a:outerShdw blurRad="63500" dir="2700000" algn="tl" rotWithShape="0">
                    <a:prstClr val="white">
                      <a:alpha val="40000"/>
                    </a:prstClr>
                  </a:outerShdw>
                </a:effectLst>
                <a:latin typeface="Calibri"/>
                <a:ea typeface="+mn-lt"/>
                <a:cs typeface="Calibri"/>
              </a:rPr>
              <a:t>gan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aelod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dynodedig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o’r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Corff</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Llywodraethol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sef</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Mrs</a:t>
            </a:r>
            <a:r>
              <a:rPr lang="en-US" sz="5600">
                <a:effectLst>
                  <a:outerShdw blurRad="63500" dir="2700000" algn="tl" rotWithShape="0">
                    <a:prstClr val="white">
                      <a:alpha val="40000"/>
                    </a:prstClr>
                  </a:outerShdw>
                </a:effectLst>
                <a:latin typeface="Calibri"/>
                <a:ea typeface="+mn-lt"/>
                <a:cs typeface="Calibri"/>
              </a:rPr>
              <a:t>  Janet Rowberry, </a:t>
            </a:r>
            <a:r>
              <a:rPr lang="en-US" sz="5600" err="1">
                <a:effectLst>
                  <a:outerShdw blurRad="63500" dir="2700000" algn="tl" rotWithShape="0">
                    <a:prstClr val="white">
                      <a:alpha val="40000"/>
                    </a:prstClr>
                  </a:outerShdw>
                </a:effectLst>
                <a:latin typeface="Calibri"/>
                <a:ea typeface="+mn-lt"/>
                <a:cs typeface="Calibri"/>
              </a:rPr>
              <a:t>hefyd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gyfrifoldeb</a:t>
            </a:r>
            <a:r>
              <a:rPr lang="en-US" sz="5600">
                <a:effectLst>
                  <a:outerShdw blurRad="63500" dir="2700000" algn="tl" rotWithShape="0">
                    <a:prstClr val="white">
                      <a:alpha val="40000"/>
                    </a:prstClr>
                  </a:outerShdw>
                </a:effectLst>
                <a:latin typeface="Calibri"/>
                <a:ea typeface="+mn-lt"/>
                <a:cs typeface="Calibri"/>
              </a:rPr>
              <a:t> am </a:t>
            </a:r>
            <a:r>
              <a:rPr lang="en-US" sz="5600" err="1">
                <a:effectLst>
                  <a:outerShdw blurRad="63500" dir="2700000" algn="tl" rotWithShape="0">
                    <a:prstClr val="white">
                      <a:alpha val="40000"/>
                    </a:prstClr>
                  </a:outerShdw>
                </a:effectLst>
                <a:latin typeface="Calibri"/>
                <a:ea typeface="+mn-lt"/>
                <a:cs typeface="Calibri"/>
              </a:rPr>
              <a:t>ddiogelu</a:t>
            </a:r>
            <a:r>
              <a:rPr lang="en-US" sz="5600">
                <a:effectLst>
                  <a:outerShdw blurRad="63500" dir="2700000" algn="tl" rotWithShape="0">
                    <a:prstClr val="white">
                      <a:alpha val="40000"/>
                    </a:prstClr>
                  </a:outerShdw>
                </a:effectLst>
                <a:latin typeface="Calibri"/>
                <a:ea typeface="+mn-lt"/>
                <a:cs typeface="Calibri"/>
              </a:rPr>
              <a:t>.  </a:t>
            </a:r>
            <a:endParaRPr lang="en-US" sz="5600">
              <a:effectLst>
                <a:outerShdw blurRad="63500" dir="2700000" algn="tl" rotWithShape="0">
                  <a:prstClr val="white">
                    <a:alpha val="40000"/>
                  </a:prstClr>
                </a:outerShdw>
              </a:effectLst>
              <a:latin typeface="Calibri"/>
              <a:cs typeface="Calibri"/>
            </a:endParaRPr>
          </a:p>
          <a:p>
            <a:pPr marL="0" indent="0">
              <a:buNone/>
            </a:pPr>
            <a:br>
              <a:rPr lang="en-US">
                <a:latin typeface="Calibri" panose="020F0502020204030204" pitchFamily="34" charset="0"/>
                <a:cs typeface="Calibri" panose="020F0502020204030204" pitchFamily="34" charset="0"/>
              </a:rPr>
            </a:br>
            <a:endParaRPr lang="en-US">
              <a:latin typeface="Calibri" panose="020F0502020204030204" pitchFamily="34" charset="0"/>
              <a:cs typeface="Calibri" panose="020F0502020204030204" pitchFamily="34" charset="0"/>
            </a:endParaRPr>
          </a:p>
        </p:txBody>
      </p:sp>
      <p:sp>
        <p:nvSpPr>
          <p:cNvPr id="4" name="Content Placeholder 3">
            <a:extLst>
              <a:ext uri="{FF2B5EF4-FFF2-40B4-BE49-F238E27FC236}">
                <a16:creationId xmlns:a16="http://schemas.microsoft.com/office/drawing/2014/main" id="{49142A21-46A6-089E-664E-DA82DB28123E}"/>
              </a:ext>
            </a:extLst>
          </p:cNvPr>
          <p:cNvSpPr>
            <a:spLocks noGrp="1"/>
          </p:cNvSpPr>
          <p:nvPr>
            <p:ph sz="half" idx="2"/>
          </p:nvPr>
        </p:nvSpPr>
        <p:spPr>
          <a:xfrm>
            <a:off x="4410192" y="1614650"/>
            <a:ext cx="4580086" cy="2321584"/>
          </a:xfrm>
          <a:solidFill>
            <a:schemeClr val="accent1">
              <a:lumMod val="20000"/>
              <a:lumOff val="80000"/>
            </a:schemeClr>
          </a:solidFill>
          <a:ln w="28575">
            <a:solidFill>
              <a:schemeClr val="bg2"/>
            </a:solidFill>
          </a:ln>
        </p:spPr>
        <p:txBody>
          <a:bodyPr vert="horz" lIns="91440" tIns="45720" rIns="91440" bIns="45720" rtlCol="0" anchor="t">
            <a:normAutofit fontScale="25000" lnSpcReduction="20000"/>
          </a:bodyPr>
          <a:lstStyle/>
          <a:p>
            <a:pPr marL="0" indent="0">
              <a:buNone/>
            </a:pPr>
            <a:endParaRPr lang="en-GB">
              <a:effectLst>
                <a:outerShdw blurRad="63500" dir="2700000" algn="tl" rotWithShape="0">
                  <a:prstClr val="white">
                    <a:alpha val="40000"/>
                  </a:prstClr>
                </a:outerShdw>
              </a:effectLst>
              <a:latin typeface="Arial"/>
              <a:cs typeface="Arial"/>
            </a:endParaRPr>
          </a:p>
          <a:p>
            <a:pPr>
              <a:buNone/>
            </a:pPr>
            <a:r>
              <a:rPr lang="en-US" sz="5600" b="1">
                <a:latin typeface="Calibri"/>
                <a:ea typeface="+mn-lt"/>
                <a:cs typeface="Calibri"/>
              </a:rPr>
              <a:t>Child Protection Policy </a:t>
            </a:r>
            <a:endParaRPr lang="en-US" sz="5600">
              <a:latin typeface="Calibri" panose="020F0502020204030204" pitchFamily="34" charset="0"/>
              <a:ea typeface="+mn-lt"/>
              <a:cs typeface="Calibri" panose="020F0502020204030204" pitchFamily="34" charset="0"/>
            </a:endParaRPr>
          </a:p>
          <a:p>
            <a:pPr marL="0" indent="0">
              <a:buNone/>
            </a:pPr>
            <a:r>
              <a:rPr lang="en-US" sz="5600">
                <a:latin typeface="Calibri"/>
                <a:ea typeface="+mn-lt"/>
                <a:cs typeface="Calibri"/>
              </a:rPr>
              <a:t>The school has a child  protection policy which is  based on national  guidelines. The designated  members of staff who have  responsibility for child  protection are </a:t>
            </a:r>
            <a:r>
              <a:rPr lang="en-US" sz="5600" err="1">
                <a:latin typeface="Calibri"/>
                <a:ea typeface="+mn-lt"/>
                <a:cs typeface="Calibri"/>
              </a:rPr>
              <a:t>Mr</a:t>
            </a:r>
            <a:r>
              <a:rPr lang="en-US" sz="5600">
                <a:latin typeface="Calibri"/>
                <a:ea typeface="+mn-lt"/>
                <a:cs typeface="Calibri"/>
              </a:rPr>
              <a:t> Aled  Davies, </a:t>
            </a:r>
            <a:r>
              <a:rPr lang="en-US" sz="5600" err="1">
                <a:latin typeface="Calibri"/>
                <a:ea typeface="+mn-lt"/>
                <a:cs typeface="Calibri"/>
              </a:rPr>
              <a:t>Mrs</a:t>
            </a:r>
            <a:r>
              <a:rPr lang="en-US" sz="5600">
                <a:latin typeface="Calibri"/>
                <a:ea typeface="+mn-lt"/>
                <a:cs typeface="Calibri"/>
              </a:rPr>
              <a:t> Caron Thomas  and </a:t>
            </a:r>
            <a:r>
              <a:rPr lang="en-US" sz="5600" err="1">
                <a:latin typeface="Calibri"/>
                <a:ea typeface="+mn-lt"/>
                <a:cs typeface="Calibri"/>
              </a:rPr>
              <a:t>Mrs</a:t>
            </a:r>
            <a:r>
              <a:rPr lang="en-US" sz="5600">
                <a:latin typeface="Calibri"/>
                <a:ea typeface="+mn-lt"/>
                <a:cs typeface="Calibri"/>
              </a:rPr>
              <a:t> Catrin Thomas. </a:t>
            </a:r>
            <a:r>
              <a:rPr lang="en-US" sz="5600" err="1">
                <a:latin typeface="Calibri"/>
                <a:ea typeface="+mn-lt"/>
                <a:cs typeface="Calibri"/>
              </a:rPr>
              <a:t>Mrs</a:t>
            </a:r>
            <a:r>
              <a:rPr lang="en-US" sz="5600">
                <a:latin typeface="Calibri"/>
                <a:ea typeface="+mn-lt"/>
                <a:cs typeface="Calibri"/>
              </a:rPr>
              <a:t> Janet Rowberry, as a member of the  Governing Body, also has  responsibility for child protection. </a:t>
            </a:r>
            <a:endParaRPr lang="en-US" sz="5600">
              <a:effectLst>
                <a:outerShdw blurRad="63500" dir="2700000" algn="tl" rotWithShape="0">
                  <a:prstClr val="white">
                    <a:alpha val="40000"/>
                  </a:prstClr>
                </a:outerShdw>
              </a:effectLst>
              <a:latin typeface="Calibri"/>
              <a:cs typeface="Calibri"/>
            </a:endParaRPr>
          </a:p>
          <a:p>
            <a:pPr marL="0" indent="0">
              <a:buNone/>
            </a:pPr>
            <a:br>
              <a:rPr lang="en-US" sz="5600"/>
            </a:br>
            <a:br>
              <a:rPr lang="en-US"/>
            </a:br>
            <a:endParaRPr lang="en-US">
              <a:effectLst>
                <a:outerShdw blurRad="63500" dir="2700000" algn="tl" rotWithShape="0">
                  <a:prstClr val="white">
                    <a:alpha val="40000"/>
                  </a:prstClr>
                </a:outerShdw>
              </a:effectLst>
            </a:endParaRPr>
          </a:p>
        </p:txBody>
      </p:sp>
      <p:sp>
        <p:nvSpPr>
          <p:cNvPr id="6" name="TextBox 5">
            <a:extLst>
              <a:ext uri="{FF2B5EF4-FFF2-40B4-BE49-F238E27FC236}">
                <a16:creationId xmlns:a16="http://schemas.microsoft.com/office/drawing/2014/main" id="{9BA14E6B-F639-4896-B4E9-5A58B7FB351A}"/>
              </a:ext>
            </a:extLst>
          </p:cNvPr>
          <p:cNvSpPr txBox="1"/>
          <p:nvPr/>
        </p:nvSpPr>
        <p:spPr>
          <a:xfrm>
            <a:off x="91207" y="4103400"/>
            <a:ext cx="4128368" cy="2308324"/>
          </a:xfrm>
          <a:prstGeom prst="rect">
            <a:avLst/>
          </a:prstGeom>
          <a:solidFill>
            <a:schemeClr val="accent1">
              <a:lumMod val="40000"/>
              <a:lumOff val="60000"/>
            </a:schemeClr>
          </a:solidFill>
          <a:ln w="28575">
            <a:solidFill>
              <a:schemeClr val="bg2"/>
            </a:solidFill>
          </a:ln>
        </p:spPr>
        <p:txBody>
          <a:bodyPr wrap="square" lIns="91440" tIns="45720" rIns="91440" bIns="45720" anchor="t">
            <a:spAutoFit/>
          </a:bodyPr>
          <a:lstStyle/>
          <a:p>
            <a:r>
              <a:rPr lang="en-GB" sz="1200" b="1" dirty="0" err="1">
                <a:solidFill>
                  <a:schemeClr val="bg2"/>
                </a:solidFill>
                <a:latin typeface="Calibri"/>
                <a:cs typeface="Calibri"/>
              </a:rPr>
              <a:t>Cynllun</a:t>
            </a:r>
            <a:r>
              <a:rPr lang="en-GB" sz="1200" b="1" dirty="0">
                <a:solidFill>
                  <a:schemeClr val="bg2"/>
                </a:solidFill>
                <a:latin typeface="Calibri"/>
                <a:cs typeface="Calibri"/>
              </a:rPr>
              <a:t> </a:t>
            </a:r>
            <a:r>
              <a:rPr lang="en-GB" sz="1200" b="1" dirty="0" err="1">
                <a:solidFill>
                  <a:schemeClr val="bg2"/>
                </a:solidFill>
                <a:latin typeface="Calibri"/>
                <a:cs typeface="Calibri"/>
              </a:rPr>
              <a:t>Hygyrchedd</a:t>
            </a:r>
            <a:r>
              <a:rPr lang="en-GB" sz="1200" dirty="0">
                <a:solidFill>
                  <a:schemeClr val="bg2"/>
                </a:solidFill>
                <a:latin typeface="Calibri"/>
                <a:cs typeface="Calibri"/>
              </a:rPr>
              <a:t>: Mae </a:t>
            </a:r>
            <a:r>
              <a:rPr lang="en-GB" sz="1200" dirty="0" err="1">
                <a:solidFill>
                  <a:schemeClr val="bg2"/>
                </a:solidFill>
                <a:latin typeface="Calibri"/>
                <a:cs typeface="Calibri"/>
              </a:rPr>
              <a:t>gan</a:t>
            </a:r>
            <a:r>
              <a:rPr lang="en-GB" sz="1200" dirty="0">
                <a:solidFill>
                  <a:schemeClr val="bg2"/>
                </a:solidFill>
                <a:latin typeface="Calibri"/>
                <a:cs typeface="Calibri"/>
              </a:rPr>
              <a:t> yr </a:t>
            </a:r>
            <a:r>
              <a:rPr lang="en-GB" sz="1200" dirty="0" err="1">
                <a:solidFill>
                  <a:schemeClr val="bg2"/>
                </a:solidFill>
                <a:latin typeface="Calibri"/>
                <a:cs typeface="Calibri"/>
              </a:rPr>
              <a:t>ysgol</a:t>
            </a:r>
            <a:r>
              <a:rPr lang="en-GB" sz="1200" dirty="0">
                <a:solidFill>
                  <a:schemeClr val="bg2"/>
                </a:solidFill>
                <a:latin typeface="Calibri"/>
                <a:cs typeface="Calibri"/>
              </a:rPr>
              <a:t> </a:t>
            </a:r>
            <a:r>
              <a:rPr lang="en-GB" sz="1200" dirty="0" err="1">
                <a:solidFill>
                  <a:schemeClr val="bg2"/>
                </a:solidFill>
                <a:latin typeface="Calibri"/>
                <a:cs typeface="Calibri"/>
              </a:rPr>
              <a:t>gynllun</a:t>
            </a:r>
            <a:r>
              <a:rPr lang="en-GB" sz="1200" dirty="0">
                <a:solidFill>
                  <a:schemeClr val="bg2"/>
                </a:solidFill>
                <a:latin typeface="Calibri"/>
                <a:cs typeface="Calibri"/>
              </a:rPr>
              <a:t> </a:t>
            </a:r>
            <a:r>
              <a:rPr lang="en-GB" sz="1200" dirty="0" err="1">
                <a:solidFill>
                  <a:schemeClr val="bg2"/>
                </a:solidFill>
                <a:latin typeface="Calibri"/>
                <a:cs typeface="Calibri"/>
              </a:rPr>
              <a:t>hygyrchedd</a:t>
            </a:r>
            <a:r>
              <a:rPr lang="en-GB" sz="1200" dirty="0">
                <a:solidFill>
                  <a:schemeClr val="bg2"/>
                </a:solidFill>
                <a:latin typeface="Calibri"/>
                <a:cs typeface="Calibri"/>
              </a:rPr>
              <a:t> </a:t>
            </a:r>
            <a:r>
              <a:rPr lang="en-GB" sz="1200" dirty="0" err="1">
                <a:solidFill>
                  <a:schemeClr val="bg2"/>
                </a:solidFill>
                <a:latin typeface="Calibri"/>
                <a:cs typeface="Calibri"/>
              </a:rPr>
              <a:t>priodol</a:t>
            </a:r>
            <a:r>
              <a:rPr lang="en-GB" sz="1200" dirty="0">
                <a:solidFill>
                  <a:schemeClr val="bg2"/>
                </a:solidFill>
                <a:latin typeface="Calibri"/>
                <a:cs typeface="Calibri"/>
              </a:rPr>
              <a:t> a </a:t>
            </a:r>
            <a:r>
              <a:rPr lang="en-GB" sz="1200" dirty="0" err="1">
                <a:solidFill>
                  <a:schemeClr val="bg2"/>
                </a:solidFill>
                <a:latin typeface="Calibri"/>
                <a:cs typeface="Calibri"/>
              </a:rPr>
              <a:t>gwneir</a:t>
            </a:r>
            <a:r>
              <a:rPr lang="en-GB" sz="1200" dirty="0">
                <a:solidFill>
                  <a:schemeClr val="bg2"/>
                </a:solidFill>
                <a:latin typeface="Calibri"/>
                <a:cs typeface="Calibri"/>
              </a:rPr>
              <a:t> </a:t>
            </a:r>
            <a:r>
              <a:rPr lang="en-GB" sz="1200" dirty="0" err="1">
                <a:solidFill>
                  <a:schemeClr val="bg2"/>
                </a:solidFill>
                <a:latin typeface="Calibri"/>
                <a:cs typeface="Calibri"/>
              </a:rPr>
              <a:t>unrhyw</a:t>
            </a:r>
            <a:r>
              <a:rPr lang="en-GB" sz="1200" dirty="0">
                <a:solidFill>
                  <a:schemeClr val="bg2"/>
                </a:solidFill>
                <a:latin typeface="Calibri"/>
                <a:cs typeface="Calibri"/>
              </a:rPr>
              <a:t> </a:t>
            </a:r>
            <a:r>
              <a:rPr lang="en-GB" sz="1200" dirty="0" err="1">
                <a:solidFill>
                  <a:schemeClr val="bg2"/>
                </a:solidFill>
                <a:latin typeface="Calibri"/>
                <a:cs typeface="Calibri"/>
              </a:rPr>
              <a:t>addasiadau</a:t>
            </a:r>
            <a:r>
              <a:rPr lang="en-GB" sz="1200" dirty="0">
                <a:solidFill>
                  <a:schemeClr val="bg2"/>
                </a:solidFill>
                <a:latin typeface="Calibri"/>
                <a:cs typeface="Calibri"/>
              </a:rPr>
              <a:t> </a:t>
            </a:r>
            <a:r>
              <a:rPr lang="en-GB" sz="1200" dirty="0" err="1">
                <a:solidFill>
                  <a:schemeClr val="bg2"/>
                </a:solidFill>
                <a:latin typeface="Calibri"/>
                <a:cs typeface="Calibri"/>
              </a:rPr>
              <a:t>i’r</a:t>
            </a:r>
            <a:r>
              <a:rPr lang="en-GB" sz="1200" dirty="0">
                <a:solidFill>
                  <a:schemeClr val="bg2"/>
                </a:solidFill>
                <a:latin typeface="Calibri"/>
                <a:cs typeface="Calibri"/>
              </a:rPr>
              <a:t> </a:t>
            </a:r>
            <a:r>
              <a:rPr lang="en-GB" sz="1200" dirty="0" err="1">
                <a:solidFill>
                  <a:schemeClr val="bg2"/>
                </a:solidFill>
                <a:latin typeface="Calibri"/>
                <a:cs typeface="Calibri"/>
              </a:rPr>
              <a:t>dulliau</a:t>
            </a:r>
            <a:r>
              <a:rPr lang="en-GB" sz="1200" dirty="0">
                <a:solidFill>
                  <a:schemeClr val="bg2"/>
                </a:solidFill>
                <a:latin typeface="Calibri"/>
                <a:cs typeface="Calibri"/>
              </a:rPr>
              <a:t> o </a:t>
            </a:r>
            <a:r>
              <a:rPr lang="en-GB" sz="1200" dirty="0" err="1">
                <a:solidFill>
                  <a:schemeClr val="bg2"/>
                </a:solidFill>
                <a:latin typeface="Calibri"/>
                <a:cs typeface="Calibri"/>
              </a:rPr>
              <a:t>gyflwyno’r</a:t>
            </a:r>
            <a:r>
              <a:rPr lang="en-GB" sz="1200" dirty="0">
                <a:solidFill>
                  <a:schemeClr val="bg2"/>
                </a:solidFill>
                <a:latin typeface="Calibri"/>
                <a:cs typeface="Calibri"/>
              </a:rPr>
              <a:t> </a:t>
            </a:r>
            <a:r>
              <a:rPr lang="en-GB" sz="1200" dirty="0" err="1">
                <a:solidFill>
                  <a:schemeClr val="bg2"/>
                </a:solidFill>
                <a:latin typeface="Calibri"/>
                <a:cs typeface="Calibri"/>
              </a:rPr>
              <a:t>cwricwlwm</a:t>
            </a:r>
            <a:r>
              <a:rPr lang="en-GB" sz="1200" dirty="0">
                <a:solidFill>
                  <a:schemeClr val="bg2"/>
                </a:solidFill>
                <a:latin typeface="Calibri"/>
                <a:cs typeface="Calibri"/>
              </a:rPr>
              <a:t> </a:t>
            </a:r>
            <a:r>
              <a:rPr lang="en-GB" sz="1200" dirty="0" err="1">
                <a:solidFill>
                  <a:schemeClr val="bg2"/>
                </a:solidFill>
                <a:latin typeface="Calibri"/>
                <a:cs typeface="Calibri"/>
              </a:rPr>
              <a:t>yn</a:t>
            </a:r>
            <a:r>
              <a:rPr lang="en-GB" sz="1200" dirty="0">
                <a:solidFill>
                  <a:schemeClr val="bg2"/>
                </a:solidFill>
                <a:latin typeface="Calibri"/>
                <a:cs typeface="Calibri"/>
              </a:rPr>
              <a:t> </a:t>
            </a:r>
            <a:r>
              <a:rPr lang="en-GB" sz="1200" dirty="0" err="1">
                <a:solidFill>
                  <a:schemeClr val="bg2"/>
                </a:solidFill>
                <a:latin typeface="Calibri"/>
                <a:cs typeface="Calibri"/>
              </a:rPr>
              <a:t>ôl</a:t>
            </a:r>
            <a:r>
              <a:rPr lang="en-GB" sz="1200" dirty="0">
                <a:solidFill>
                  <a:schemeClr val="bg2"/>
                </a:solidFill>
                <a:latin typeface="Calibri"/>
                <a:cs typeface="Calibri"/>
              </a:rPr>
              <a:t> y </a:t>
            </a:r>
            <a:r>
              <a:rPr lang="en-GB" sz="1200" dirty="0" err="1">
                <a:solidFill>
                  <a:schemeClr val="bg2"/>
                </a:solidFill>
                <a:latin typeface="Calibri"/>
                <a:cs typeface="Calibri"/>
              </a:rPr>
              <a:t>galw</a:t>
            </a:r>
            <a:r>
              <a:rPr lang="en-GB" sz="1200" dirty="0">
                <a:solidFill>
                  <a:schemeClr val="bg2"/>
                </a:solidFill>
                <a:latin typeface="Calibri"/>
                <a:cs typeface="Calibri"/>
              </a:rPr>
              <a:t>. </a:t>
            </a:r>
            <a:endParaRPr lang="en-GB" sz="1200" dirty="0">
              <a:solidFill>
                <a:schemeClr val="bg2"/>
              </a:solidFill>
              <a:latin typeface="Calibri" panose="020F0502020204030204" pitchFamily="34" charset="0"/>
              <a:cs typeface="Calibri" panose="020F0502020204030204" pitchFamily="34" charset="0"/>
            </a:endParaRPr>
          </a:p>
          <a:p>
            <a:endParaRPr lang="en-GB" sz="1200">
              <a:solidFill>
                <a:schemeClr val="bg2"/>
              </a:solidFill>
              <a:latin typeface="Calibri" panose="020F0502020204030204" pitchFamily="34" charset="0"/>
              <a:cs typeface="Calibri" panose="020F0502020204030204" pitchFamily="34" charset="0"/>
            </a:endParaRPr>
          </a:p>
          <a:p>
            <a:r>
              <a:rPr lang="en-GB" sz="1200" b="1" dirty="0">
                <a:solidFill>
                  <a:schemeClr val="bg2"/>
                </a:solidFill>
                <a:latin typeface="Calibri"/>
                <a:cs typeface="Calibri"/>
              </a:rPr>
              <a:t>Iechyd a </a:t>
            </a:r>
            <a:r>
              <a:rPr lang="en-GB" sz="1200" b="1" dirty="0" err="1">
                <a:solidFill>
                  <a:schemeClr val="bg2"/>
                </a:solidFill>
                <a:latin typeface="Calibri"/>
                <a:cs typeface="Calibri"/>
              </a:rPr>
              <a:t>Diogelwch</a:t>
            </a:r>
            <a:r>
              <a:rPr lang="en-GB" sz="1200" b="1" dirty="0">
                <a:solidFill>
                  <a:schemeClr val="bg2"/>
                </a:solidFill>
                <a:latin typeface="Calibri"/>
                <a:cs typeface="Calibri"/>
              </a:rPr>
              <a:t>/Tir ac </a:t>
            </a:r>
            <a:r>
              <a:rPr lang="en-GB" sz="1200" b="1" dirty="0" err="1">
                <a:solidFill>
                  <a:schemeClr val="bg2"/>
                </a:solidFill>
                <a:latin typeface="Calibri"/>
                <a:cs typeface="Calibri"/>
              </a:rPr>
              <a:t>Adeiladau</a:t>
            </a:r>
            <a:r>
              <a:rPr lang="en-GB" sz="1200" dirty="0">
                <a:solidFill>
                  <a:schemeClr val="bg2"/>
                </a:solidFill>
                <a:latin typeface="Calibri"/>
                <a:cs typeface="Calibri"/>
              </a:rPr>
              <a:t>: </a:t>
            </a:r>
            <a:endParaRPr lang="en-GB" sz="1200" dirty="0">
              <a:solidFill>
                <a:schemeClr val="bg2"/>
              </a:solidFill>
              <a:latin typeface="Calibri" panose="020F0502020204030204" pitchFamily="34" charset="0"/>
              <a:cs typeface="Calibri" panose="020F0502020204030204" pitchFamily="34" charset="0"/>
            </a:endParaRPr>
          </a:p>
          <a:p>
            <a:r>
              <a:rPr lang="en-GB" sz="1200" err="1">
                <a:solidFill>
                  <a:schemeClr val="bg2"/>
                </a:solidFill>
                <a:latin typeface="Calibri"/>
                <a:cs typeface="Calibri"/>
              </a:rPr>
              <a:t>Cynhalwyd</a:t>
            </a:r>
            <a:r>
              <a:rPr lang="en-GB" sz="1200" dirty="0">
                <a:solidFill>
                  <a:schemeClr val="bg2"/>
                </a:solidFill>
                <a:latin typeface="Calibri"/>
                <a:cs typeface="Calibri"/>
              </a:rPr>
              <a:t> </a:t>
            </a:r>
            <a:r>
              <a:rPr lang="en-GB" sz="1200" err="1">
                <a:solidFill>
                  <a:schemeClr val="bg2"/>
                </a:solidFill>
                <a:latin typeface="Calibri"/>
                <a:cs typeface="Calibri"/>
              </a:rPr>
              <a:t>Awdit</a:t>
            </a:r>
            <a:r>
              <a:rPr lang="en-GB" sz="1200" dirty="0">
                <a:solidFill>
                  <a:schemeClr val="bg2"/>
                </a:solidFill>
                <a:latin typeface="Calibri"/>
                <a:cs typeface="Calibri"/>
              </a:rPr>
              <a:t> Iechyd a </a:t>
            </a:r>
            <a:r>
              <a:rPr lang="en-GB" sz="1200" err="1">
                <a:solidFill>
                  <a:schemeClr val="bg2"/>
                </a:solidFill>
                <a:latin typeface="Calibri"/>
                <a:cs typeface="Calibri"/>
              </a:rPr>
              <a:t>Diogelwch</a:t>
            </a:r>
            <a:r>
              <a:rPr lang="en-GB" sz="1200" dirty="0">
                <a:solidFill>
                  <a:schemeClr val="bg2"/>
                </a:solidFill>
                <a:latin typeface="Calibri"/>
                <a:cs typeface="Calibri"/>
              </a:rPr>
              <a:t> </a:t>
            </a:r>
            <a:r>
              <a:rPr lang="en-GB" sz="1200" err="1">
                <a:solidFill>
                  <a:schemeClr val="bg2"/>
                </a:solidFill>
                <a:latin typeface="Calibri"/>
                <a:cs typeface="Calibri"/>
              </a:rPr>
              <a:t>yn</a:t>
            </a:r>
            <a:r>
              <a:rPr lang="en-GB" sz="1200" dirty="0">
                <a:solidFill>
                  <a:schemeClr val="bg2"/>
                </a:solidFill>
                <a:latin typeface="Calibri"/>
                <a:cs typeface="Calibri"/>
              </a:rPr>
              <a:t> </a:t>
            </a:r>
            <a:r>
              <a:rPr lang="en-GB" sz="1200" err="1">
                <a:solidFill>
                  <a:schemeClr val="bg2"/>
                </a:solidFill>
                <a:latin typeface="Calibri"/>
                <a:cs typeface="Calibri"/>
              </a:rPr>
              <a:t>ystod</a:t>
            </a:r>
            <a:r>
              <a:rPr lang="en-GB" sz="1200" dirty="0">
                <a:solidFill>
                  <a:schemeClr val="bg2"/>
                </a:solidFill>
                <a:latin typeface="Calibri"/>
                <a:cs typeface="Calibri"/>
              </a:rPr>
              <a:t> y </a:t>
            </a:r>
            <a:r>
              <a:rPr lang="en-GB" sz="1200" err="1">
                <a:solidFill>
                  <a:schemeClr val="bg2"/>
                </a:solidFill>
                <a:latin typeface="Calibri"/>
                <a:cs typeface="Calibri"/>
              </a:rPr>
              <a:t>flwyddyn</a:t>
            </a:r>
            <a:r>
              <a:rPr lang="en-GB" sz="1200" dirty="0">
                <a:solidFill>
                  <a:schemeClr val="bg2"/>
                </a:solidFill>
                <a:latin typeface="Calibri"/>
                <a:cs typeface="Calibri"/>
              </a:rPr>
              <a:t>. </a:t>
            </a:r>
            <a:endParaRPr lang="en-GB" sz="1200">
              <a:solidFill>
                <a:schemeClr val="bg2"/>
              </a:solidFill>
              <a:latin typeface="Calibri" panose="020F0502020204030204" pitchFamily="34" charset="0"/>
              <a:ea typeface="Calibri"/>
              <a:cs typeface="Calibri" panose="020F0502020204030204" pitchFamily="34" charset="0"/>
            </a:endParaRPr>
          </a:p>
          <a:p>
            <a:r>
              <a:rPr lang="en-GB" sz="1200" err="1">
                <a:solidFill>
                  <a:schemeClr val="bg2"/>
                </a:solidFill>
                <a:latin typeface="Calibri"/>
                <a:cs typeface="Calibri"/>
              </a:rPr>
              <a:t>Cynhalwyd</a:t>
            </a:r>
            <a:r>
              <a:rPr lang="en-GB" sz="1200" dirty="0">
                <a:solidFill>
                  <a:schemeClr val="bg2"/>
                </a:solidFill>
                <a:latin typeface="Calibri"/>
                <a:cs typeface="Calibri"/>
              </a:rPr>
              <a:t> </a:t>
            </a:r>
            <a:r>
              <a:rPr lang="en-GB" sz="1200" err="1">
                <a:solidFill>
                  <a:schemeClr val="bg2"/>
                </a:solidFill>
                <a:latin typeface="Calibri"/>
                <a:cs typeface="Calibri"/>
              </a:rPr>
              <a:t>Awdit</a:t>
            </a:r>
            <a:r>
              <a:rPr lang="en-GB" sz="1200" dirty="0">
                <a:solidFill>
                  <a:schemeClr val="bg2"/>
                </a:solidFill>
                <a:latin typeface="Calibri"/>
                <a:cs typeface="Calibri"/>
              </a:rPr>
              <a:t> </a:t>
            </a:r>
            <a:r>
              <a:rPr lang="en-GB" sz="1200" err="1">
                <a:solidFill>
                  <a:schemeClr val="bg2"/>
                </a:solidFill>
                <a:latin typeface="Calibri"/>
                <a:cs typeface="Calibri"/>
              </a:rPr>
              <a:t>Diogelwch</a:t>
            </a:r>
            <a:r>
              <a:rPr lang="en-GB" sz="1200" dirty="0">
                <a:solidFill>
                  <a:schemeClr val="bg2"/>
                </a:solidFill>
                <a:latin typeface="Calibri"/>
                <a:cs typeface="Calibri"/>
              </a:rPr>
              <a:t> Tân </a:t>
            </a:r>
            <a:r>
              <a:rPr lang="en-GB" sz="1200" err="1">
                <a:solidFill>
                  <a:schemeClr val="bg2"/>
                </a:solidFill>
                <a:latin typeface="Calibri"/>
                <a:cs typeface="Calibri"/>
              </a:rPr>
              <a:t>yn</a:t>
            </a:r>
            <a:r>
              <a:rPr lang="en-GB" sz="1200" dirty="0">
                <a:solidFill>
                  <a:schemeClr val="bg2"/>
                </a:solidFill>
                <a:latin typeface="Calibri"/>
                <a:cs typeface="Calibri"/>
              </a:rPr>
              <a:t> </a:t>
            </a:r>
            <a:r>
              <a:rPr lang="en-GB" sz="1200" err="1">
                <a:solidFill>
                  <a:schemeClr val="bg2"/>
                </a:solidFill>
                <a:latin typeface="Calibri"/>
                <a:cs typeface="Calibri"/>
              </a:rPr>
              <a:t>ystod</a:t>
            </a:r>
            <a:r>
              <a:rPr lang="en-GB" sz="1200" dirty="0">
                <a:solidFill>
                  <a:schemeClr val="bg2"/>
                </a:solidFill>
                <a:latin typeface="Calibri"/>
                <a:cs typeface="Calibri"/>
              </a:rPr>
              <a:t> Mawrth 2022.</a:t>
            </a:r>
            <a:endParaRPr lang="en-GB" sz="1200">
              <a:solidFill>
                <a:schemeClr val="bg2"/>
              </a:solidFill>
              <a:latin typeface="Calibri"/>
              <a:ea typeface="Calibri"/>
              <a:cs typeface="Calibri"/>
            </a:endParaRPr>
          </a:p>
          <a:p>
            <a:r>
              <a:rPr lang="en-GB" sz="1200" err="1">
                <a:solidFill>
                  <a:schemeClr val="bg2"/>
                </a:solidFill>
                <a:latin typeface="Calibri"/>
                <a:cs typeface="Calibri"/>
              </a:rPr>
              <a:t>Cedwir</a:t>
            </a:r>
            <a:r>
              <a:rPr lang="en-GB" sz="1200" dirty="0">
                <a:solidFill>
                  <a:schemeClr val="bg2"/>
                </a:solidFill>
                <a:latin typeface="Calibri"/>
                <a:cs typeface="Calibri"/>
              </a:rPr>
              <a:t> </a:t>
            </a:r>
            <a:r>
              <a:rPr lang="en-GB" sz="1200" err="1">
                <a:solidFill>
                  <a:schemeClr val="bg2"/>
                </a:solidFill>
                <a:latin typeface="Calibri"/>
                <a:cs typeface="Calibri"/>
              </a:rPr>
              <a:t>golwg</a:t>
            </a:r>
            <a:r>
              <a:rPr lang="en-GB" sz="1200" dirty="0">
                <a:solidFill>
                  <a:schemeClr val="bg2"/>
                </a:solidFill>
                <a:latin typeface="Calibri"/>
                <a:cs typeface="Calibri"/>
              </a:rPr>
              <a:t> </a:t>
            </a:r>
            <a:r>
              <a:rPr lang="en-GB" sz="1200" err="1">
                <a:solidFill>
                  <a:schemeClr val="bg2"/>
                </a:solidFill>
                <a:latin typeface="Calibri"/>
                <a:cs typeface="Calibri"/>
              </a:rPr>
              <a:t>cyson</a:t>
            </a:r>
            <a:r>
              <a:rPr lang="en-GB" sz="1200" dirty="0">
                <a:solidFill>
                  <a:schemeClr val="bg2"/>
                </a:solidFill>
                <a:latin typeface="Calibri"/>
                <a:cs typeface="Calibri"/>
              </a:rPr>
              <a:t> </a:t>
            </a:r>
            <a:r>
              <a:rPr lang="en-GB" sz="1200" err="1">
                <a:solidFill>
                  <a:schemeClr val="bg2"/>
                </a:solidFill>
                <a:latin typeface="Calibri"/>
                <a:cs typeface="Calibri"/>
              </a:rPr>
              <a:t>ar</a:t>
            </a:r>
            <a:r>
              <a:rPr lang="en-GB" sz="1200" dirty="0">
                <a:solidFill>
                  <a:schemeClr val="bg2"/>
                </a:solidFill>
                <a:latin typeface="Calibri"/>
                <a:cs typeface="Calibri"/>
              </a:rPr>
              <a:t> </a:t>
            </a:r>
            <a:r>
              <a:rPr lang="en-GB" sz="1200" err="1">
                <a:solidFill>
                  <a:schemeClr val="bg2"/>
                </a:solidFill>
                <a:latin typeface="Calibri"/>
                <a:cs typeface="Calibri"/>
              </a:rPr>
              <a:t>gyflwr</a:t>
            </a:r>
            <a:r>
              <a:rPr lang="en-GB" sz="1200" dirty="0">
                <a:solidFill>
                  <a:schemeClr val="bg2"/>
                </a:solidFill>
                <a:latin typeface="Calibri"/>
                <a:cs typeface="Calibri"/>
              </a:rPr>
              <a:t> y </a:t>
            </a:r>
            <a:r>
              <a:rPr lang="en-GB" sz="1200" err="1">
                <a:solidFill>
                  <a:schemeClr val="bg2"/>
                </a:solidFill>
                <a:latin typeface="Calibri"/>
                <a:cs typeface="Calibri"/>
              </a:rPr>
              <a:t>tir</a:t>
            </a:r>
            <a:r>
              <a:rPr lang="en-GB" sz="1200" dirty="0">
                <a:solidFill>
                  <a:schemeClr val="bg2"/>
                </a:solidFill>
                <a:latin typeface="Calibri"/>
                <a:cs typeface="Calibri"/>
              </a:rPr>
              <a:t> </a:t>
            </a:r>
            <a:r>
              <a:rPr lang="en-GB" sz="1200" err="1">
                <a:solidFill>
                  <a:schemeClr val="bg2"/>
                </a:solidFill>
                <a:latin typeface="Calibri"/>
                <a:cs typeface="Calibri"/>
              </a:rPr>
              <a:t>a’r</a:t>
            </a:r>
            <a:r>
              <a:rPr lang="en-GB" sz="1200" dirty="0">
                <a:solidFill>
                  <a:schemeClr val="bg2"/>
                </a:solidFill>
                <a:latin typeface="Calibri"/>
                <a:cs typeface="Calibri"/>
              </a:rPr>
              <a:t> </a:t>
            </a:r>
            <a:r>
              <a:rPr lang="en-GB" sz="1200" err="1">
                <a:solidFill>
                  <a:schemeClr val="bg2"/>
                </a:solidFill>
                <a:latin typeface="Calibri"/>
                <a:cs typeface="Calibri"/>
              </a:rPr>
              <a:t>adeiladau</a:t>
            </a:r>
            <a:r>
              <a:rPr lang="en-GB" sz="1200" dirty="0">
                <a:solidFill>
                  <a:schemeClr val="bg2"/>
                </a:solidFill>
                <a:latin typeface="Calibri"/>
                <a:cs typeface="Calibri"/>
              </a:rPr>
              <a:t>, </a:t>
            </a:r>
            <a:r>
              <a:rPr lang="en-GB" sz="1200" err="1">
                <a:solidFill>
                  <a:schemeClr val="bg2"/>
                </a:solidFill>
                <a:latin typeface="Calibri"/>
                <a:cs typeface="Calibri"/>
              </a:rPr>
              <a:t>gan</a:t>
            </a:r>
            <a:r>
              <a:rPr lang="en-GB" sz="1200" dirty="0">
                <a:solidFill>
                  <a:schemeClr val="bg2"/>
                </a:solidFill>
                <a:latin typeface="Calibri"/>
                <a:cs typeface="Calibri"/>
              </a:rPr>
              <a:t> </a:t>
            </a:r>
            <a:r>
              <a:rPr lang="en-GB" sz="1200" err="1">
                <a:solidFill>
                  <a:schemeClr val="bg2"/>
                </a:solidFill>
                <a:latin typeface="Calibri"/>
                <a:cs typeface="Calibri"/>
              </a:rPr>
              <a:t>wneud</a:t>
            </a:r>
            <a:r>
              <a:rPr lang="en-GB" sz="1200" dirty="0">
                <a:solidFill>
                  <a:schemeClr val="bg2"/>
                </a:solidFill>
                <a:latin typeface="Calibri"/>
                <a:cs typeface="Calibri"/>
              </a:rPr>
              <a:t> </a:t>
            </a:r>
            <a:r>
              <a:rPr lang="en-GB" sz="1200" err="1">
                <a:solidFill>
                  <a:schemeClr val="bg2"/>
                </a:solidFill>
                <a:latin typeface="Calibri"/>
                <a:cs typeface="Calibri"/>
              </a:rPr>
              <a:t>unrhyw</a:t>
            </a:r>
            <a:r>
              <a:rPr lang="en-GB" sz="1200" dirty="0">
                <a:solidFill>
                  <a:schemeClr val="bg2"/>
                </a:solidFill>
                <a:latin typeface="Calibri"/>
                <a:cs typeface="Calibri"/>
              </a:rPr>
              <a:t> </a:t>
            </a:r>
            <a:r>
              <a:rPr lang="en-GB" sz="1200" err="1">
                <a:solidFill>
                  <a:schemeClr val="bg2"/>
                </a:solidFill>
                <a:latin typeface="Calibri"/>
                <a:cs typeface="Calibri"/>
              </a:rPr>
              <a:t>drwsiadau</a:t>
            </a:r>
            <a:r>
              <a:rPr lang="en-GB" sz="1200" dirty="0">
                <a:solidFill>
                  <a:schemeClr val="bg2"/>
                </a:solidFill>
                <a:latin typeface="Calibri"/>
                <a:cs typeface="Calibri"/>
              </a:rPr>
              <a:t> addas pan </a:t>
            </a:r>
            <a:r>
              <a:rPr lang="en-GB" sz="1200" err="1">
                <a:solidFill>
                  <a:schemeClr val="bg2"/>
                </a:solidFill>
                <a:latin typeface="Calibri"/>
                <a:cs typeface="Calibri"/>
              </a:rPr>
              <a:t>fo</a:t>
            </a:r>
            <a:r>
              <a:rPr lang="en-GB" sz="1200" dirty="0">
                <a:solidFill>
                  <a:schemeClr val="bg2"/>
                </a:solidFill>
                <a:latin typeface="Calibri"/>
                <a:cs typeface="Calibri"/>
              </a:rPr>
              <a:t> </a:t>
            </a:r>
            <a:r>
              <a:rPr lang="en-GB" sz="1200" err="1">
                <a:solidFill>
                  <a:schemeClr val="bg2"/>
                </a:solidFill>
                <a:latin typeface="Calibri"/>
                <a:cs typeface="Calibri"/>
              </a:rPr>
              <a:t>angen</a:t>
            </a:r>
            <a:r>
              <a:rPr lang="en-GB" sz="1200" dirty="0">
                <a:solidFill>
                  <a:schemeClr val="bg2"/>
                </a:solidFill>
                <a:latin typeface="Calibri"/>
                <a:cs typeface="Calibri"/>
              </a:rPr>
              <a:t>. Mae </a:t>
            </a:r>
            <a:r>
              <a:rPr lang="en-GB" sz="1200" err="1">
                <a:solidFill>
                  <a:schemeClr val="bg2"/>
                </a:solidFill>
                <a:latin typeface="Calibri"/>
                <a:cs typeface="Calibri"/>
              </a:rPr>
              <a:t>gan</a:t>
            </a:r>
            <a:r>
              <a:rPr lang="en-GB" sz="1200" dirty="0">
                <a:solidFill>
                  <a:schemeClr val="bg2"/>
                </a:solidFill>
                <a:latin typeface="Calibri"/>
                <a:cs typeface="Calibri"/>
              </a:rPr>
              <a:t> yr </a:t>
            </a:r>
            <a:r>
              <a:rPr lang="en-GB" sz="1200" err="1">
                <a:solidFill>
                  <a:schemeClr val="bg2"/>
                </a:solidFill>
                <a:latin typeface="Calibri"/>
                <a:cs typeface="Calibri"/>
              </a:rPr>
              <a:t>ysgol</a:t>
            </a:r>
            <a:r>
              <a:rPr lang="en-GB" sz="1200" dirty="0">
                <a:solidFill>
                  <a:schemeClr val="bg2"/>
                </a:solidFill>
                <a:latin typeface="Calibri"/>
                <a:cs typeface="Calibri"/>
              </a:rPr>
              <a:t> </a:t>
            </a:r>
            <a:r>
              <a:rPr lang="en-GB" sz="1200" err="1">
                <a:solidFill>
                  <a:schemeClr val="bg2"/>
                </a:solidFill>
                <a:latin typeface="Calibri"/>
                <a:cs typeface="Calibri"/>
              </a:rPr>
              <a:t>gytundeb</a:t>
            </a:r>
            <a:r>
              <a:rPr lang="en-GB" sz="1200" dirty="0">
                <a:solidFill>
                  <a:schemeClr val="bg2"/>
                </a:solidFill>
                <a:latin typeface="Calibri"/>
                <a:cs typeface="Calibri"/>
              </a:rPr>
              <a:t> </a:t>
            </a:r>
            <a:r>
              <a:rPr lang="en-GB" sz="1200" err="1">
                <a:solidFill>
                  <a:schemeClr val="bg2"/>
                </a:solidFill>
                <a:latin typeface="Calibri"/>
                <a:cs typeface="Calibri"/>
              </a:rPr>
              <a:t>gan</a:t>
            </a:r>
            <a:r>
              <a:rPr lang="en-GB" sz="1200" dirty="0">
                <a:solidFill>
                  <a:schemeClr val="bg2"/>
                </a:solidFill>
                <a:latin typeface="Calibri"/>
                <a:cs typeface="Calibri"/>
              </a:rPr>
              <a:t> y Sir </a:t>
            </a:r>
            <a:r>
              <a:rPr lang="en-GB" sz="1200" err="1">
                <a:solidFill>
                  <a:schemeClr val="bg2"/>
                </a:solidFill>
                <a:latin typeface="Calibri"/>
                <a:cs typeface="Calibri"/>
              </a:rPr>
              <a:t>ar</a:t>
            </a:r>
            <a:r>
              <a:rPr lang="en-GB" sz="1200" dirty="0">
                <a:solidFill>
                  <a:schemeClr val="bg2"/>
                </a:solidFill>
                <a:latin typeface="Calibri"/>
                <a:cs typeface="Calibri"/>
              </a:rPr>
              <a:t> </a:t>
            </a:r>
            <a:r>
              <a:rPr lang="en-GB" sz="1200" err="1">
                <a:solidFill>
                  <a:schemeClr val="bg2"/>
                </a:solidFill>
                <a:latin typeface="Calibri"/>
                <a:cs typeface="Calibri"/>
              </a:rPr>
              <a:t>gyfer</a:t>
            </a:r>
            <a:r>
              <a:rPr lang="en-GB" sz="1200" dirty="0">
                <a:solidFill>
                  <a:schemeClr val="bg2"/>
                </a:solidFill>
                <a:latin typeface="Calibri"/>
                <a:cs typeface="Calibri"/>
              </a:rPr>
              <a:t> </a:t>
            </a:r>
            <a:r>
              <a:rPr lang="en-GB" sz="1200" err="1">
                <a:solidFill>
                  <a:schemeClr val="bg2"/>
                </a:solidFill>
                <a:latin typeface="Calibri"/>
                <a:cs typeface="Calibri"/>
              </a:rPr>
              <a:t>glanhau’r</a:t>
            </a:r>
            <a:r>
              <a:rPr lang="en-GB" sz="1200" dirty="0">
                <a:solidFill>
                  <a:schemeClr val="bg2"/>
                </a:solidFill>
                <a:latin typeface="Calibri"/>
                <a:cs typeface="Calibri"/>
              </a:rPr>
              <a:t> </a:t>
            </a:r>
            <a:r>
              <a:rPr lang="en-GB" sz="1200" err="1">
                <a:solidFill>
                  <a:schemeClr val="bg2"/>
                </a:solidFill>
                <a:latin typeface="Calibri"/>
                <a:cs typeface="Calibri"/>
              </a:rPr>
              <a:t>ysgol</a:t>
            </a:r>
            <a:r>
              <a:rPr lang="en-GB" sz="1200" dirty="0">
                <a:solidFill>
                  <a:schemeClr val="bg2"/>
                </a:solidFill>
                <a:latin typeface="Calibri"/>
                <a:cs typeface="Calibri"/>
              </a:rPr>
              <a:t>. Mae </a:t>
            </a:r>
            <a:r>
              <a:rPr lang="en-GB" sz="1200" err="1">
                <a:solidFill>
                  <a:schemeClr val="bg2"/>
                </a:solidFill>
                <a:latin typeface="Calibri"/>
                <a:cs typeface="Calibri"/>
              </a:rPr>
              <a:t>holl</a:t>
            </a:r>
            <a:r>
              <a:rPr lang="en-GB" sz="1200" dirty="0">
                <a:solidFill>
                  <a:schemeClr val="bg2"/>
                </a:solidFill>
                <a:latin typeface="Calibri"/>
                <a:cs typeface="Calibri"/>
              </a:rPr>
              <a:t> </a:t>
            </a:r>
            <a:r>
              <a:rPr lang="en-GB" sz="1200" err="1">
                <a:solidFill>
                  <a:schemeClr val="bg2"/>
                </a:solidFill>
                <a:latin typeface="Calibri"/>
                <a:cs typeface="Calibri"/>
              </a:rPr>
              <a:t>gyfleusterau’r</a:t>
            </a:r>
            <a:r>
              <a:rPr lang="en-GB" sz="1200" dirty="0">
                <a:solidFill>
                  <a:schemeClr val="bg2"/>
                </a:solidFill>
                <a:latin typeface="Calibri"/>
                <a:cs typeface="Calibri"/>
              </a:rPr>
              <a:t> </a:t>
            </a:r>
            <a:r>
              <a:rPr lang="en-GB" sz="1200" err="1">
                <a:solidFill>
                  <a:schemeClr val="bg2"/>
                </a:solidFill>
                <a:latin typeface="Calibri"/>
                <a:cs typeface="Calibri"/>
              </a:rPr>
              <a:t>ysgol</a:t>
            </a:r>
            <a:r>
              <a:rPr lang="en-GB" sz="1200" dirty="0">
                <a:solidFill>
                  <a:schemeClr val="bg2"/>
                </a:solidFill>
                <a:latin typeface="Calibri"/>
                <a:cs typeface="Calibri"/>
              </a:rPr>
              <a:t>, </a:t>
            </a:r>
            <a:r>
              <a:rPr lang="en-GB" sz="1200" err="1">
                <a:solidFill>
                  <a:schemeClr val="bg2"/>
                </a:solidFill>
                <a:latin typeface="Calibri"/>
                <a:cs typeface="Calibri"/>
              </a:rPr>
              <a:t>gan</a:t>
            </a:r>
            <a:r>
              <a:rPr lang="en-GB" sz="1200" dirty="0">
                <a:solidFill>
                  <a:schemeClr val="bg2"/>
                </a:solidFill>
                <a:latin typeface="Calibri"/>
                <a:cs typeface="Calibri"/>
              </a:rPr>
              <a:t> </a:t>
            </a:r>
            <a:r>
              <a:rPr lang="en-GB" sz="1200" err="1">
                <a:solidFill>
                  <a:schemeClr val="bg2"/>
                </a:solidFill>
                <a:latin typeface="Calibri"/>
                <a:cs typeface="Calibri"/>
              </a:rPr>
              <a:t>gynnwys</a:t>
            </a:r>
            <a:r>
              <a:rPr lang="en-GB" sz="1200" dirty="0">
                <a:solidFill>
                  <a:schemeClr val="bg2"/>
                </a:solidFill>
                <a:latin typeface="Calibri"/>
                <a:cs typeface="Calibri"/>
              </a:rPr>
              <a:t> y </a:t>
            </a:r>
            <a:r>
              <a:rPr lang="en-GB" sz="1200" err="1">
                <a:solidFill>
                  <a:schemeClr val="bg2"/>
                </a:solidFill>
                <a:latin typeface="Calibri"/>
                <a:cs typeface="Calibri"/>
              </a:rPr>
              <a:t>tir</a:t>
            </a:r>
            <a:r>
              <a:rPr lang="en-GB" sz="1200" dirty="0">
                <a:solidFill>
                  <a:schemeClr val="bg2"/>
                </a:solidFill>
                <a:latin typeface="Calibri"/>
                <a:cs typeface="Calibri"/>
              </a:rPr>
              <a:t>, </a:t>
            </a:r>
            <a:r>
              <a:rPr lang="en-GB" sz="1200" err="1">
                <a:solidFill>
                  <a:schemeClr val="bg2"/>
                </a:solidFill>
                <a:latin typeface="Calibri"/>
                <a:cs typeface="Calibri"/>
              </a:rPr>
              <a:t>yn</a:t>
            </a:r>
            <a:r>
              <a:rPr lang="en-GB" sz="1200" dirty="0">
                <a:solidFill>
                  <a:schemeClr val="bg2"/>
                </a:solidFill>
                <a:latin typeface="Calibri"/>
                <a:cs typeface="Calibri"/>
              </a:rPr>
              <a:t> </a:t>
            </a:r>
            <a:r>
              <a:rPr lang="en-GB" sz="1200" err="1">
                <a:solidFill>
                  <a:schemeClr val="bg2"/>
                </a:solidFill>
                <a:latin typeface="Calibri"/>
                <a:cs typeface="Calibri"/>
              </a:rPr>
              <a:t>cael</a:t>
            </a:r>
            <a:r>
              <a:rPr lang="en-GB" sz="1200" dirty="0">
                <a:solidFill>
                  <a:schemeClr val="bg2"/>
                </a:solidFill>
                <a:latin typeface="Calibri"/>
                <a:cs typeface="Calibri"/>
              </a:rPr>
              <a:t> </a:t>
            </a:r>
            <a:r>
              <a:rPr lang="en-GB" sz="1200" err="1">
                <a:solidFill>
                  <a:schemeClr val="bg2"/>
                </a:solidFill>
                <a:latin typeface="Calibri"/>
                <a:cs typeface="Calibri"/>
              </a:rPr>
              <a:t>eu</a:t>
            </a:r>
            <a:r>
              <a:rPr lang="en-GB" sz="1200" dirty="0">
                <a:solidFill>
                  <a:schemeClr val="bg2"/>
                </a:solidFill>
                <a:latin typeface="Calibri"/>
                <a:cs typeface="Calibri"/>
              </a:rPr>
              <a:t> </a:t>
            </a:r>
            <a:r>
              <a:rPr lang="en-GB" sz="1200" err="1">
                <a:solidFill>
                  <a:schemeClr val="bg2"/>
                </a:solidFill>
                <a:latin typeface="Calibri"/>
                <a:cs typeface="Calibri"/>
              </a:rPr>
              <a:t>harchwilio’n</a:t>
            </a:r>
            <a:r>
              <a:rPr lang="en-GB" sz="1200" dirty="0">
                <a:solidFill>
                  <a:schemeClr val="bg2"/>
                </a:solidFill>
                <a:latin typeface="Calibri"/>
                <a:cs typeface="Calibri"/>
              </a:rPr>
              <a:t> </a:t>
            </a:r>
            <a:r>
              <a:rPr lang="en-GB" sz="1200" err="1">
                <a:solidFill>
                  <a:schemeClr val="bg2"/>
                </a:solidFill>
                <a:latin typeface="Calibri"/>
                <a:cs typeface="Calibri"/>
              </a:rPr>
              <a:t>rheolaidd</a:t>
            </a:r>
            <a:r>
              <a:rPr lang="en-GB" sz="1200" dirty="0">
                <a:solidFill>
                  <a:schemeClr val="bg2"/>
                </a:solidFill>
                <a:latin typeface="Calibri"/>
                <a:cs typeface="Calibri"/>
              </a:rPr>
              <a:t> </a:t>
            </a:r>
            <a:r>
              <a:rPr lang="en-GB" sz="1200" err="1">
                <a:solidFill>
                  <a:schemeClr val="bg2"/>
                </a:solidFill>
                <a:latin typeface="Calibri"/>
                <a:cs typeface="Calibri"/>
              </a:rPr>
              <a:t>yn</a:t>
            </a:r>
            <a:r>
              <a:rPr lang="en-GB" sz="1200" dirty="0">
                <a:solidFill>
                  <a:schemeClr val="bg2"/>
                </a:solidFill>
                <a:latin typeface="Calibri"/>
                <a:cs typeface="Calibri"/>
              </a:rPr>
              <a:t> </a:t>
            </a:r>
            <a:r>
              <a:rPr lang="en-GB" sz="1200" err="1">
                <a:solidFill>
                  <a:schemeClr val="bg2"/>
                </a:solidFill>
                <a:latin typeface="Calibri"/>
                <a:cs typeface="Calibri"/>
              </a:rPr>
              <a:t>unol</a:t>
            </a:r>
            <a:r>
              <a:rPr lang="en-GB" sz="1200" dirty="0">
                <a:solidFill>
                  <a:schemeClr val="bg2"/>
                </a:solidFill>
                <a:latin typeface="Calibri"/>
                <a:cs typeface="Calibri"/>
              </a:rPr>
              <a:t> â </a:t>
            </a:r>
            <a:r>
              <a:rPr lang="en-GB" sz="1200" err="1">
                <a:solidFill>
                  <a:schemeClr val="bg2"/>
                </a:solidFill>
                <a:latin typeface="Calibri"/>
                <a:cs typeface="Calibri"/>
              </a:rPr>
              <a:t>chytundeb</a:t>
            </a:r>
            <a:r>
              <a:rPr lang="en-GB" sz="1200" dirty="0">
                <a:solidFill>
                  <a:schemeClr val="bg2"/>
                </a:solidFill>
                <a:latin typeface="Calibri"/>
                <a:cs typeface="Calibri"/>
              </a:rPr>
              <a:t> </a:t>
            </a:r>
            <a:r>
              <a:rPr lang="en-GB" sz="1200" err="1">
                <a:solidFill>
                  <a:schemeClr val="bg2"/>
                </a:solidFill>
                <a:latin typeface="Calibri"/>
                <a:cs typeface="Calibri"/>
              </a:rPr>
              <a:t>lefel</a:t>
            </a:r>
            <a:r>
              <a:rPr lang="en-GB" sz="1200" dirty="0">
                <a:solidFill>
                  <a:schemeClr val="bg2"/>
                </a:solidFill>
                <a:latin typeface="Calibri"/>
                <a:cs typeface="Calibri"/>
              </a:rPr>
              <a:t> </a:t>
            </a:r>
            <a:r>
              <a:rPr lang="en-GB" sz="1200" err="1">
                <a:solidFill>
                  <a:schemeClr val="bg2"/>
                </a:solidFill>
                <a:latin typeface="Calibri"/>
                <a:cs typeface="Calibri"/>
              </a:rPr>
              <a:t>gwasanaeth</a:t>
            </a:r>
            <a:r>
              <a:rPr lang="en-GB" sz="1200" dirty="0">
                <a:solidFill>
                  <a:schemeClr val="bg2"/>
                </a:solidFill>
                <a:latin typeface="Calibri"/>
                <a:cs typeface="Calibri"/>
              </a:rPr>
              <a:t> y Sir. </a:t>
            </a:r>
            <a:endParaRPr lang="en-GB" sz="1200" dirty="0">
              <a:solidFill>
                <a:schemeClr val="bg2"/>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F27F79BB-FBDF-44F2-99B8-9952694B6A7D}"/>
              </a:ext>
            </a:extLst>
          </p:cNvPr>
          <p:cNvSpPr txBox="1"/>
          <p:nvPr/>
        </p:nvSpPr>
        <p:spPr>
          <a:xfrm>
            <a:off x="4407565" y="4103400"/>
            <a:ext cx="4645228" cy="2308324"/>
          </a:xfrm>
          <a:prstGeom prst="rect">
            <a:avLst/>
          </a:prstGeom>
          <a:solidFill>
            <a:schemeClr val="accent1">
              <a:lumMod val="20000"/>
              <a:lumOff val="80000"/>
            </a:schemeClr>
          </a:solidFill>
          <a:ln w="28575">
            <a:solidFill>
              <a:schemeClr val="bg2"/>
            </a:solidFill>
          </a:ln>
        </p:spPr>
        <p:txBody>
          <a:bodyPr wrap="square" lIns="91440" tIns="45720" rIns="91440" bIns="45720" anchor="t">
            <a:spAutoFit/>
          </a:bodyPr>
          <a:lstStyle/>
          <a:p>
            <a:r>
              <a:rPr lang="en-GB" sz="1200" b="1" dirty="0">
                <a:solidFill>
                  <a:schemeClr val="bg2"/>
                </a:solidFill>
                <a:latin typeface="Calibri"/>
                <a:cs typeface="Calibri"/>
              </a:rPr>
              <a:t>School </a:t>
            </a:r>
            <a:r>
              <a:rPr lang="en-GB" sz="1200" b="1" dirty="0" err="1">
                <a:solidFill>
                  <a:schemeClr val="bg2"/>
                </a:solidFill>
                <a:latin typeface="Calibri"/>
                <a:cs typeface="Calibri"/>
              </a:rPr>
              <a:t>Accessibilty</a:t>
            </a:r>
            <a:r>
              <a:rPr lang="en-GB" sz="1200" b="1" dirty="0">
                <a:solidFill>
                  <a:schemeClr val="bg2"/>
                </a:solidFill>
                <a:latin typeface="Calibri"/>
                <a:cs typeface="Calibri"/>
              </a:rPr>
              <a:t> Plan</a:t>
            </a:r>
            <a:r>
              <a:rPr lang="en-GB" sz="1200" dirty="0">
                <a:solidFill>
                  <a:schemeClr val="bg2"/>
                </a:solidFill>
                <a:latin typeface="Calibri"/>
                <a:cs typeface="Calibri"/>
              </a:rPr>
              <a:t>: The school has a suitable accessibility plan and any adaptations to the curriculum are made accordingly. </a:t>
            </a:r>
            <a:endParaRPr lang="en-GB" sz="1200" dirty="0">
              <a:solidFill>
                <a:schemeClr val="bg2"/>
              </a:solidFill>
              <a:latin typeface="Calibri" panose="020F0502020204030204" pitchFamily="34" charset="0"/>
              <a:cs typeface="Calibri" panose="020F0502020204030204" pitchFamily="34" charset="0"/>
            </a:endParaRPr>
          </a:p>
          <a:p>
            <a:endParaRPr lang="en-GB" sz="1200">
              <a:solidFill>
                <a:schemeClr val="bg2"/>
              </a:solidFill>
              <a:latin typeface="Calibri" panose="020F0502020204030204" pitchFamily="34" charset="0"/>
              <a:cs typeface="Calibri" panose="020F0502020204030204" pitchFamily="34" charset="0"/>
            </a:endParaRPr>
          </a:p>
          <a:p>
            <a:endParaRPr lang="en-GB" sz="1200">
              <a:solidFill>
                <a:schemeClr val="bg2"/>
              </a:solidFill>
              <a:latin typeface="Calibri" panose="020F0502020204030204" pitchFamily="34" charset="0"/>
              <a:cs typeface="Calibri" panose="020F0502020204030204" pitchFamily="34" charset="0"/>
            </a:endParaRPr>
          </a:p>
          <a:p>
            <a:r>
              <a:rPr lang="en-GB" sz="1200" b="1" dirty="0">
                <a:solidFill>
                  <a:schemeClr val="bg2"/>
                </a:solidFill>
                <a:latin typeface="Calibri"/>
                <a:cs typeface="Calibri"/>
              </a:rPr>
              <a:t>Health and Safety/ The Grounds and Building:</a:t>
            </a:r>
            <a:r>
              <a:rPr lang="en-GB" sz="1200" dirty="0">
                <a:solidFill>
                  <a:schemeClr val="bg2"/>
                </a:solidFill>
                <a:latin typeface="Calibri"/>
                <a:cs typeface="Calibri"/>
              </a:rPr>
              <a:t> </a:t>
            </a:r>
            <a:endParaRPr lang="en-GB" sz="1200" dirty="0">
              <a:solidFill>
                <a:schemeClr val="bg2"/>
              </a:solidFill>
              <a:latin typeface="Calibri" panose="020F0502020204030204" pitchFamily="34" charset="0"/>
              <a:cs typeface="Calibri" panose="020F0502020204030204" pitchFamily="34" charset="0"/>
            </a:endParaRPr>
          </a:p>
          <a:p>
            <a:r>
              <a:rPr lang="en-GB" sz="1200" dirty="0">
                <a:solidFill>
                  <a:schemeClr val="bg2"/>
                </a:solidFill>
                <a:latin typeface="Calibri"/>
                <a:cs typeface="Calibri"/>
              </a:rPr>
              <a:t>A Health and Safety audit was undertaken during the year.</a:t>
            </a:r>
            <a:endParaRPr lang="en-GB" sz="1200" dirty="0">
              <a:solidFill>
                <a:schemeClr val="bg2"/>
              </a:solidFill>
              <a:latin typeface="Calibri"/>
              <a:ea typeface="Calibri"/>
              <a:cs typeface="Calibri"/>
            </a:endParaRPr>
          </a:p>
          <a:p>
            <a:r>
              <a:rPr lang="en-GB" sz="1200" dirty="0">
                <a:solidFill>
                  <a:schemeClr val="bg2"/>
                </a:solidFill>
                <a:latin typeface="Calibri"/>
                <a:cs typeface="Calibri"/>
              </a:rPr>
              <a:t>A Fire Risk Assessment Audit was undertaken during March 2022.</a:t>
            </a:r>
            <a:endParaRPr lang="en-GB" sz="1200" dirty="0">
              <a:solidFill>
                <a:schemeClr val="bg2"/>
              </a:solidFill>
              <a:latin typeface="Calibri"/>
              <a:ea typeface="Calibri"/>
              <a:cs typeface="Calibri"/>
            </a:endParaRPr>
          </a:p>
          <a:p>
            <a:r>
              <a:rPr lang="en-GB" sz="1200" dirty="0">
                <a:solidFill>
                  <a:schemeClr val="bg2"/>
                </a:solidFill>
                <a:latin typeface="Calibri"/>
                <a:cs typeface="Calibri"/>
              </a:rPr>
              <a:t>The School has a contract with the County with regards to cleaning. </a:t>
            </a:r>
            <a:endParaRPr lang="en-GB" sz="1200" dirty="0">
              <a:solidFill>
                <a:schemeClr val="bg2"/>
              </a:solidFill>
              <a:latin typeface="Calibri"/>
              <a:ea typeface="Calibri"/>
              <a:cs typeface="Calibri"/>
            </a:endParaRPr>
          </a:p>
          <a:p>
            <a:r>
              <a:rPr lang="en-GB" sz="1200" dirty="0">
                <a:solidFill>
                  <a:schemeClr val="bg2"/>
                </a:solidFill>
                <a:latin typeface="Calibri"/>
                <a:cs typeface="Calibri"/>
              </a:rPr>
              <a:t>The school is closely monitored with regard the condition of  buildings and grounds and are maintained accordingly.</a:t>
            </a:r>
            <a:endParaRPr lang="en-GB" sz="1200" dirty="0">
              <a:solidFill>
                <a:schemeClr val="bg2"/>
              </a:solidFill>
              <a:latin typeface="Calibri"/>
              <a:ea typeface="Calibri"/>
              <a:cs typeface="Calibri"/>
            </a:endParaRPr>
          </a:p>
          <a:p>
            <a:r>
              <a:rPr lang="en-GB" sz="1200" dirty="0">
                <a:solidFill>
                  <a:schemeClr val="bg2"/>
                </a:solidFill>
                <a:latin typeface="Calibri"/>
                <a:cs typeface="Calibri"/>
              </a:rPr>
              <a:t>The grounds and any adaptations are monitored in accordance with the School’s Service Level Agreement with the authority.</a:t>
            </a:r>
            <a:endParaRPr lang="en-GB" sz="1200" dirty="0">
              <a:solidFill>
                <a:schemeClr val="bg2"/>
              </a:solidFill>
              <a:latin typeface="Calibri"/>
              <a:ea typeface="Calibri"/>
              <a:cs typeface="Calibri"/>
            </a:endParaRPr>
          </a:p>
        </p:txBody>
      </p:sp>
    </p:spTree>
    <p:extLst>
      <p:ext uri="{BB962C8B-B14F-4D97-AF65-F5344CB8AC3E}">
        <p14:creationId xmlns:p14="http://schemas.microsoft.com/office/powerpoint/2010/main" val="3948476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F48C-994E-3F8E-0CC6-28526F78EC31}"/>
              </a:ext>
            </a:extLst>
          </p:cNvPr>
          <p:cNvSpPr>
            <a:spLocks noGrp="1"/>
          </p:cNvSpPr>
          <p:nvPr>
            <p:ph type="title"/>
          </p:nvPr>
        </p:nvSpPr>
        <p:spPr/>
        <p:txBody>
          <a:bodyPr/>
          <a:lstStyle/>
          <a:p>
            <a:r>
              <a:rPr lang="en-US" sz="3600" u="sng" err="1">
                <a:latin typeface="Calibri"/>
                <a:cs typeface="Calibri"/>
              </a:rPr>
              <a:t>Anghenion</a:t>
            </a:r>
            <a:r>
              <a:rPr lang="en-US" sz="3600" u="sng">
                <a:latin typeface="Calibri"/>
                <a:cs typeface="Calibri"/>
              </a:rPr>
              <a:t> </a:t>
            </a:r>
            <a:r>
              <a:rPr lang="en-US" sz="3600" u="sng" err="1">
                <a:latin typeface="Calibri"/>
                <a:cs typeface="Calibri"/>
              </a:rPr>
              <a:t>Dysgu</a:t>
            </a:r>
            <a:r>
              <a:rPr lang="en-US" sz="3600" u="sng">
                <a:latin typeface="Calibri"/>
                <a:cs typeface="Calibri"/>
              </a:rPr>
              <a:t> </a:t>
            </a:r>
            <a:r>
              <a:rPr lang="en-US" sz="3600" u="sng" err="1">
                <a:latin typeface="Calibri"/>
                <a:cs typeface="Calibri"/>
              </a:rPr>
              <a:t>Ychwanegol</a:t>
            </a:r>
            <a:r>
              <a:rPr lang="en-US" sz="3600" u="sng">
                <a:latin typeface="Calibri"/>
                <a:cs typeface="Calibri"/>
              </a:rPr>
              <a:t> Additional Learning Needs</a:t>
            </a:r>
          </a:p>
        </p:txBody>
      </p:sp>
      <p:sp>
        <p:nvSpPr>
          <p:cNvPr id="3" name="Content Placeholder 2">
            <a:extLst>
              <a:ext uri="{FF2B5EF4-FFF2-40B4-BE49-F238E27FC236}">
                <a16:creationId xmlns:a16="http://schemas.microsoft.com/office/drawing/2014/main" id="{16BA2289-E04C-E42D-1115-521136F1C4BE}"/>
              </a:ext>
            </a:extLst>
          </p:cNvPr>
          <p:cNvSpPr>
            <a:spLocks noGrp="1"/>
          </p:cNvSpPr>
          <p:nvPr>
            <p:ph sz="half" idx="1"/>
          </p:nvPr>
        </p:nvSpPr>
        <p:spPr>
          <a:xfrm>
            <a:off x="152400" y="1621766"/>
            <a:ext cx="4067175" cy="5173480"/>
          </a:xfrm>
          <a:solidFill>
            <a:schemeClr val="accent1">
              <a:lumMod val="40000"/>
              <a:lumOff val="60000"/>
            </a:schemeClr>
          </a:solidFill>
          <a:ln w="28575">
            <a:solidFill>
              <a:schemeClr val="bg2"/>
            </a:solidFill>
          </a:ln>
        </p:spPr>
        <p:txBody>
          <a:bodyPr vert="horz" lIns="91440" tIns="45720" rIns="91440" bIns="45720" rtlCol="0" anchor="t">
            <a:normAutofit fontScale="25000" lnSpcReduction="20000"/>
          </a:bodyPr>
          <a:lstStyle/>
          <a:p>
            <a:pPr marL="0" marR="386080" indent="0" rtl="0">
              <a:spcBef>
                <a:spcPts val="0"/>
              </a:spcBef>
              <a:spcAft>
                <a:spcPts val="0"/>
              </a:spcAft>
              <a:buNone/>
            </a:pPr>
            <a:r>
              <a:rPr lang="en-US" sz="3800" b="1">
                <a:effectLst>
                  <a:outerShdw blurRad="63500" dir="2700000" algn="tl" rotWithShape="0">
                    <a:prstClr val="white">
                      <a:alpha val="40000"/>
                    </a:prstClr>
                  </a:outerShdw>
                </a:effectLst>
              </a:rPr>
              <a:t>    </a:t>
            </a:r>
            <a:r>
              <a:rPr lang="en-GB" sz="6400" b="1" i="0" u="none" strike="noStrike" err="1">
                <a:solidFill>
                  <a:srgbClr val="000000"/>
                </a:solidFill>
                <a:effectLst/>
                <a:latin typeface="Calibri"/>
                <a:cs typeface="Calibri"/>
              </a:rPr>
              <a:t>Anghenion</a:t>
            </a:r>
            <a:r>
              <a:rPr lang="en-GB" sz="6400" b="1" i="0" u="none" strike="noStrike">
                <a:solidFill>
                  <a:srgbClr val="000000"/>
                </a:solidFill>
                <a:effectLst/>
                <a:latin typeface="Calibri"/>
                <a:cs typeface="Calibri"/>
              </a:rPr>
              <a:t> </a:t>
            </a:r>
            <a:r>
              <a:rPr lang="en-GB" sz="6400" b="1" i="0" u="none" strike="noStrike" err="1">
                <a:solidFill>
                  <a:srgbClr val="000000"/>
                </a:solidFill>
                <a:effectLst/>
                <a:latin typeface="Calibri"/>
                <a:cs typeface="Calibri"/>
              </a:rPr>
              <a:t>Dysgu</a:t>
            </a:r>
            <a:r>
              <a:rPr lang="en-GB" sz="6400" b="1" i="0" u="none" strike="noStrike">
                <a:solidFill>
                  <a:srgbClr val="000000"/>
                </a:solidFill>
                <a:effectLst/>
                <a:latin typeface="Calibri"/>
                <a:cs typeface="Calibri"/>
              </a:rPr>
              <a:t> </a:t>
            </a:r>
            <a:r>
              <a:rPr lang="en-GB" sz="6400" b="1" i="0" u="none" strike="noStrike" err="1">
                <a:solidFill>
                  <a:srgbClr val="000000"/>
                </a:solidFill>
                <a:effectLst/>
                <a:latin typeface="Calibri"/>
                <a:cs typeface="Calibri"/>
              </a:rPr>
              <a:t>Ychwanegol</a:t>
            </a:r>
            <a:r>
              <a:rPr lang="en-GB" sz="6400" b="1" i="0" u="none" strike="noStrike">
                <a:solidFill>
                  <a:srgbClr val="000000"/>
                </a:solidFill>
                <a:effectLst/>
                <a:latin typeface="Calibri"/>
                <a:cs typeface="Calibri"/>
              </a:rPr>
              <a:t> </a:t>
            </a:r>
            <a:endParaRPr lang="en-GB" sz="6400">
              <a:effectLst/>
              <a:latin typeface="Calibri"/>
              <a:cs typeface="Calibri"/>
            </a:endParaRPr>
          </a:p>
          <a:p>
            <a:pPr marL="0" marR="386080" indent="0" algn="r" rtl="0">
              <a:spcBef>
                <a:spcPts val="0"/>
              </a:spcBef>
              <a:spcAft>
                <a:spcPts val="0"/>
              </a:spcAft>
              <a:buNone/>
            </a:pPr>
            <a:endParaRPr lang="en-GB" sz="7200">
              <a:solidFill>
                <a:srgbClr val="000000"/>
              </a:solidFill>
              <a:effectLst/>
              <a:latin typeface="Calibri" panose="020F0502020204030204" pitchFamily="34" charset="0"/>
              <a:cs typeface="Calibri" panose="020F0502020204030204" pitchFamily="34" charset="0"/>
            </a:endParaRPr>
          </a:p>
          <a:p>
            <a:pPr marL="0" marR="386080" indent="0">
              <a:spcBef>
                <a:spcPts val="0"/>
              </a:spcBef>
              <a:buNone/>
            </a:pPr>
            <a:r>
              <a:rPr lang="en-GB" sz="6000" err="1">
                <a:solidFill>
                  <a:srgbClr val="000000"/>
                </a:solidFill>
                <a:effectLst/>
                <a:latin typeface="Calibri"/>
                <a:cs typeface="Calibri"/>
              </a:rPr>
              <a:t>R</a:t>
            </a:r>
            <a:r>
              <a:rPr lang="en-GB" sz="6000" b="0" i="0" u="none" strike="noStrike" err="1">
                <a:solidFill>
                  <a:srgbClr val="000000"/>
                </a:solidFill>
                <a:effectLst/>
                <a:latin typeface="Calibri"/>
                <a:cs typeface="Calibri"/>
              </a:rPr>
              <a:t>hoddwyd</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mynediant</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llawn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i’r</a:t>
            </a:r>
            <a:r>
              <a:rPr lang="en-GB" sz="6000" b="0" i="0" u="none" strike="noStrike">
                <a:solidFill>
                  <a:srgbClr val="000000"/>
                </a:solidFill>
                <a:effectLst/>
                <a:latin typeface="Calibri"/>
                <a:cs typeface="Calibri"/>
              </a:rPr>
              <a:t> </a:t>
            </a:r>
            <a:r>
              <a:rPr lang="en-GB" sz="6000" err="1">
                <a:solidFill>
                  <a:srgbClr val="000000"/>
                </a:solidFill>
                <a:effectLst/>
                <a:latin typeface="Calibri"/>
                <a:cs typeface="Calibri"/>
              </a:rPr>
              <a:t>Cwricwlwm</a:t>
            </a:r>
            <a:r>
              <a:rPr lang="en-GB" sz="6000" b="0" i="0" u="none" strike="noStrike">
                <a:solidFill>
                  <a:srgbClr val="000000"/>
                </a:solidFill>
                <a:effectLst/>
                <a:latin typeface="Calibri"/>
                <a:cs typeface="Calibri"/>
              </a:rPr>
              <a:t> </a:t>
            </a:r>
            <a:r>
              <a:rPr lang="en-GB" sz="6000" err="1">
                <a:solidFill>
                  <a:srgbClr val="000000"/>
                </a:solidFill>
                <a:effectLst/>
                <a:latin typeface="Calibri"/>
                <a:cs typeface="Calibri"/>
              </a:rPr>
              <a:t>Cenedlaethol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a:t>
            </a:r>
            <a:r>
              <a:rPr lang="en-GB" sz="6000" b="0" i="0" u="none" strike="noStrike">
                <a:solidFill>
                  <a:srgbClr val="000000"/>
                </a:solidFill>
                <a:effectLst/>
                <a:latin typeface="Calibri"/>
                <a:cs typeface="Calibri"/>
              </a:rPr>
              <a:t> bob </a:t>
            </a:r>
            <a:r>
              <a:rPr lang="en-GB" sz="6000" b="0" i="0" u="none" strike="noStrike" err="1">
                <a:solidFill>
                  <a:srgbClr val="000000"/>
                </a:solidFill>
                <a:effectLst/>
                <a:latin typeface="Calibri"/>
                <a:cs typeface="Calibri"/>
              </a:rPr>
              <a:t>disgybl</a:t>
            </a:r>
            <a:r>
              <a:rPr lang="en-GB" sz="6000" b="0" i="0" u="none" strike="noStrike">
                <a:solidFill>
                  <a:srgbClr val="000000"/>
                </a:solidFill>
                <a:effectLst/>
                <a:latin typeface="Calibri"/>
                <a:cs typeface="Calibri"/>
              </a:rPr>
              <a:t>, </a:t>
            </a:r>
            <a:r>
              <a:rPr lang="en-GB" sz="6000" err="1">
                <a:solidFill>
                  <a:srgbClr val="000000"/>
                </a:solidFill>
                <a:effectLst/>
                <a:latin typeface="Calibri"/>
                <a:cs typeface="Calibri"/>
              </a:rPr>
              <a:t>heblaw</a:t>
            </a:r>
            <a:r>
              <a:rPr lang="en-GB" sz="6000">
                <a:solidFill>
                  <a:srgbClr val="000000"/>
                </a:solidFill>
                <a:effectLst/>
                <a:latin typeface="Calibri"/>
                <a:cs typeface="Calibri"/>
              </a:rPr>
              <a:t> </a:t>
            </a:r>
            <a:r>
              <a:rPr lang="en-GB" sz="6000" err="1">
                <a:solidFill>
                  <a:srgbClr val="000000"/>
                </a:solidFill>
                <a:effectLst/>
                <a:latin typeface="Calibri"/>
                <a:cs typeface="Calibri"/>
              </a:rPr>
              <a:t>os</a:t>
            </a:r>
            <a:r>
              <a:rPr lang="en-GB" sz="6000" b="0" i="0" u="none" strike="noStrike">
                <a:solidFill>
                  <a:srgbClr val="000000"/>
                </a:solidFill>
                <a:effectLst/>
                <a:latin typeface="Calibri"/>
                <a:cs typeface="Calibri"/>
              </a:rPr>
              <a:t> </a:t>
            </a:r>
            <a:r>
              <a:rPr lang="en-GB" sz="6000" err="1">
                <a:solidFill>
                  <a:srgbClr val="000000"/>
                </a:solidFill>
                <a:effectLst/>
                <a:latin typeface="Calibri"/>
                <a:cs typeface="Calibri"/>
              </a:rPr>
              <a:t>cynghorwyd</a:t>
            </a:r>
            <a:r>
              <a:rPr lang="en-GB" sz="6000">
                <a:solidFill>
                  <a:srgbClr val="000000"/>
                </a:solidFill>
                <a:effectLst/>
                <a:latin typeface="Calibri"/>
                <a:cs typeface="Calibri"/>
              </a:rPr>
              <a:t> </a:t>
            </a:r>
            <a:r>
              <a:rPr lang="en-GB" sz="6000" err="1">
                <a:solidFill>
                  <a:srgbClr val="000000"/>
                </a:solidFill>
                <a:effectLst/>
                <a:latin typeface="Calibri"/>
                <a:cs typeface="Calibri"/>
              </a:rPr>
              <a:t>gan</a:t>
            </a:r>
            <a:r>
              <a:rPr lang="en-GB" sz="6000">
                <a:solidFill>
                  <a:srgbClr val="000000"/>
                </a:solidFill>
                <a:effectLst/>
                <a:latin typeface="Calibri"/>
                <a:cs typeface="Calibri"/>
              </a:rPr>
              <a:t> </a:t>
            </a:r>
            <a:r>
              <a:rPr lang="en-GB" sz="6000" b="0" i="0" u="none" strike="noStrike" err="1">
                <a:solidFill>
                  <a:srgbClr val="000000"/>
                </a:solidFill>
                <a:effectLst/>
                <a:latin typeface="Calibri"/>
                <a:cs typeface="Calibri"/>
              </a:rPr>
              <a:t>swyddogion</a:t>
            </a:r>
            <a:r>
              <a:rPr lang="en-GB" sz="6000" b="0" i="0" u="none" strike="noStrike">
                <a:solidFill>
                  <a:srgbClr val="000000"/>
                </a:solidFill>
                <a:effectLst/>
                <a:latin typeface="Calibri"/>
                <a:cs typeface="Calibri"/>
              </a:rPr>
              <a:t> yr </a:t>
            </a:r>
            <a:r>
              <a:rPr lang="en-GB" sz="6000" b="0" i="0" u="none" strike="noStrike" err="1">
                <a:solidFill>
                  <a:srgbClr val="000000"/>
                </a:solidFill>
                <a:effectLst/>
                <a:latin typeface="Calibri"/>
                <a:cs typeface="Calibri"/>
              </a:rPr>
              <a:t>awdurdod</a:t>
            </a:r>
            <a:r>
              <a:rPr lang="en-GB" sz="6000" b="0" i="0" u="none" strike="noStrike">
                <a:solidFill>
                  <a:srgbClr val="000000"/>
                </a:solidFill>
                <a:effectLst/>
                <a:latin typeface="Calibri"/>
                <a:cs typeface="Calibri"/>
              </a:rPr>
              <a:t>.</a:t>
            </a:r>
            <a:r>
              <a:rPr lang="en-GB" sz="6000">
                <a:solidFill>
                  <a:srgbClr val="000000"/>
                </a:solidFill>
                <a:effectLst/>
                <a:latin typeface="Calibri"/>
                <a:cs typeface="Calibri"/>
              </a:rPr>
              <a:t> </a:t>
            </a:r>
            <a:endParaRPr lang="en-GB" sz="6000" b="0" i="0" u="none" strike="noStrike">
              <a:solidFill>
                <a:srgbClr val="333333"/>
              </a:solidFill>
              <a:effectLst/>
              <a:latin typeface="Calibri" panose="020F0502020204030204" pitchFamily="34" charset="0"/>
              <a:cs typeface="Calibri" panose="020F0502020204030204" pitchFamily="34" charset="0"/>
            </a:endParaRPr>
          </a:p>
          <a:p>
            <a:pPr marL="0" indent="0" rtl="0">
              <a:spcBef>
                <a:spcPts val="33"/>
              </a:spcBef>
              <a:spcAft>
                <a:spcPts val="0"/>
              </a:spcAft>
              <a:buNone/>
            </a:pPr>
            <a:endParaRPr lang="en-GB" sz="6000" b="0" i="0" u="none" strike="noStrike">
              <a:solidFill>
                <a:srgbClr val="000000"/>
              </a:solidFill>
              <a:effectLst/>
              <a:latin typeface="Calibri" panose="020F0502020204030204" pitchFamily="34" charset="0"/>
              <a:cs typeface="Calibri" panose="020F0502020204030204" pitchFamily="34" charset="0"/>
            </a:endParaRPr>
          </a:p>
          <a:p>
            <a:pPr marL="0" indent="0">
              <a:spcBef>
                <a:spcPts val="33"/>
              </a:spcBef>
              <a:buNone/>
            </a:pPr>
            <a:r>
              <a:rPr lang="en-GB" sz="6000" b="0" i="0" u="none" strike="noStrike">
                <a:solidFill>
                  <a:srgbClr val="000000"/>
                </a:solidFill>
                <a:effectLst/>
                <a:latin typeface="Calibri"/>
                <a:cs typeface="Calibri"/>
              </a:rPr>
              <a:t>Mae </a:t>
            </a:r>
            <a:r>
              <a:rPr lang="en-GB" sz="6000" b="0" i="0" u="none" strike="noStrike" err="1">
                <a:solidFill>
                  <a:srgbClr val="000000"/>
                </a:solidFill>
                <a:effectLst/>
                <a:latin typeface="Calibri"/>
                <a:cs typeface="Calibri"/>
              </a:rPr>
              <a:t>strategaethau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gefnogi’r</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cwricwlwm</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gan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swyddogion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proffesiynol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megis</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therapyddion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iaith</a:t>
            </a:r>
            <a:r>
              <a:rPr lang="en-GB" sz="6000" b="0" i="0" u="none" strike="noStrike">
                <a:solidFill>
                  <a:srgbClr val="000000"/>
                </a:solidFill>
                <a:effectLst/>
                <a:latin typeface="Calibri"/>
                <a:cs typeface="Calibri"/>
              </a:rPr>
              <a:t> a </a:t>
            </a:r>
            <a:r>
              <a:rPr lang="en-GB" sz="6000" b="0" i="0" u="none" strike="noStrike" err="1">
                <a:solidFill>
                  <a:srgbClr val="000000"/>
                </a:solidFill>
                <a:effectLst/>
                <a:latin typeface="Calibri"/>
                <a:cs typeface="Calibri"/>
              </a:rPr>
              <a:t>lleferydd</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therapyddion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galwaedigaethol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ymwelydd</a:t>
            </a:r>
            <a:r>
              <a:rPr lang="en-GB" sz="6000" b="0" i="0" u="none" strike="noStrike">
                <a:solidFill>
                  <a:srgbClr val="000000"/>
                </a:solidFill>
                <a:effectLst/>
                <a:latin typeface="Calibri"/>
                <a:cs typeface="Calibri"/>
              </a:rPr>
              <a:t> iechyd,  </a:t>
            </a:r>
            <a:r>
              <a:rPr lang="en-GB" sz="6000" b="0" i="0" u="none" strike="noStrike" err="1">
                <a:solidFill>
                  <a:srgbClr val="000000"/>
                </a:solidFill>
                <a:effectLst/>
                <a:latin typeface="Calibri"/>
                <a:cs typeface="Calibri"/>
              </a:rPr>
              <a:t>swyddogion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cymorth</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ymddygiadol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yn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cael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eu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hintegreiddio</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mewn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weithgareddau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disgybl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ar</a:t>
            </a:r>
            <a:r>
              <a:rPr lang="en-GB" sz="6000" b="0" i="0" u="none" strike="noStrike">
                <a:solidFill>
                  <a:srgbClr val="000000"/>
                </a:solidFill>
                <a:effectLst/>
                <a:latin typeface="Calibri"/>
                <a:cs typeface="Calibri"/>
              </a:rPr>
              <a:t> bob </a:t>
            </a:r>
            <a:r>
              <a:rPr lang="en-GB" sz="6000" b="0" i="0" u="none" strike="noStrike" err="1">
                <a:solidFill>
                  <a:srgbClr val="000000"/>
                </a:solidFill>
                <a:effectLst/>
                <a:latin typeface="Calibri"/>
                <a:cs typeface="Calibri"/>
              </a:rPr>
              <a:t>achlysur</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lle</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bo</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hynny’n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briodol</a:t>
            </a:r>
            <a:r>
              <a:rPr lang="en-GB" sz="6000" b="0" i="0" u="none" strike="noStrike">
                <a:solidFill>
                  <a:srgbClr val="000000"/>
                </a:solidFill>
                <a:effectLst/>
                <a:latin typeface="Calibri"/>
                <a:cs typeface="Calibri"/>
              </a:rPr>
              <a:t>.</a:t>
            </a:r>
            <a:r>
              <a:rPr lang="en-GB" sz="6000">
                <a:solidFill>
                  <a:srgbClr val="000000"/>
                </a:solidFill>
                <a:effectLst/>
                <a:latin typeface="Calibri"/>
                <a:cs typeface="Calibri"/>
              </a:rPr>
              <a:t> </a:t>
            </a:r>
            <a:endParaRPr lang="en-GB" sz="6000" b="0" i="0" u="none" strike="noStrike">
              <a:solidFill>
                <a:srgbClr val="000000"/>
              </a:solidFill>
              <a:effectLst/>
              <a:latin typeface="Calibri" panose="020F0502020204030204" pitchFamily="34" charset="0"/>
              <a:cs typeface="Calibri" panose="020F0502020204030204" pitchFamily="34" charset="0"/>
            </a:endParaRPr>
          </a:p>
          <a:p>
            <a:pPr marL="0" indent="0" rtl="0">
              <a:spcBef>
                <a:spcPts val="33"/>
              </a:spcBef>
              <a:spcAft>
                <a:spcPts val="0"/>
              </a:spcAft>
              <a:buNone/>
            </a:pPr>
            <a:endParaRPr lang="en-GB" sz="6000">
              <a:solidFill>
                <a:srgbClr val="000000"/>
              </a:solidFill>
              <a:effectLst/>
              <a:latin typeface="Calibri" panose="020F0502020204030204" pitchFamily="34" charset="0"/>
              <a:cs typeface="Calibri" panose="020F0502020204030204" pitchFamily="34" charset="0"/>
            </a:endParaRPr>
          </a:p>
          <a:p>
            <a:pPr marL="0" indent="0" rtl="0">
              <a:spcBef>
                <a:spcPts val="33"/>
              </a:spcBef>
              <a:spcAft>
                <a:spcPts val="0"/>
              </a:spcAft>
              <a:buNone/>
            </a:pPr>
            <a:r>
              <a:rPr lang="en-GB" sz="6000" b="0" i="0" u="none" strike="noStrike" err="1">
                <a:solidFill>
                  <a:srgbClr val="000000"/>
                </a:solidFill>
                <a:effectLst/>
                <a:latin typeface="Calibri"/>
                <a:cs typeface="Calibri"/>
              </a:rPr>
              <a:t>Cyflawnir</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hyn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drwy</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gynnig</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cymorth</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ychwanegol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ddisgyblion</a:t>
            </a:r>
            <a:r>
              <a:rPr lang="en-GB" sz="6000" b="0" i="0" u="none" strike="noStrike">
                <a:solidFill>
                  <a:srgbClr val="000000"/>
                </a:solidFill>
                <a:effectLst/>
                <a:latin typeface="Calibri"/>
                <a:cs typeface="Calibri"/>
              </a:rPr>
              <a:t> o </a:t>
            </a:r>
            <a:r>
              <a:rPr lang="en-GB" sz="6000" b="0" i="0" u="none" strike="noStrike" err="1">
                <a:solidFill>
                  <a:srgbClr val="000000"/>
                </a:solidFill>
                <a:effectLst/>
                <a:latin typeface="Calibri"/>
                <a:cs typeface="Calibri"/>
              </a:rPr>
              <a:t>fewn</a:t>
            </a:r>
            <a:r>
              <a:rPr lang="en-GB" sz="6000" b="0" i="0" u="none" strike="noStrike">
                <a:solidFill>
                  <a:srgbClr val="000000"/>
                </a:solidFill>
                <a:effectLst/>
                <a:latin typeface="Calibri"/>
                <a:cs typeface="Calibri"/>
              </a:rPr>
              <a:t> yr </a:t>
            </a:r>
            <a:r>
              <a:rPr lang="en-GB" sz="6000" b="0" i="0" u="none" strike="noStrike" err="1">
                <a:solidFill>
                  <a:srgbClr val="000000"/>
                </a:solidFill>
                <a:effectLst/>
                <a:latin typeface="Calibri"/>
                <a:cs typeface="Calibri"/>
              </a:rPr>
              <a:t>ystafell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ddosbarth</a:t>
            </a:r>
            <a:r>
              <a:rPr lang="en-GB" sz="6000" b="0" i="0" u="none" strike="noStrike">
                <a:solidFill>
                  <a:srgbClr val="000000"/>
                </a:solidFill>
                <a:effectLst/>
                <a:latin typeface="Calibri"/>
                <a:cs typeface="Calibri"/>
              </a:rPr>
              <a:t> neu </a:t>
            </a:r>
            <a:r>
              <a:rPr lang="en-GB" sz="6000" b="0" i="0" u="none" strike="noStrike" err="1">
                <a:solidFill>
                  <a:srgbClr val="000000"/>
                </a:solidFill>
                <a:effectLst/>
                <a:latin typeface="Calibri"/>
                <a:cs typeface="Calibri"/>
              </a:rPr>
              <a:t>fel</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unigolion</a:t>
            </a:r>
            <a:r>
              <a:rPr lang="en-GB" sz="6000" b="0" i="0" u="none" strike="noStrike">
                <a:solidFill>
                  <a:srgbClr val="000000"/>
                </a:solidFill>
                <a:effectLst/>
                <a:latin typeface="Calibri"/>
                <a:cs typeface="Calibri"/>
              </a:rPr>
              <a:t> neu </a:t>
            </a:r>
            <a:r>
              <a:rPr lang="en-GB" sz="6000" b="0" i="0" u="none" strike="noStrike" err="1">
                <a:solidFill>
                  <a:srgbClr val="000000"/>
                </a:solidFill>
                <a:effectLst/>
                <a:latin typeface="Calibri"/>
                <a:cs typeface="Calibri"/>
              </a:rPr>
              <a:t>mewn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grwpiau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bychain</a:t>
            </a:r>
            <a:r>
              <a:rPr lang="en-GB" sz="6000" b="0" i="0" u="none" strike="noStrike">
                <a:solidFill>
                  <a:srgbClr val="000000"/>
                </a:solidFill>
                <a:effectLst/>
                <a:latin typeface="Calibri"/>
                <a:cs typeface="Calibri"/>
              </a:rPr>
              <a:t> y </a:t>
            </a:r>
            <a:r>
              <a:rPr lang="en-GB" sz="6000" b="0" i="0" u="none" strike="noStrike" err="1">
                <a:solidFill>
                  <a:srgbClr val="000000"/>
                </a:solidFill>
                <a:effectLst/>
                <a:latin typeface="Calibri"/>
                <a:cs typeface="Calibri"/>
              </a:rPr>
              <a:t>tu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allan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i’r</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dosbarth</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gyda</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chymorth</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cynorthwywyr</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anghenion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dysgu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ychwanegol</a:t>
            </a:r>
            <a:r>
              <a:rPr lang="en-GB" sz="6000" b="0" i="0" u="none" strike="noStrike">
                <a:solidFill>
                  <a:srgbClr val="000000"/>
                </a:solidFill>
                <a:effectLst/>
                <a:latin typeface="Calibri"/>
                <a:cs typeface="Calibri"/>
              </a:rPr>
              <a:t>.  </a:t>
            </a:r>
            <a:endParaRPr lang="en-GB" sz="6000" b="0">
              <a:effectLst/>
              <a:latin typeface="Calibri"/>
              <a:cs typeface="Calibri"/>
            </a:endParaRPr>
          </a:p>
          <a:p>
            <a:pPr marL="0" marR="320040" indent="0" rtl="0">
              <a:spcBef>
                <a:spcPts val="33"/>
              </a:spcBef>
              <a:spcAft>
                <a:spcPts val="0"/>
              </a:spcAft>
              <a:buNone/>
            </a:pPr>
            <a:endParaRPr lang="en-GB" sz="6000" b="0" i="0" u="none" strike="noStrike">
              <a:solidFill>
                <a:srgbClr val="000000"/>
              </a:solidFill>
              <a:effectLst/>
              <a:latin typeface="Calibri" panose="020F0502020204030204" pitchFamily="34" charset="0"/>
              <a:cs typeface="Calibri" panose="020F0502020204030204" pitchFamily="34" charset="0"/>
            </a:endParaRPr>
          </a:p>
          <a:p>
            <a:pPr marL="0" marR="320040" indent="0" rtl="0">
              <a:spcBef>
                <a:spcPts val="33"/>
              </a:spcBef>
              <a:spcAft>
                <a:spcPts val="0"/>
              </a:spcAft>
              <a:buNone/>
            </a:pPr>
            <a:r>
              <a:rPr lang="en-GB" sz="6000" b="0" i="0" u="none" strike="noStrike">
                <a:solidFill>
                  <a:srgbClr val="000000"/>
                </a:solidFill>
                <a:effectLst/>
                <a:latin typeface="Calibri"/>
                <a:cs typeface="Calibri"/>
              </a:rPr>
              <a:t>Mrs Caron Thomas </a:t>
            </a:r>
            <a:r>
              <a:rPr lang="en-GB" sz="6000" b="0" i="0" u="none" strike="noStrike" err="1">
                <a:solidFill>
                  <a:srgbClr val="000000"/>
                </a:solidFill>
                <a:effectLst/>
                <a:latin typeface="Calibri"/>
                <a:cs typeface="Calibri"/>
              </a:rPr>
              <a:t>yw’r</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cyd-gysylltydd</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anghenion</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dysgu</a:t>
            </a:r>
            <a:r>
              <a:rPr lang="en-GB" sz="6000" b="0" i="0" u="none" strike="noStrike">
                <a:solidFill>
                  <a:srgbClr val="000000"/>
                </a:solidFill>
                <a:effectLst/>
                <a:latin typeface="Calibri"/>
                <a:cs typeface="Calibri"/>
              </a:rPr>
              <a:t> </a:t>
            </a:r>
            <a:r>
              <a:rPr lang="en-GB" sz="6000" b="0" i="0" u="none" strike="noStrike" err="1">
                <a:solidFill>
                  <a:srgbClr val="000000"/>
                </a:solidFill>
                <a:effectLst/>
                <a:latin typeface="Calibri"/>
                <a:cs typeface="Calibri"/>
              </a:rPr>
              <a:t>ychwanegol</a:t>
            </a:r>
            <a:r>
              <a:rPr lang="en-GB" sz="6000" b="0" i="0" u="none" strike="noStrike">
                <a:solidFill>
                  <a:srgbClr val="000000"/>
                </a:solidFill>
                <a:effectLst/>
                <a:latin typeface="Calibri"/>
                <a:cs typeface="Calibri"/>
              </a:rPr>
              <a:t> yr </a:t>
            </a:r>
            <a:r>
              <a:rPr lang="en-GB" sz="6000" b="0" i="0" u="none" strike="noStrike" err="1">
                <a:solidFill>
                  <a:srgbClr val="000000"/>
                </a:solidFill>
                <a:effectLst/>
                <a:latin typeface="Calibri"/>
                <a:cs typeface="Calibri"/>
              </a:rPr>
              <a:t>ysgol</a:t>
            </a:r>
            <a:r>
              <a:rPr lang="en-GB" sz="6000" b="0" i="0" u="none" strike="noStrike">
                <a:solidFill>
                  <a:srgbClr val="000000"/>
                </a:solidFill>
                <a:effectLst/>
                <a:latin typeface="Calibri"/>
                <a:cs typeface="Calibri"/>
              </a:rPr>
              <a:t>. </a:t>
            </a:r>
            <a:endParaRPr lang="en-GB" sz="6000" b="0">
              <a:effectLst/>
              <a:latin typeface="Calibri"/>
              <a:cs typeface="Calibri"/>
            </a:endParaRPr>
          </a:p>
          <a:p>
            <a:pPr marL="0" indent="0">
              <a:buNone/>
            </a:pPr>
            <a:br>
              <a:rPr lang="en-GB" sz="3600"/>
            </a:br>
            <a:br>
              <a:rPr lang="en-US" sz="3800"/>
            </a:br>
            <a:endParaRPr lang="en-US" sz="3800">
              <a:effectLst>
                <a:outerShdw blurRad="63500" dir="2700000" algn="tl" rotWithShape="0">
                  <a:prstClr val="white">
                    <a:alpha val="40000"/>
                  </a:prstClr>
                </a:outerShdw>
              </a:effectLst>
            </a:endParaRPr>
          </a:p>
          <a:p>
            <a:pPr marL="0" indent="0">
              <a:buNone/>
            </a:pPr>
            <a:endParaRPr lang="en-US">
              <a:effectLst>
                <a:outerShdw blurRad="63500" dir="2700000" algn="tl" rotWithShape="0">
                  <a:prstClr val="white">
                    <a:alpha val="40000"/>
                  </a:prstClr>
                </a:outerShdw>
              </a:effectLst>
            </a:endParaRPr>
          </a:p>
        </p:txBody>
      </p:sp>
      <p:sp>
        <p:nvSpPr>
          <p:cNvPr id="4" name="Content Placeholder 3">
            <a:extLst>
              <a:ext uri="{FF2B5EF4-FFF2-40B4-BE49-F238E27FC236}">
                <a16:creationId xmlns:a16="http://schemas.microsoft.com/office/drawing/2014/main" id="{49142A21-46A6-089E-664E-DA82DB28123E}"/>
              </a:ext>
            </a:extLst>
          </p:cNvPr>
          <p:cNvSpPr>
            <a:spLocks noGrp="1"/>
          </p:cNvSpPr>
          <p:nvPr>
            <p:ph sz="half" idx="2"/>
          </p:nvPr>
        </p:nvSpPr>
        <p:spPr>
          <a:xfrm>
            <a:off x="4325789" y="1621766"/>
            <a:ext cx="4580086" cy="5173481"/>
          </a:xfrm>
          <a:solidFill>
            <a:schemeClr val="accent1">
              <a:lumMod val="20000"/>
              <a:lumOff val="80000"/>
            </a:schemeClr>
          </a:solidFill>
          <a:ln w="28575">
            <a:solidFill>
              <a:schemeClr val="bg2"/>
            </a:solidFill>
          </a:ln>
        </p:spPr>
        <p:txBody>
          <a:bodyPr vert="horz" lIns="91440" tIns="45720" rIns="91440" bIns="45720" rtlCol="0" anchor="t">
            <a:normAutofit fontScale="25000" lnSpcReduction="20000"/>
          </a:bodyPr>
          <a:lstStyle/>
          <a:p>
            <a:pPr marL="0" marR="543560" indent="0" algn="r" rtl="0">
              <a:spcBef>
                <a:spcPts val="0"/>
              </a:spcBef>
              <a:spcAft>
                <a:spcPts val="0"/>
              </a:spcAft>
              <a:buNone/>
            </a:pPr>
            <a:r>
              <a:rPr lang="en-GB" sz="7200" b="1" i="0" u="none" strike="noStrike">
                <a:solidFill>
                  <a:srgbClr val="000000"/>
                </a:solidFill>
                <a:effectLst/>
                <a:latin typeface="Calibri"/>
                <a:cs typeface="Calibri"/>
              </a:rPr>
              <a:t>Additional Learning Needs </a:t>
            </a:r>
            <a:endParaRPr lang="en-GB" sz="7200" b="0">
              <a:effectLst/>
              <a:latin typeface="Calibri"/>
              <a:cs typeface="Calibri"/>
            </a:endParaRPr>
          </a:p>
          <a:p>
            <a:pPr marL="142240" marR="1905" indent="0">
              <a:spcBef>
                <a:spcPts val="1400"/>
              </a:spcBef>
              <a:buNone/>
            </a:pPr>
            <a:r>
              <a:rPr lang="en-GB" sz="6000" b="0" i="0" u="none" strike="noStrike">
                <a:solidFill>
                  <a:srgbClr val="000000"/>
                </a:solidFill>
                <a:effectLst/>
                <a:latin typeface="Calibri"/>
                <a:cs typeface="Calibri"/>
              </a:rPr>
              <a:t>All pupils have been afforded full access to the national  curriculum, unless otherwise advised by the  Local Authority.</a:t>
            </a:r>
            <a:r>
              <a:rPr lang="en-GB" sz="6000">
                <a:solidFill>
                  <a:srgbClr val="000000"/>
                </a:solidFill>
                <a:effectLst/>
                <a:latin typeface="Calibri"/>
                <a:cs typeface="Calibri"/>
              </a:rPr>
              <a:t> </a:t>
            </a:r>
            <a:endParaRPr lang="en-GB" sz="6000" b="0" i="0" u="none" strike="noStrike">
              <a:solidFill>
                <a:srgbClr val="000000"/>
              </a:solidFill>
              <a:effectLst/>
              <a:latin typeface="Calibri" panose="020F0502020204030204" pitchFamily="34" charset="0"/>
              <a:cs typeface="Calibri" panose="020F0502020204030204" pitchFamily="34" charset="0"/>
            </a:endParaRPr>
          </a:p>
          <a:p>
            <a:pPr marL="142240" marR="1905" indent="0" rtl="0">
              <a:spcBef>
                <a:spcPts val="1400"/>
              </a:spcBef>
              <a:spcAft>
                <a:spcPts val="0"/>
              </a:spcAft>
              <a:buNone/>
            </a:pPr>
            <a:endParaRPr lang="en-GB" sz="3200" b="0" i="0" u="none" strike="noStrike">
              <a:solidFill>
                <a:srgbClr val="000000"/>
              </a:solidFill>
              <a:effectLst/>
              <a:latin typeface="Calibri" panose="020F0502020204030204" pitchFamily="34" charset="0"/>
              <a:cs typeface="Calibri" panose="020F0502020204030204" pitchFamily="34" charset="0"/>
            </a:endParaRPr>
          </a:p>
          <a:p>
            <a:pPr marL="142240" marR="1905" indent="0">
              <a:spcBef>
                <a:spcPts val="1400"/>
              </a:spcBef>
              <a:buNone/>
            </a:pPr>
            <a:r>
              <a:rPr lang="en-GB" sz="6000" b="0" i="0" u="none" strike="noStrike">
                <a:solidFill>
                  <a:srgbClr val="000000"/>
                </a:solidFill>
                <a:effectLst/>
                <a:latin typeface="Calibri"/>
                <a:cs typeface="Calibri"/>
              </a:rPr>
              <a:t>Curricular support  strategies from professional officers </a:t>
            </a:r>
            <a:r>
              <a:rPr lang="en-GB" sz="6000" b="0" i="0" u="none" strike="noStrike" err="1">
                <a:solidFill>
                  <a:srgbClr val="000000"/>
                </a:solidFill>
                <a:effectLst/>
                <a:latin typeface="Calibri"/>
                <a:cs typeface="Calibri"/>
              </a:rPr>
              <a:t>e.g</a:t>
            </a:r>
            <a:r>
              <a:rPr lang="en-GB" sz="6000" b="0" i="0" u="none" strike="noStrike">
                <a:solidFill>
                  <a:srgbClr val="000000"/>
                </a:solidFill>
                <a:effectLst/>
                <a:latin typeface="Calibri"/>
                <a:cs typeface="Calibri"/>
              </a:rPr>
              <a:t>  speech </a:t>
            </a:r>
            <a:r>
              <a:rPr lang="en-GB" sz="6000">
                <a:solidFill>
                  <a:srgbClr val="000000"/>
                </a:solidFill>
                <a:effectLst/>
                <a:latin typeface="Calibri"/>
                <a:cs typeface="Calibri"/>
              </a:rPr>
              <a:t>and language </a:t>
            </a:r>
            <a:r>
              <a:rPr lang="en-GB" sz="6000" b="0" i="0" u="none" strike="noStrike">
                <a:solidFill>
                  <a:srgbClr val="000000"/>
                </a:solidFill>
                <a:effectLst/>
                <a:latin typeface="Calibri"/>
                <a:cs typeface="Calibri"/>
              </a:rPr>
              <a:t>therapists, occupational therapists, health visitors,  behavioural support officers etc, are always integrated into a pupil’s curriculum where  appropriate.</a:t>
            </a:r>
            <a:r>
              <a:rPr lang="en-GB" sz="6000">
                <a:solidFill>
                  <a:srgbClr val="000000"/>
                </a:solidFill>
                <a:effectLst/>
                <a:latin typeface="Calibri"/>
                <a:cs typeface="Calibri"/>
              </a:rPr>
              <a:t> </a:t>
            </a:r>
            <a:endParaRPr lang="en-GB" sz="6000" b="0" i="0" u="none" strike="noStrike">
              <a:solidFill>
                <a:srgbClr val="000000"/>
              </a:solidFill>
              <a:effectLst/>
              <a:latin typeface="Calibri" panose="020F0502020204030204" pitchFamily="34" charset="0"/>
              <a:cs typeface="Calibri" panose="020F0502020204030204" pitchFamily="34" charset="0"/>
            </a:endParaRPr>
          </a:p>
          <a:p>
            <a:pPr marL="142240" marR="1905" indent="0">
              <a:spcBef>
                <a:spcPts val="1400"/>
              </a:spcBef>
              <a:spcAft>
                <a:spcPts val="0"/>
              </a:spcAft>
              <a:buNone/>
            </a:pPr>
            <a:r>
              <a:rPr lang="en-GB" sz="6000" b="0" i="0" u="none" strike="noStrike">
                <a:solidFill>
                  <a:srgbClr val="000000"/>
                </a:solidFill>
                <a:effectLst/>
                <a:latin typeface="Calibri"/>
                <a:cs typeface="Calibri"/>
              </a:rPr>
              <a:t>This is achieved by providing additional support to pupils within the classroom or withdrawing pupils to work as individuals or within small group settings  with additional learning needs teaching  assistants. </a:t>
            </a:r>
            <a:endParaRPr lang="en-GB" sz="6000" b="0">
              <a:effectLst/>
              <a:latin typeface="Calibri"/>
              <a:ea typeface="Calibri"/>
              <a:cs typeface="Calibri"/>
            </a:endParaRPr>
          </a:p>
          <a:p>
            <a:pPr marL="148590" marR="143510" indent="0" rtl="0">
              <a:spcBef>
                <a:spcPts val="1433"/>
              </a:spcBef>
              <a:spcAft>
                <a:spcPts val="0"/>
              </a:spcAft>
              <a:buNone/>
            </a:pPr>
            <a:r>
              <a:rPr lang="en-GB" sz="6000" b="0" i="0" u="none" strike="noStrike">
                <a:solidFill>
                  <a:srgbClr val="000000"/>
                </a:solidFill>
                <a:effectLst/>
                <a:latin typeface="Calibri"/>
                <a:cs typeface="Calibri"/>
              </a:rPr>
              <a:t>Mrs Caron Thomas is the school’s  designated Additional Learning Needs </a:t>
            </a:r>
            <a:r>
              <a:rPr lang="en-GB" sz="6000">
                <a:solidFill>
                  <a:srgbClr val="000000"/>
                </a:solidFill>
                <a:effectLst/>
                <a:latin typeface="Calibri"/>
                <a:cs typeface="Calibri"/>
              </a:rPr>
              <a:t>Co-ordinator</a:t>
            </a:r>
            <a:r>
              <a:rPr lang="en-GB" sz="6000" b="0" i="0" u="none" strike="noStrike">
                <a:solidFill>
                  <a:srgbClr val="000000"/>
                </a:solidFill>
                <a:effectLst/>
                <a:latin typeface="Calibri"/>
                <a:cs typeface="Calibri"/>
              </a:rPr>
              <a:t>.</a:t>
            </a:r>
            <a:endParaRPr lang="en-GB" sz="6000" b="0">
              <a:effectLst/>
              <a:latin typeface="Calibri"/>
              <a:cs typeface="Calibri"/>
            </a:endParaRPr>
          </a:p>
          <a:p>
            <a:br>
              <a:rPr lang="en-GB"/>
            </a:br>
            <a:endParaRPr lang="en-US"/>
          </a:p>
        </p:txBody>
      </p:sp>
    </p:spTree>
    <p:extLst>
      <p:ext uri="{BB962C8B-B14F-4D97-AF65-F5344CB8AC3E}">
        <p14:creationId xmlns:p14="http://schemas.microsoft.com/office/powerpoint/2010/main" val="348666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F48C-994E-3F8E-0CC6-28526F78EC31}"/>
              </a:ext>
            </a:extLst>
          </p:cNvPr>
          <p:cNvSpPr>
            <a:spLocks noGrp="1"/>
          </p:cNvSpPr>
          <p:nvPr>
            <p:ph type="title"/>
          </p:nvPr>
        </p:nvSpPr>
        <p:spPr/>
        <p:txBody>
          <a:bodyPr/>
          <a:lstStyle/>
          <a:p>
            <a:r>
              <a:rPr lang="en-US" sz="3600" u="sng" err="1">
                <a:latin typeface="Calibri"/>
                <a:cs typeface="Calibri"/>
              </a:rPr>
              <a:t>Cwricwlwm</a:t>
            </a:r>
            <a:r>
              <a:rPr lang="en-US" sz="3600" u="sng">
                <a:latin typeface="Calibri"/>
                <a:cs typeface="Calibri"/>
              </a:rPr>
              <a:t> ac </a:t>
            </a:r>
            <a:r>
              <a:rPr lang="en-US" sz="3600" u="sng" err="1">
                <a:latin typeface="Calibri"/>
                <a:cs typeface="Calibri"/>
              </a:rPr>
              <a:t>Asesu</a:t>
            </a:r>
            <a:endParaRPr lang="en-US" sz="3600" u="sng">
              <a:latin typeface="Calibri"/>
              <a:cs typeface="Calibri"/>
            </a:endParaRPr>
          </a:p>
        </p:txBody>
      </p:sp>
      <p:sp>
        <p:nvSpPr>
          <p:cNvPr id="3" name="Content Placeholder 2">
            <a:extLst>
              <a:ext uri="{FF2B5EF4-FFF2-40B4-BE49-F238E27FC236}">
                <a16:creationId xmlns:a16="http://schemas.microsoft.com/office/drawing/2014/main" id="{16BA2289-E04C-E42D-1115-521136F1C4BE}"/>
              </a:ext>
            </a:extLst>
          </p:cNvPr>
          <p:cNvSpPr>
            <a:spLocks noGrp="1"/>
          </p:cNvSpPr>
          <p:nvPr>
            <p:ph sz="half" idx="1"/>
          </p:nvPr>
        </p:nvSpPr>
        <p:spPr>
          <a:xfrm>
            <a:off x="138211" y="1633998"/>
            <a:ext cx="8748614" cy="5032147"/>
          </a:xfrm>
          <a:solidFill>
            <a:schemeClr val="accent1">
              <a:lumMod val="40000"/>
              <a:lumOff val="60000"/>
            </a:schemeClr>
          </a:solidFill>
          <a:ln w="28575">
            <a:solidFill>
              <a:schemeClr val="bg2"/>
            </a:solidFill>
          </a:ln>
        </p:spPr>
        <p:txBody>
          <a:bodyPr vert="horz" wrap="square" lIns="0" tIns="45720" rIns="91440" bIns="0" rtlCol="0" anchor="t">
            <a:spAutoFit/>
          </a:bodyPr>
          <a:lstStyle/>
          <a:p>
            <a:pPr marL="731520" marR="581025" indent="0" algn="ctr" rtl="0">
              <a:spcBef>
                <a:spcPts val="3"/>
              </a:spcBef>
              <a:spcAft>
                <a:spcPts val="0"/>
              </a:spcAft>
              <a:buNone/>
            </a:pPr>
            <a:r>
              <a:rPr lang="en-US" sz="1600" b="1" err="1">
                <a:latin typeface="Calibri"/>
                <a:cs typeface="Calibri"/>
              </a:rPr>
              <a:t>Cwricwlwm</a:t>
            </a:r>
            <a:r>
              <a:rPr lang="en-US" sz="1600" b="1">
                <a:latin typeface="Calibri"/>
                <a:cs typeface="Calibri"/>
              </a:rPr>
              <a:t> ac </a:t>
            </a:r>
            <a:r>
              <a:rPr lang="en-US" sz="1600" b="1" err="1">
                <a:latin typeface="Calibri"/>
                <a:cs typeface="Calibri"/>
              </a:rPr>
              <a:t>Asesu</a:t>
            </a:r>
            <a:endParaRPr lang="en-US" sz="1600" b="1" err="1">
              <a:effectLst>
                <a:outerShdw blurRad="63500" dir="2700000" algn="tl" rotWithShape="0">
                  <a:prstClr val="white">
                    <a:alpha val="40000"/>
                  </a:prstClr>
                </a:outerShdw>
              </a:effectLst>
              <a:latin typeface="Calibri"/>
              <a:cs typeface="Calibri"/>
            </a:endParaRPr>
          </a:p>
          <a:p>
            <a:pPr marL="731520" marR="581025" indent="0">
              <a:spcBef>
                <a:spcPts val="3"/>
              </a:spcBef>
              <a:buNone/>
            </a:pPr>
            <a:br>
              <a:rPr lang="en-US" sz="900">
                <a:latin typeface="Calibri" panose="020F0502020204030204" pitchFamily="34" charset="0"/>
                <a:cs typeface="Calibri" panose="020F0502020204030204" pitchFamily="34" charset="0"/>
              </a:rPr>
            </a:br>
            <a:r>
              <a:rPr lang="en-GB" sz="900" b="0" i="0" u="none" strike="noStrike" err="1">
                <a:solidFill>
                  <a:srgbClr val="000000"/>
                </a:solidFill>
                <a:effectLst/>
                <a:latin typeface="Calibri"/>
                <a:cs typeface="Calibri"/>
              </a:rPr>
              <a:t>Mae’r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holl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athrawon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cynorthwy-wyr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i’w</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canmol</a:t>
            </a:r>
            <a:r>
              <a:rPr lang="en-GB" sz="900" b="0" i="0" u="none" strike="noStrike">
                <a:solidFill>
                  <a:srgbClr val="000000"/>
                </a:solidFill>
                <a:effectLst/>
                <a:latin typeface="Calibri"/>
                <a:cs typeface="Calibri"/>
              </a:rPr>
              <a:t> am </a:t>
            </a:r>
            <a:r>
              <a:rPr lang="en-GB" sz="900" b="0" i="0" u="none" strike="noStrike" err="1">
                <a:solidFill>
                  <a:srgbClr val="000000"/>
                </a:solidFill>
                <a:effectLst/>
                <a:latin typeface="Calibri"/>
                <a:cs typeface="Calibri"/>
              </a:rPr>
              <a:t>safon</a:t>
            </a:r>
            <a:r>
              <a:rPr lang="en-GB" sz="900" b="0" i="0" u="none" strike="noStrike">
                <a:solidFill>
                  <a:srgbClr val="000000"/>
                </a:solidFill>
                <a:effectLst/>
                <a:latin typeface="Calibri"/>
                <a:cs typeface="Calibri"/>
              </a:rPr>
              <a:t> y </a:t>
            </a:r>
            <a:r>
              <a:rPr lang="en-GB" sz="900" b="0" i="0" u="none" strike="noStrike" err="1">
                <a:solidFill>
                  <a:srgbClr val="000000"/>
                </a:solidFill>
                <a:effectLst/>
                <a:latin typeface="Calibri"/>
                <a:cs typeface="Calibri"/>
              </a:rPr>
              <a:t>ddarpariaeth</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gynigir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Ysgol </a:t>
            </a:r>
            <a:r>
              <a:rPr lang="en-GB" sz="900" b="0" i="0" u="none" strike="noStrike" err="1">
                <a:solidFill>
                  <a:srgbClr val="000000"/>
                </a:solidFill>
                <a:effectLst/>
                <a:latin typeface="Calibri"/>
                <a:cs typeface="Calibri"/>
              </a:rPr>
              <a:t>Llangynnwr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Gweithia</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pob</a:t>
            </a:r>
            <a:r>
              <a:rPr lang="en-GB" sz="900" b="0" i="0" u="none" strike="noStrike">
                <a:solidFill>
                  <a:srgbClr val="000000"/>
                </a:solidFill>
                <a:effectLst/>
                <a:latin typeface="Calibri"/>
                <a:cs typeface="Calibri"/>
              </a:rPr>
              <a:t> un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gydwybodol</a:t>
            </a:r>
            <a:r>
              <a:rPr lang="en-GB" sz="900" b="0" i="0" u="none" strike="noStrike">
                <a:solidFill>
                  <a:srgbClr val="000000"/>
                </a:solidFill>
                <a:effectLst/>
                <a:latin typeface="Calibri"/>
                <a:cs typeface="Calibri"/>
              </a:rPr>
              <a:t> er </a:t>
            </a:r>
            <a:r>
              <a:rPr lang="en-GB" sz="900" b="0" i="0" u="none" strike="noStrike" err="1">
                <a:solidFill>
                  <a:srgbClr val="000000"/>
                </a:solidFill>
                <a:effectLst/>
                <a:latin typeface="Calibri"/>
                <a:cs typeface="Calibri"/>
              </a:rPr>
              <a:t>mwyn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sicrhau’r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gorau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gyfer</a:t>
            </a:r>
            <a:r>
              <a:rPr lang="en-GB" sz="900" b="0" i="0" u="none" strike="noStrike">
                <a:solidFill>
                  <a:srgbClr val="000000"/>
                </a:solidFill>
                <a:effectLst/>
                <a:latin typeface="Calibri"/>
                <a:cs typeface="Calibri"/>
              </a:rPr>
              <a:t> yr </a:t>
            </a:r>
            <a:r>
              <a:rPr lang="en-GB" sz="900" b="0" i="0" u="none" strike="noStrike" err="1">
                <a:solidFill>
                  <a:srgbClr val="000000"/>
                </a:solidFill>
                <a:effectLst/>
                <a:latin typeface="Calibri"/>
                <a:cs typeface="Calibri"/>
              </a:rPr>
              <a:t>holl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ddisgyblion</a:t>
            </a:r>
            <a:r>
              <a:rPr lang="en-GB" sz="900" b="0" i="0" u="none" strike="noStrike">
                <a:solidFill>
                  <a:srgbClr val="000000"/>
                </a:solidFill>
                <a:effectLst/>
                <a:latin typeface="Calibri"/>
                <a:cs typeface="Calibri"/>
              </a:rPr>
              <a:t>. Ein nod </a:t>
            </a:r>
            <a:r>
              <a:rPr lang="en-GB" sz="900" b="0" i="0" u="none" strike="noStrike" err="1">
                <a:solidFill>
                  <a:srgbClr val="000000"/>
                </a:solidFill>
                <a:effectLst/>
                <a:latin typeface="Calibri"/>
                <a:cs typeface="Calibri"/>
              </a:rPr>
              <a:t>yw</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creu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awyrgylch</a:t>
            </a:r>
            <a:r>
              <a:rPr lang="en-GB" sz="900" b="0" i="0" u="none" strike="noStrike">
                <a:solidFill>
                  <a:srgbClr val="000000"/>
                </a:solidFill>
                <a:effectLst/>
                <a:latin typeface="Calibri"/>
                <a:cs typeface="Calibri"/>
              </a:rPr>
              <a:t> hapus a </a:t>
            </a:r>
            <a:r>
              <a:rPr lang="en-GB" sz="900" b="0" i="0" u="none" strike="noStrike" err="1">
                <a:solidFill>
                  <a:srgbClr val="000000"/>
                </a:solidFill>
                <a:effectLst/>
                <a:latin typeface="Calibri"/>
                <a:cs typeface="Calibri"/>
              </a:rPr>
              <a:t>gofalgar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lle</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mae</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pob</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plentyn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beth</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bynnag</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fo’i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allu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cael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annog</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ddatblygu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fel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unigolyn</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thrwy</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hyn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ennill</a:t>
            </a:r>
            <a:r>
              <a:rPr lang="en-GB" sz="900" b="0" i="0" u="none" strike="noStrike">
                <a:solidFill>
                  <a:srgbClr val="000000"/>
                </a:solidFill>
                <a:effectLst/>
                <a:latin typeface="Calibri"/>
                <a:cs typeface="Calibri"/>
              </a:rPr>
              <a:t> y </a:t>
            </a:r>
            <a:r>
              <a:rPr lang="en-GB" sz="900" b="0" i="0" u="none" strike="noStrike" err="1">
                <a:solidFill>
                  <a:srgbClr val="000000"/>
                </a:solidFill>
                <a:effectLst/>
                <a:latin typeface="Calibri"/>
                <a:cs typeface="Calibri"/>
              </a:rPr>
              <a:t>ddealltwriaeth</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wybodaeth</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sgiliau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perthnasol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fyw</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bywyd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fel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oedolyn</a:t>
            </a:r>
            <a:r>
              <a:rPr lang="en-GB" sz="900" b="0" i="0" u="none" strike="noStrike">
                <a:solidFill>
                  <a:srgbClr val="000000"/>
                </a:solidFill>
                <a:effectLst/>
                <a:latin typeface="Calibri"/>
                <a:cs typeface="Calibri"/>
              </a:rPr>
              <a:t>.  </a:t>
            </a:r>
            <a:endParaRPr lang="en-GB" sz="900">
              <a:solidFill>
                <a:srgbClr val="333333"/>
              </a:solidFill>
              <a:effectLst/>
              <a:latin typeface="Calibri"/>
              <a:cs typeface="Calibri"/>
            </a:endParaRPr>
          </a:p>
          <a:p>
            <a:pPr marL="731520" marR="581025" indent="0">
              <a:spcBef>
                <a:spcPts val="3"/>
              </a:spcBef>
              <a:buNone/>
            </a:pPr>
            <a:endParaRPr lang="en-GB" sz="900">
              <a:solidFill>
                <a:srgbClr val="000000"/>
              </a:solidFill>
              <a:effectLst/>
              <a:latin typeface="Calibri"/>
              <a:cs typeface="Calibri"/>
            </a:endParaRPr>
          </a:p>
          <a:p>
            <a:pPr marL="731520" marR="581025" indent="0">
              <a:spcBef>
                <a:spcPts val="3"/>
              </a:spcBef>
              <a:buNone/>
            </a:pPr>
            <a:r>
              <a:rPr lang="en-GB" sz="900" b="0" i="0" u="none" strike="noStrike" err="1">
                <a:solidFill>
                  <a:srgbClr val="000000"/>
                </a:solidFill>
                <a:effectLst/>
                <a:latin typeface="Calibri"/>
                <a:cs typeface="Calibri"/>
              </a:rPr>
              <a:t>Seiliwyd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ein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cwricwlwm</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ofynion</a:t>
            </a:r>
            <a:r>
              <a:rPr lang="en-GB" sz="900" b="0" i="0" u="none" strike="noStrike">
                <a:solidFill>
                  <a:srgbClr val="000000"/>
                </a:solidFill>
                <a:effectLst/>
                <a:latin typeface="Calibri"/>
                <a:cs typeface="Calibri"/>
              </a:rPr>
              <a:t> y </a:t>
            </a:r>
            <a:r>
              <a:rPr lang="en-GB" sz="900" b="0" i="0" u="none" strike="noStrike" err="1">
                <a:solidFill>
                  <a:srgbClr val="000000"/>
                </a:solidFill>
                <a:effectLst/>
                <a:latin typeface="Calibri"/>
                <a:cs typeface="Calibri"/>
              </a:rPr>
              <a:t>Cwricwlwm</a:t>
            </a:r>
            <a:r>
              <a:rPr lang="en-GB" sz="900">
                <a:solidFill>
                  <a:srgbClr val="000000"/>
                </a:solidFill>
                <a:effectLst/>
                <a:latin typeface="Calibri"/>
                <a:cs typeface="Calibri"/>
              </a:rPr>
              <a:t> </a:t>
            </a:r>
            <a:r>
              <a:rPr lang="en-GB" sz="900" err="1">
                <a:solidFill>
                  <a:srgbClr val="000000"/>
                </a:solidFill>
                <a:effectLst/>
                <a:latin typeface="Calibri"/>
                <a:cs typeface="Calibri"/>
              </a:rPr>
              <a:t>i</a:t>
            </a:r>
            <a:r>
              <a:rPr lang="en-GB" sz="900">
                <a:solidFill>
                  <a:srgbClr val="000000"/>
                </a:solidFill>
                <a:effectLst/>
                <a:latin typeface="Calibri"/>
                <a:cs typeface="Calibri"/>
              </a:rPr>
              <a:t> </a:t>
            </a:r>
            <a:r>
              <a:rPr lang="en-GB" sz="900" err="1">
                <a:solidFill>
                  <a:srgbClr val="000000"/>
                </a:solidFill>
                <a:effectLst/>
                <a:latin typeface="Calibri"/>
                <a:cs typeface="Calibri"/>
              </a:rPr>
              <a:t>Gymru</a:t>
            </a:r>
            <a:r>
              <a:rPr lang="en-GB" sz="900">
                <a:solidFill>
                  <a:srgbClr val="000000"/>
                </a:solidFill>
                <a:effectLst/>
                <a:latin typeface="Calibri"/>
                <a:cs typeface="Calibri"/>
              </a:rPr>
              <a:t> 2022</a:t>
            </a:r>
            <a:r>
              <a:rPr lang="en-GB" sz="900" b="0" i="0" u="none" strike="noStrike">
                <a:solidFill>
                  <a:srgbClr val="000000"/>
                </a:solidFill>
                <a:effectLst/>
                <a:latin typeface="Calibri"/>
                <a:cs typeface="Calibri"/>
              </a:rPr>
              <a:t>.</a:t>
            </a:r>
            <a:r>
              <a:rPr lang="en-GB" sz="900">
                <a:solidFill>
                  <a:srgbClr val="000000"/>
                </a:solidFill>
                <a:effectLst/>
                <a:latin typeface="Calibri"/>
                <a:cs typeface="Calibri"/>
              </a:rPr>
              <a:t>  </a:t>
            </a:r>
            <a:r>
              <a:rPr lang="en-GB" sz="900" err="1">
                <a:solidFill>
                  <a:srgbClr val="000000"/>
                </a:solidFill>
                <a:effectLst/>
                <a:latin typeface="Calibri"/>
                <a:cs typeface="Calibri"/>
              </a:rPr>
              <a:t>Cwricwlwm</a:t>
            </a:r>
            <a:r>
              <a:rPr lang="en-GB" sz="900">
                <a:solidFill>
                  <a:srgbClr val="000000"/>
                </a:solidFill>
                <a:effectLst/>
                <a:latin typeface="Calibri"/>
                <a:cs typeface="Calibri"/>
              </a:rPr>
              <a:t> </a:t>
            </a:r>
            <a:r>
              <a:rPr lang="en-GB" sz="900" err="1">
                <a:solidFill>
                  <a:srgbClr val="000000"/>
                </a:solidFill>
                <a:effectLst/>
                <a:latin typeface="Calibri"/>
                <a:cs typeface="Calibri"/>
              </a:rPr>
              <a:t>ydyw</a:t>
            </a:r>
            <a:r>
              <a:rPr lang="en-GB" sz="900">
                <a:solidFill>
                  <a:srgbClr val="000000"/>
                </a:solidFill>
                <a:effectLst/>
                <a:latin typeface="Calibri"/>
                <a:cs typeface="Calibri"/>
              </a:rPr>
              <a:t> </a:t>
            </a:r>
            <a:r>
              <a:rPr lang="en-GB" sz="900" err="1">
                <a:solidFill>
                  <a:srgbClr val="000000"/>
                </a:solidFill>
                <a:effectLst/>
                <a:latin typeface="Calibri"/>
                <a:cs typeface="Calibri"/>
              </a:rPr>
              <a:t>sydd</a:t>
            </a:r>
            <a:r>
              <a:rPr lang="en-GB" sz="900">
                <a:solidFill>
                  <a:srgbClr val="000000"/>
                </a:solidFill>
                <a:effectLst/>
                <a:latin typeface="Calibri"/>
                <a:cs typeface="Calibri"/>
              </a:rPr>
              <a:t> </a:t>
            </a:r>
            <a:r>
              <a:rPr lang="en-GB" sz="900" err="1">
                <a:solidFill>
                  <a:srgbClr val="000000"/>
                </a:solidFill>
                <a:effectLst/>
                <a:latin typeface="Calibri"/>
                <a:cs typeface="Calibri"/>
              </a:rPr>
              <a:t>yn</a:t>
            </a:r>
            <a:r>
              <a:rPr lang="en-GB" sz="900">
                <a:solidFill>
                  <a:srgbClr val="000000"/>
                </a:solidFill>
                <a:effectLst/>
                <a:latin typeface="Calibri"/>
                <a:cs typeface="Calibri"/>
              </a:rPr>
              <a:t> </a:t>
            </a:r>
            <a:r>
              <a:rPr lang="en-GB" sz="900" err="1">
                <a:solidFill>
                  <a:srgbClr val="000000"/>
                </a:solidFill>
                <a:effectLst/>
                <a:latin typeface="Calibri"/>
                <a:cs typeface="Calibri"/>
              </a:rPr>
              <a:t>anelu</a:t>
            </a:r>
            <a:r>
              <a:rPr lang="en-GB" sz="900">
                <a:solidFill>
                  <a:srgbClr val="000000"/>
                </a:solidFill>
                <a:effectLst/>
                <a:latin typeface="Calibri"/>
                <a:cs typeface="Calibri"/>
              </a:rPr>
              <a:t> at </a:t>
            </a:r>
            <a:r>
              <a:rPr lang="en-GB" sz="900" err="1">
                <a:solidFill>
                  <a:srgbClr val="000000"/>
                </a:solidFill>
                <a:effectLst/>
                <a:latin typeface="Calibri"/>
                <a:cs typeface="Calibri"/>
              </a:rPr>
              <a:t>baratoi</a:t>
            </a:r>
            <a:r>
              <a:rPr lang="en-GB" sz="900">
                <a:solidFill>
                  <a:srgbClr val="000000"/>
                </a:solidFill>
                <a:effectLst/>
                <a:latin typeface="Calibri"/>
                <a:cs typeface="Calibri"/>
              </a:rPr>
              <a:t> plant a </a:t>
            </a:r>
            <a:r>
              <a:rPr lang="en-GB" sz="900" err="1">
                <a:solidFill>
                  <a:srgbClr val="000000"/>
                </a:solidFill>
                <a:effectLst/>
                <a:latin typeface="Calibri"/>
                <a:cs typeface="Calibri"/>
              </a:rPr>
              <a:t>phobl</a:t>
            </a:r>
            <a:r>
              <a:rPr lang="en-GB" sz="900">
                <a:solidFill>
                  <a:srgbClr val="000000"/>
                </a:solidFill>
                <a:effectLst/>
                <a:latin typeface="Calibri"/>
                <a:cs typeface="Calibri"/>
              </a:rPr>
              <a:t> </a:t>
            </a:r>
            <a:r>
              <a:rPr lang="en-GB" sz="900" err="1">
                <a:solidFill>
                  <a:srgbClr val="000000"/>
                </a:solidFill>
                <a:effectLst/>
                <a:latin typeface="Calibri"/>
                <a:cs typeface="Calibri"/>
              </a:rPr>
              <a:t>ifanc</a:t>
            </a:r>
            <a:r>
              <a:rPr lang="en-GB" sz="900">
                <a:solidFill>
                  <a:srgbClr val="000000"/>
                </a:solidFill>
                <a:effectLst/>
                <a:latin typeface="Calibri"/>
                <a:cs typeface="Calibri"/>
              </a:rPr>
              <a:t> </a:t>
            </a:r>
            <a:r>
              <a:rPr lang="en-GB" sz="900" err="1">
                <a:solidFill>
                  <a:srgbClr val="000000"/>
                </a:solidFill>
                <a:effectLst/>
                <a:latin typeface="Calibri"/>
                <a:cs typeface="Calibri"/>
              </a:rPr>
              <a:t>i</a:t>
            </a:r>
            <a:r>
              <a:rPr lang="en-GB" sz="900">
                <a:solidFill>
                  <a:srgbClr val="000000"/>
                </a:solidFill>
                <a:effectLst/>
                <a:latin typeface="Calibri"/>
                <a:cs typeface="Calibri"/>
              </a:rPr>
              <a:t> </a:t>
            </a:r>
            <a:r>
              <a:rPr lang="en-GB" sz="900" err="1">
                <a:solidFill>
                  <a:srgbClr val="000000"/>
                </a:solidFill>
                <a:effectLst/>
                <a:latin typeface="Calibri"/>
                <a:cs typeface="Calibri"/>
              </a:rPr>
              <a:t>ffynnu</a:t>
            </a:r>
            <a:r>
              <a:rPr lang="en-GB" sz="900">
                <a:solidFill>
                  <a:srgbClr val="000000"/>
                </a:solidFill>
                <a:effectLst/>
                <a:latin typeface="Calibri"/>
                <a:cs typeface="Calibri"/>
              </a:rPr>
              <a:t> </a:t>
            </a:r>
            <a:r>
              <a:rPr lang="en-GB" sz="900" err="1">
                <a:solidFill>
                  <a:srgbClr val="000000"/>
                </a:solidFill>
                <a:effectLst/>
                <a:latin typeface="Calibri"/>
                <a:cs typeface="Calibri"/>
              </a:rPr>
              <a:t>mewn</a:t>
            </a:r>
            <a:r>
              <a:rPr lang="en-GB" sz="900">
                <a:solidFill>
                  <a:srgbClr val="000000"/>
                </a:solidFill>
                <a:effectLst/>
                <a:latin typeface="Calibri"/>
                <a:cs typeface="Calibri"/>
              </a:rPr>
              <a:t> </a:t>
            </a:r>
            <a:r>
              <a:rPr lang="en-GB" sz="900" err="1">
                <a:solidFill>
                  <a:srgbClr val="000000"/>
                </a:solidFill>
                <a:effectLst/>
                <a:latin typeface="Calibri"/>
                <a:cs typeface="Calibri"/>
              </a:rPr>
              <a:t>dyfodol</a:t>
            </a:r>
            <a:r>
              <a:rPr lang="en-GB" sz="900">
                <a:solidFill>
                  <a:srgbClr val="000000"/>
                </a:solidFill>
                <a:effectLst/>
                <a:latin typeface="Calibri"/>
                <a:cs typeface="Calibri"/>
              </a:rPr>
              <a:t> </a:t>
            </a:r>
            <a:r>
              <a:rPr lang="en-GB" sz="900" err="1">
                <a:solidFill>
                  <a:srgbClr val="000000"/>
                </a:solidFill>
                <a:effectLst/>
                <a:latin typeface="Calibri"/>
                <a:cs typeface="Calibri"/>
              </a:rPr>
              <a:t>lle</a:t>
            </a:r>
            <a:r>
              <a:rPr lang="en-GB" sz="900">
                <a:solidFill>
                  <a:srgbClr val="000000"/>
                </a:solidFill>
                <a:effectLst/>
                <a:latin typeface="Calibri"/>
                <a:cs typeface="Calibri"/>
              </a:rPr>
              <a:t> </a:t>
            </a:r>
            <a:r>
              <a:rPr lang="en-GB" sz="900" err="1">
                <a:solidFill>
                  <a:srgbClr val="000000"/>
                </a:solidFill>
                <a:effectLst/>
                <a:latin typeface="Calibri"/>
                <a:cs typeface="Calibri"/>
              </a:rPr>
              <a:t>mae</a:t>
            </a:r>
            <a:r>
              <a:rPr lang="en-GB" sz="900">
                <a:solidFill>
                  <a:srgbClr val="000000"/>
                </a:solidFill>
                <a:effectLst/>
                <a:latin typeface="Calibri"/>
                <a:cs typeface="Calibri"/>
              </a:rPr>
              <a:t> </a:t>
            </a:r>
            <a:r>
              <a:rPr lang="en-GB" sz="900" err="1">
                <a:solidFill>
                  <a:srgbClr val="000000"/>
                </a:solidFill>
                <a:effectLst/>
                <a:latin typeface="Calibri"/>
                <a:cs typeface="Calibri"/>
              </a:rPr>
              <a:t>sgiliau</a:t>
            </a:r>
            <a:r>
              <a:rPr lang="en-GB" sz="900">
                <a:solidFill>
                  <a:srgbClr val="000000"/>
                </a:solidFill>
                <a:effectLst/>
                <a:latin typeface="Calibri"/>
                <a:cs typeface="Calibri"/>
              </a:rPr>
              <a:t> </a:t>
            </a:r>
            <a:r>
              <a:rPr lang="en-GB" sz="900" err="1">
                <a:solidFill>
                  <a:srgbClr val="000000"/>
                </a:solidFill>
                <a:effectLst/>
                <a:latin typeface="Calibri"/>
                <a:cs typeface="Calibri"/>
              </a:rPr>
              <a:t>digidol</a:t>
            </a:r>
            <a:r>
              <a:rPr lang="en-GB" sz="900">
                <a:solidFill>
                  <a:srgbClr val="000000"/>
                </a:solidFill>
                <a:effectLst/>
                <a:latin typeface="Calibri"/>
                <a:cs typeface="Calibri"/>
              </a:rPr>
              <a:t>, y </a:t>
            </a:r>
            <a:r>
              <a:rPr lang="en-GB" sz="900" err="1">
                <a:solidFill>
                  <a:srgbClr val="000000"/>
                </a:solidFill>
                <a:effectLst/>
                <a:latin typeface="Calibri"/>
                <a:cs typeface="Calibri"/>
              </a:rPr>
              <a:t>gallu</a:t>
            </a:r>
            <a:r>
              <a:rPr lang="en-GB" sz="900">
                <a:solidFill>
                  <a:srgbClr val="000000"/>
                </a:solidFill>
                <a:effectLst/>
                <a:latin typeface="Calibri"/>
                <a:cs typeface="Calibri"/>
              </a:rPr>
              <a:t> </a:t>
            </a:r>
            <a:r>
              <a:rPr lang="en-GB" sz="900" err="1">
                <a:solidFill>
                  <a:srgbClr val="000000"/>
                </a:solidFill>
                <a:effectLst/>
                <a:latin typeface="Calibri"/>
                <a:cs typeface="Calibri"/>
              </a:rPr>
              <a:t>i</a:t>
            </a:r>
            <a:r>
              <a:rPr lang="en-GB" sz="900">
                <a:solidFill>
                  <a:srgbClr val="000000"/>
                </a:solidFill>
                <a:effectLst/>
                <a:latin typeface="Calibri"/>
                <a:cs typeface="Calibri"/>
              </a:rPr>
              <a:t> </a:t>
            </a:r>
            <a:r>
              <a:rPr lang="en-GB" sz="900" err="1">
                <a:solidFill>
                  <a:srgbClr val="000000"/>
                </a:solidFill>
                <a:effectLst/>
                <a:latin typeface="Calibri"/>
                <a:cs typeface="Calibri"/>
              </a:rPr>
              <a:t>addasu</a:t>
            </a:r>
            <a:r>
              <a:rPr lang="en-GB" sz="900">
                <a:solidFill>
                  <a:srgbClr val="000000"/>
                </a:solidFill>
                <a:effectLst/>
                <a:latin typeface="Calibri"/>
                <a:cs typeface="Calibri"/>
              </a:rPr>
              <a:t> a </a:t>
            </a:r>
            <a:r>
              <a:rPr lang="en-GB" sz="900" err="1">
                <a:solidFill>
                  <a:srgbClr val="000000"/>
                </a:solidFill>
                <a:effectLst/>
                <a:latin typeface="Calibri"/>
                <a:cs typeface="Calibri"/>
              </a:rPr>
              <a:t>chreadigrwydd</a:t>
            </a:r>
            <a:r>
              <a:rPr lang="en-GB" sz="900">
                <a:solidFill>
                  <a:srgbClr val="000000"/>
                </a:solidFill>
                <a:effectLst/>
                <a:latin typeface="Calibri"/>
                <a:cs typeface="Calibri"/>
              </a:rPr>
              <a:t> </a:t>
            </a:r>
            <a:r>
              <a:rPr lang="en-GB" sz="900" err="1">
                <a:solidFill>
                  <a:srgbClr val="000000"/>
                </a:solidFill>
                <a:effectLst/>
                <a:latin typeface="Calibri"/>
                <a:cs typeface="Calibri"/>
              </a:rPr>
              <a:t>yn</a:t>
            </a:r>
            <a:r>
              <a:rPr lang="en-GB" sz="900">
                <a:solidFill>
                  <a:srgbClr val="000000"/>
                </a:solidFill>
                <a:effectLst/>
                <a:latin typeface="Calibri"/>
                <a:cs typeface="Calibri"/>
              </a:rPr>
              <a:t> </a:t>
            </a:r>
            <a:r>
              <a:rPr lang="en-GB" sz="900" err="1">
                <a:solidFill>
                  <a:srgbClr val="000000"/>
                </a:solidFill>
                <a:effectLst/>
                <a:latin typeface="Calibri"/>
                <a:cs typeface="Calibri"/>
              </a:rPr>
              <a:t>hanfodol</a:t>
            </a:r>
            <a:r>
              <a:rPr lang="en-GB" sz="900">
                <a:solidFill>
                  <a:srgbClr val="000000"/>
                </a:solidFill>
                <a:effectLst/>
                <a:latin typeface="Calibri"/>
                <a:cs typeface="Calibri"/>
              </a:rPr>
              <a:t>.  </a:t>
            </a:r>
            <a:r>
              <a:rPr lang="en-GB" sz="900" err="1">
                <a:solidFill>
                  <a:srgbClr val="000000"/>
                </a:solidFill>
                <a:effectLst/>
                <a:latin typeface="Calibri"/>
                <a:cs typeface="Calibri"/>
              </a:rPr>
              <a:t>Mae’r</a:t>
            </a:r>
            <a:r>
              <a:rPr lang="en-GB" sz="900">
                <a:solidFill>
                  <a:srgbClr val="000000"/>
                </a:solidFill>
                <a:effectLst/>
                <a:latin typeface="Calibri"/>
                <a:cs typeface="Calibri"/>
              </a:rPr>
              <a:t> Ysgol </a:t>
            </a:r>
            <a:r>
              <a:rPr lang="en-GB" sz="900" err="1">
                <a:solidFill>
                  <a:srgbClr val="000000"/>
                </a:solidFill>
                <a:effectLst/>
                <a:latin typeface="Calibri"/>
                <a:cs typeface="Calibri"/>
              </a:rPr>
              <a:t>yn</a:t>
            </a:r>
            <a:r>
              <a:rPr lang="en-GB" sz="900">
                <a:solidFill>
                  <a:srgbClr val="000000"/>
                </a:solidFill>
                <a:effectLst/>
                <a:latin typeface="Calibri"/>
                <a:cs typeface="Calibri"/>
              </a:rPr>
              <a:t> </a:t>
            </a:r>
            <a:r>
              <a:rPr lang="en-GB" sz="900" err="1">
                <a:solidFill>
                  <a:srgbClr val="000000"/>
                </a:solidFill>
                <a:effectLst/>
                <a:latin typeface="Calibri"/>
                <a:cs typeface="Calibri"/>
              </a:rPr>
              <a:t>darparu</a:t>
            </a:r>
            <a:r>
              <a:rPr lang="en-GB" sz="900">
                <a:solidFill>
                  <a:srgbClr val="000000"/>
                </a:solidFill>
                <a:effectLst/>
                <a:latin typeface="Calibri"/>
                <a:cs typeface="Calibri"/>
              </a:rPr>
              <a:t> </a:t>
            </a:r>
            <a:r>
              <a:rPr lang="en-GB" sz="900" err="1">
                <a:solidFill>
                  <a:srgbClr val="000000"/>
                </a:solidFill>
                <a:effectLst/>
                <a:latin typeface="Calibri"/>
                <a:cs typeface="Calibri"/>
              </a:rPr>
              <a:t>Cwricwlwm</a:t>
            </a:r>
            <a:r>
              <a:rPr lang="en-GB" sz="900">
                <a:solidFill>
                  <a:srgbClr val="000000"/>
                </a:solidFill>
                <a:effectLst/>
                <a:latin typeface="Calibri"/>
                <a:cs typeface="Calibri"/>
              </a:rPr>
              <a:t> </a:t>
            </a:r>
            <a:r>
              <a:rPr lang="en-GB" sz="900" err="1">
                <a:solidFill>
                  <a:srgbClr val="000000"/>
                </a:solidFill>
                <a:effectLst/>
                <a:latin typeface="Calibri"/>
                <a:cs typeface="Calibri"/>
              </a:rPr>
              <a:t>sy’n</a:t>
            </a:r>
            <a:r>
              <a:rPr lang="en-GB" sz="900">
                <a:solidFill>
                  <a:srgbClr val="000000"/>
                </a:solidFill>
                <a:effectLst/>
                <a:latin typeface="Calibri"/>
                <a:cs typeface="Calibri"/>
              </a:rPr>
              <a:t> </a:t>
            </a:r>
            <a:r>
              <a:rPr lang="en-GB" sz="900" err="1">
                <a:solidFill>
                  <a:srgbClr val="000000"/>
                </a:solidFill>
                <a:effectLst/>
                <a:latin typeface="Calibri"/>
                <a:cs typeface="Calibri"/>
              </a:rPr>
              <a:t>cynnwys</a:t>
            </a:r>
            <a:r>
              <a:rPr lang="en-GB" sz="900">
                <a:solidFill>
                  <a:srgbClr val="000000"/>
                </a:solidFill>
                <a:effectLst/>
                <a:latin typeface="Calibri"/>
                <a:cs typeface="Calibri"/>
              </a:rPr>
              <a:t> y </a:t>
            </a:r>
            <a:r>
              <a:rPr lang="en-GB" sz="900" err="1">
                <a:solidFill>
                  <a:srgbClr val="000000"/>
                </a:solidFill>
                <a:effectLst/>
                <a:latin typeface="Calibri"/>
                <a:cs typeface="Calibri"/>
              </a:rPr>
              <a:t>chwe</a:t>
            </a:r>
            <a:r>
              <a:rPr lang="en-GB" sz="900">
                <a:solidFill>
                  <a:srgbClr val="000000"/>
                </a:solidFill>
                <a:effectLst/>
                <a:latin typeface="Calibri"/>
                <a:cs typeface="Calibri"/>
              </a:rPr>
              <a:t> </a:t>
            </a:r>
            <a:r>
              <a:rPr lang="en-GB" sz="900" err="1">
                <a:solidFill>
                  <a:srgbClr val="000000"/>
                </a:solidFill>
                <a:effectLst/>
                <a:latin typeface="Calibri"/>
                <a:cs typeface="Calibri"/>
              </a:rPr>
              <a:t>maes</a:t>
            </a:r>
            <a:r>
              <a:rPr lang="en-GB" sz="900">
                <a:solidFill>
                  <a:srgbClr val="000000"/>
                </a:solidFill>
                <a:effectLst/>
                <a:latin typeface="Calibri"/>
                <a:cs typeface="Calibri"/>
              </a:rPr>
              <a:t> </a:t>
            </a:r>
            <a:r>
              <a:rPr lang="en-GB" sz="900" err="1">
                <a:solidFill>
                  <a:srgbClr val="000000"/>
                </a:solidFill>
                <a:effectLst/>
                <a:latin typeface="Calibri"/>
                <a:cs typeface="Calibri"/>
              </a:rPr>
              <a:t>dysgu</a:t>
            </a:r>
            <a:r>
              <a:rPr lang="en-GB" sz="900">
                <a:solidFill>
                  <a:srgbClr val="000000"/>
                </a:solidFill>
                <a:effectLst/>
                <a:latin typeface="Calibri"/>
                <a:cs typeface="Calibri"/>
              </a:rPr>
              <a:t> a </a:t>
            </a:r>
            <a:r>
              <a:rPr lang="en-GB" sz="900" err="1">
                <a:solidFill>
                  <a:srgbClr val="000000"/>
                </a:solidFill>
                <a:effectLst/>
                <a:latin typeface="Calibri"/>
                <a:cs typeface="Calibri"/>
              </a:rPr>
              <a:t>phrofiad</a:t>
            </a:r>
            <a:r>
              <a:rPr lang="en-GB" sz="900">
                <a:solidFill>
                  <a:srgbClr val="000000"/>
                </a:solidFill>
                <a:effectLst/>
                <a:latin typeface="Calibri"/>
                <a:cs typeface="Calibri"/>
              </a:rPr>
              <a:t> </a:t>
            </a:r>
            <a:r>
              <a:rPr lang="en-GB" sz="900" err="1">
                <a:solidFill>
                  <a:srgbClr val="000000"/>
                </a:solidFill>
                <a:effectLst/>
                <a:latin typeface="Calibri"/>
                <a:cs typeface="Calibri"/>
              </a:rPr>
              <a:t>a’r</a:t>
            </a:r>
            <a:r>
              <a:rPr lang="en-GB" sz="900">
                <a:solidFill>
                  <a:srgbClr val="000000"/>
                </a:solidFill>
                <a:effectLst/>
                <a:latin typeface="Calibri"/>
                <a:cs typeface="Calibri"/>
              </a:rPr>
              <a:t> </a:t>
            </a:r>
            <a:r>
              <a:rPr lang="en-GB" sz="900" err="1">
                <a:solidFill>
                  <a:srgbClr val="000000"/>
                </a:solidFill>
                <a:effectLst/>
                <a:latin typeface="Calibri"/>
                <a:cs typeface="Calibri"/>
              </a:rPr>
              <a:t>cyfrifoldebau</a:t>
            </a:r>
            <a:r>
              <a:rPr lang="en-GB" sz="900">
                <a:solidFill>
                  <a:srgbClr val="000000"/>
                </a:solidFill>
                <a:effectLst/>
                <a:latin typeface="Calibri"/>
                <a:cs typeface="Calibri"/>
              </a:rPr>
              <a:t> </a:t>
            </a:r>
            <a:r>
              <a:rPr lang="en-GB" sz="900" err="1">
                <a:solidFill>
                  <a:srgbClr val="000000"/>
                </a:solidFill>
                <a:effectLst/>
                <a:latin typeface="Calibri"/>
                <a:cs typeface="Calibri"/>
              </a:rPr>
              <a:t>trawsgwricwlaidd</a:t>
            </a:r>
            <a:r>
              <a:rPr lang="en-GB" sz="900">
                <a:solidFill>
                  <a:srgbClr val="000000"/>
                </a:solidFill>
                <a:effectLst/>
                <a:latin typeface="Calibri"/>
                <a:cs typeface="Calibri"/>
              </a:rPr>
              <a:t> </a:t>
            </a:r>
            <a:r>
              <a:rPr lang="en-GB" sz="900" err="1">
                <a:solidFill>
                  <a:srgbClr val="000000"/>
                </a:solidFill>
                <a:effectLst/>
                <a:latin typeface="Calibri"/>
                <a:cs typeface="Calibri"/>
              </a:rPr>
              <a:t>sef</a:t>
            </a:r>
            <a:r>
              <a:rPr lang="en-GB" sz="900">
                <a:solidFill>
                  <a:srgbClr val="000000"/>
                </a:solidFill>
                <a:effectLst/>
                <a:latin typeface="Calibri"/>
                <a:cs typeface="Calibri"/>
              </a:rPr>
              <a:t> </a:t>
            </a:r>
            <a:r>
              <a:rPr lang="en-GB" sz="900" err="1">
                <a:solidFill>
                  <a:srgbClr val="000000"/>
                </a:solidFill>
                <a:effectLst/>
                <a:latin typeface="Calibri"/>
                <a:cs typeface="Calibri"/>
              </a:rPr>
              <a:t>llythrennedd</a:t>
            </a:r>
            <a:r>
              <a:rPr lang="en-GB" sz="900">
                <a:solidFill>
                  <a:srgbClr val="000000"/>
                </a:solidFill>
                <a:effectLst/>
                <a:latin typeface="Calibri"/>
                <a:cs typeface="Calibri"/>
              </a:rPr>
              <a:t>, </a:t>
            </a:r>
            <a:r>
              <a:rPr lang="en-GB" sz="900" err="1">
                <a:solidFill>
                  <a:srgbClr val="000000"/>
                </a:solidFill>
                <a:effectLst/>
                <a:latin typeface="Calibri"/>
                <a:cs typeface="Calibri"/>
              </a:rPr>
              <a:t>rhifedd</a:t>
            </a:r>
            <a:r>
              <a:rPr lang="en-GB" sz="900">
                <a:solidFill>
                  <a:srgbClr val="000000"/>
                </a:solidFill>
                <a:effectLst/>
                <a:latin typeface="Calibri"/>
                <a:cs typeface="Calibri"/>
              </a:rPr>
              <a:t> a ‘r </a:t>
            </a:r>
            <a:r>
              <a:rPr lang="en-GB" sz="900" err="1">
                <a:solidFill>
                  <a:srgbClr val="000000"/>
                </a:solidFill>
                <a:effectLst/>
                <a:latin typeface="Calibri"/>
                <a:cs typeface="Calibri"/>
              </a:rPr>
              <a:t>chymhwysedd</a:t>
            </a:r>
            <a:r>
              <a:rPr lang="en-GB" sz="900">
                <a:solidFill>
                  <a:srgbClr val="000000"/>
                </a:solidFill>
                <a:effectLst/>
                <a:latin typeface="Calibri"/>
                <a:cs typeface="Calibri"/>
              </a:rPr>
              <a:t> </a:t>
            </a:r>
            <a:r>
              <a:rPr lang="en-GB" sz="900" err="1">
                <a:solidFill>
                  <a:srgbClr val="000000"/>
                </a:solidFill>
                <a:effectLst/>
                <a:latin typeface="Calibri"/>
                <a:cs typeface="Calibri"/>
              </a:rPr>
              <a:t>digidol</a:t>
            </a:r>
            <a:r>
              <a:rPr lang="en-GB" sz="900">
                <a:solidFill>
                  <a:srgbClr val="000000"/>
                </a:solidFill>
                <a:effectLst/>
                <a:latin typeface="Calibri"/>
                <a:cs typeface="Calibri"/>
              </a:rPr>
              <a:t>. </a:t>
            </a:r>
            <a:endParaRPr lang="en-GB" sz="900">
              <a:solidFill>
                <a:srgbClr val="000000"/>
              </a:solidFill>
              <a:effectLst/>
              <a:latin typeface="Calibri"/>
              <a:ea typeface="Calibri"/>
              <a:cs typeface="Calibri"/>
            </a:endParaRPr>
          </a:p>
          <a:p>
            <a:pPr marL="450215" indent="0">
              <a:spcBef>
                <a:spcPts val="1225"/>
              </a:spcBef>
              <a:buNone/>
            </a:pPr>
            <a:r>
              <a:rPr lang="en-GB" sz="900">
                <a:solidFill>
                  <a:srgbClr val="000000"/>
                </a:solidFill>
                <a:effectLst/>
                <a:latin typeface="Calibri"/>
                <a:cs typeface="Calibri"/>
              </a:rPr>
              <a:t>          </a:t>
            </a:r>
            <a:r>
              <a:rPr lang="en-GB" sz="900" b="1">
                <a:solidFill>
                  <a:srgbClr val="000000"/>
                </a:solidFill>
                <a:effectLst/>
                <a:latin typeface="Calibri"/>
                <a:cs typeface="Calibri"/>
              </a:rPr>
              <a:t>Y </a:t>
            </a:r>
            <a:r>
              <a:rPr lang="en-GB" sz="900" b="1" err="1">
                <a:solidFill>
                  <a:srgbClr val="000000"/>
                </a:solidFill>
                <a:effectLst/>
                <a:latin typeface="Calibri"/>
                <a:cs typeface="Calibri"/>
              </a:rPr>
              <a:t>chwe</a:t>
            </a:r>
            <a:r>
              <a:rPr lang="en-GB" sz="900" b="1">
                <a:solidFill>
                  <a:srgbClr val="000000"/>
                </a:solidFill>
                <a:effectLst/>
                <a:latin typeface="Calibri"/>
                <a:cs typeface="Calibri"/>
              </a:rPr>
              <a:t> </a:t>
            </a:r>
            <a:r>
              <a:rPr lang="en-GB" sz="900" b="1" err="1">
                <a:solidFill>
                  <a:srgbClr val="000000"/>
                </a:solidFill>
                <a:effectLst/>
                <a:latin typeface="Calibri"/>
                <a:cs typeface="Calibri"/>
              </a:rPr>
              <a:t>maes</a:t>
            </a:r>
            <a:r>
              <a:rPr lang="en-GB" sz="900" b="1">
                <a:solidFill>
                  <a:srgbClr val="000000"/>
                </a:solidFill>
                <a:effectLst/>
                <a:latin typeface="Calibri"/>
                <a:cs typeface="Calibri"/>
              </a:rPr>
              <a:t> </a:t>
            </a:r>
            <a:r>
              <a:rPr lang="en-GB" sz="900" b="1" err="1">
                <a:solidFill>
                  <a:srgbClr val="000000"/>
                </a:solidFill>
                <a:effectLst/>
                <a:latin typeface="Calibri"/>
                <a:cs typeface="Calibri"/>
              </a:rPr>
              <a:t>dysgu</a:t>
            </a:r>
            <a:r>
              <a:rPr lang="en-GB" sz="900" b="1">
                <a:solidFill>
                  <a:srgbClr val="000000"/>
                </a:solidFill>
                <a:effectLst/>
                <a:latin typeface="Calibri"/>
                <a:cs typeface="Calibri"/>
              </a:rPr>
              <a:t> a </a:t>
            </a:r>
            <a:r>
              <a:rPr lang="en-GB" sz="900" b="1" err="1">
                <a:solidFill>
                  <a:srgbClr val="000000"/>
                </a:solidFill>
                <a:effectLst/>
                <a:latin typeface="Calibri"/>
                <a:cs typeface="Calibri"/>
              </a:rPr>
              <a:t>phrofiad</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35965">
              <a:spcBef>
                <a:spcPts val="0"/>
              </a:spcBef>
            </a:pPr>
            <a:r>
              <a:rPr lang="en-GB" sz="900" b="1" err="1">
                <a:solidFill>
                  <a:srgbClr val="000000"/>
                </a:solidFill>
                <a:effectLst/>
                <a:latin typeface="Calibri"/>
                <a:cs typeface="Calibri"/>
              </a:rPr>
              <a:t>Celfyddydau</a:t>
            </a:r>
            <a:r>
              <a:rPr lang="en-GB" sz="900" b="1">
                <a:solidFill>
                  <a:srgbClr val="000000"/>
                </a:solidFill>
                <a:effectLst/>
                <a:latin typeface="Calibri"/>
                <a:cs typeface="Calibri"/>
              </a:rPr>
              <a:t> </a:t>
            </a:r>
            <a:r>
              <a:rPr lang="en-GB" sz="900" b="1" err="1">
                <a:solidFill>
                  <a:srgbClr val="000000"/>
                </a:solidFill>
                <a:effectLst/>
                <a:latin typeface="Calibri"/>
                <a:cs typeface="Calibri"/>
              </a:rPr>
              <a:t>Mynegiannol</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41045">
              <a:spcBef>
                <a:spcPts val="0"/>
              </a:spcBef>
            </a:pPr>
            <a:r>
              <a:rPr lang="en-GB" sz="900" b="1" err="1">
                <a:solidFill>
                  <a:srgbClr val="000000"/>
                </a:solidFill>
                <a:effectLst/>
                <a:latin typeface="Calibri"/>
                <a:cs typeface="Calibri"/>
              </a:rPr>
              <a:t>Dyniaethau</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36600">
              <a:spcBef>
                <a:spcPts val="0"/>
              </a:spcBef>
            </a:pPr>
            <a:r>
              <a:rPr lang="en-GB" sz="900" b="1" err="1">
                <a:solidFill>
                  <a:srgbClr val="000000"/>
                </a:solidFill>
                <a:effectLst/>
                <a:latin typeface="Calibri"/>
                <a:cs typeface="Calibri"/>
              </a:rPr>
              <a:t>Gwyddoniaeth</a:t>
            </a:r>
            <a:r>
              <a:rPr lang="en-GB" sz="900" b="1">
                <a:solidFill>
                  <a:srgbClr val="000000"/>
                </a:solidFill>
                <a:effectLst/>
                <a:latin typeface="Calibri"/>
                <a:cs typeface="Calibri"/>
              </a:rPr>
              <a:t> a </a:t>
            </a:r>
            <a:r>
              <a:rPr lang="en-GB" sz="900" b="1" err="1">
                <a:solidFill>
                  <a:srgbClr val="000000"/>
                </a:solidFill>
                <a:effectLst/>
                <a:latin typeface="Calibri"/>
                <a:cs typeface="Calibri"/>
              </a:rPr>
              <a:t>Thechnoleg</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43585">
              <a:spcBef>
                <a:spcPts val="0"/>
              </a:spcBef>
            </a:pPr>
            <a:r>
              <a:rPr lang="en-GB" sz="900" b="1">
                <a:solidFill>
                  <a:srgbClr val="000000"/>
                </a:solidFill>
                <a:effectLst/>
                <a:latin typeface="Calibri"/>
                <a:cs typeface="Calibri"/>
              </a:rPr>
              <a:t>Iechyd a </a:t>
            </a:r>
            <a:r>
              <a:rPr lang="en-GB" sz="900" b="1" err="1">
                <a:solidFill>
                  <a:srgbClr val="000000"/>
                </a:solidFill>
                <a:effectLst/>
                <a:latin typeface="Calibri"/>
                <a:cs typeface="Calibri"/>
              </a:rPr>
              <a:t>Lles</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43585">
              <a:spcBef>
                <a:spcPts val="0"/>
              </a:spcBef>
            </a:pPr>
            <a:r>
              <a:rPr lang="en-GB" sz="900" b="1" err="1">
                <a:solidFill>
                  <a:srgbClr val="000000"/>
                </a:solidFill>
                <a:effectLst/>
                <a:latin typeface="Calibri"/>
                <a:cs typeface="Calibri"/>
              </a:rPr>
              <a:t>Ieithoedd</a:t>
            </a:r>
            <a:r>
              <a:rPr lang="en-GB" sz="900" b="1">
                <a:solidFill>
                  <a:srgbClr val="000000"/>
                </a:solidFill>
                <a:effectLst/>
                <a:latin typeface="Calibri"/>
                <a:cs typeface="Calibri"/>
              </a:rPr>
              <a:t>, </a:t>
            </a:r>
            <a:r>
              <a:rPr lang="en-GB" sz="900" b="1" err="1">
                <a:solidFill>
                  <a:srgbClr val="000000"/>
                </a:solidFill>
                <a:effectLst/>
                <a:latin typeface="Calibri"/>
                <a:cs typeface="Calibri"/>
              </a:rPr>
              <a:t>Llythrennedd</a:t>
            </a:r>
            <a:r>
              <a:rPr lang="en-GB" sz="900" b="1">
                <a:solidFill>
                  <a:srgbClr val="000000"/>
                </a:solidFill>
                <a:effectLst/>
                <a:latin typeface="Calibri"/>
                <a:cs typeface="Calibri"/>
              </a:rPr>
              <a:t> a </a:t>
            </a:r>
            <a:r>
              <a:rPr lang="en-GB" sz="900" b="1" err="1">
                <a:solidFill>
                  <a:srgbClr val="000000"/>
                </a:solidFill>
                <a:effectLst/>
                <a:latin typeface="Calibri"/>
                <a:cs typeface="Calibri"/>
              </a:rPr>
              <a:t>Chyfathrebu</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40410">
              <a:spcBef>
                <a:spcPts val="0"/>
              </a:spcBef>
            </a:pPr>
            <a:r>
              <a:rPr lang="en-GB" sz="900" b="1" err="1">
                <a:solidFill>
                  <a:srgbClr val="000000"/>
                </a:solidFill>
                <a:effectLst/>
                <a:latin typeface="Calibri"/>
                <a:cs typeface="Calibri"/>
              </a:rPr>
              <a:t>Mathemateg</a:t>
            </a:r>
            <a:r>
              <a:rPr lang="en-GB" sz="900" b="1">
                <a:solidFill>
                  <a:srgbClr val="000000"/>
                </a:solidFill>
                <a:effectLst/>
                <a:latin typeface="Calibri"/>
                <a:cs typeface="Calibri"/>
              </a:rPr>
              <a:t> a </a:t>
            </a:r>
            <a:r>
              <a:rPr lang="en-GB" sz="900" b="1" err="1">
                <a:solidFill>
                  <a:srgbClr val="000000"/>
                </a:solidFill>
                <a:effectLst/>
                <a:latin typeface="Calibri"/>
                <a:cs typeface="Calibri"/>
              </a:rPr>
              <a:t>Rhifedd</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40410">
              <a:spcBef>
                <a:spcPts val="0"/>
              </a:spcBef>
            </a:pPr>
            <a:endParaRPr lang="en-GB" sz="900">
              <a:solidFill>
                <a:srgbClr val="000000"/>
              </a:solidFill>
              <a:effectLst/>
              <a:latin typeface="Calibri"/>
              <a:cs typeface="Calibri"/>
            </a:endParaRPr>
          </a:p>
          <a:p>
            <a:pPr marL="737870" marR="808990" indent="0">
              <a:spcBef>
                <a:spcPts val="0"/>
              </a:spcBef>
              <a:buNone/>
            </a:pPr>
            <a:r>
              <a:rPr lang="en-GB" sz="900" err="1">
                <a:solidFill>
                  <a:srgbClr val="000000"/>
                </a:solidFill>
                <a:effectLst/>
                <a:latin typeface="Calibri"/>
                <a:cs typeface="Calibri"/>
              </a:rPr>
              <a:t>Mae’r</a:t>
            </a:r>
            <a:r>
              <a:rPr lang="en-GB" sz="900">
                <a:solidFill>
                  <a:srgbClr val="000000"/>
                </a:solidFill>
                <a:effectLst/>
                <a:latin typeface="Calibri"/>
                <a:cs typeface="Calibri"/>
              </a:rPr>
              <a:t> </a:t>
            </a:r>
            <a:r>
              <a:rPr lang="en-GB" sz="900" err="1">
                <a:solidFill>
                  <a:srgbClr val="000000"/>
                </a:solidFill>
                <a:effectLst/>
                <a:latin typeface="Calibri"/>
                <a:cs typeface="Calibri"/>
              </a:rPr>
              <a:t>cwricwlwm</a:t>
            </a:r>
            <a:r>
              <a:rPr lang="en-GB" sz="900">
                <a:solidFill>
                  <a:srgbClr val="000000"/>
                </a:solidFill>
                <a:effectLst/>
                <a:latin typeface="Calibri"/>
                <a:cs typeface="Calibri"/>
              </a:rPr>
              <a:t> </a:t>
            </a:r>
            <a:r>
              <a:rPr lang="en-GB" sz="900" err="1">
                <a:solidFill>
                  <a:srgbClr val="000000"/>
                </a:solidFill>
                <a:effectLst/>
                <a:latin typeface="Calibri"/>
                <a:cs typeface="Calibri"/>
              </a:rPr>
              <a:t>yn</a:t>
            </a:r>
            <a:r>
              <a:rPr lang="en-GB" sz="900">
                <a:solidFill>
                  <a:srgbClr val="000000"/>
                </a:solidFill>
                <a:effectLst/>
                <a:latin typeface="Calibri"/>
                <a:cs typeface="Calibri"/>
              </a:rPr>
              <a:t> </a:t>
            </a:r>
            <a:r>
              <a:rPr lang="en-GB" sz="900" err="1">
                <a:solidFill>
                  <a:srgbClr val="000000"/>
                </a:solidFill>
                <a:effectLst/>
                <a:latin typeface="Calibri"/>
                <a:cs typeface="Calibri"/>
              </a:rPr>
              <a:t>cynnwys</a:t>
            </a:r>
            <a:r>
              <a:rPr lang="en-GB" sz="900">
                <a:solidFill>
                  <a:srgbClr val="000000"/>
                </a:solidFill>
                <a:effectLst/>
                <a:latin typeface="Calibri"/>
                <a:cs typeface="Calibri"/>
              </a:rPr>
              <a:t> yr </a:t>
            </a:r>
            <a:r>
              <a:rPr lang="en-GB" sz="900" err="1">
                <a:solidFill>
                  <a:srgbClr val="000000"/>
                </a:solidFill>
                <a:effectLst/>
                <a:latin typeface="Calibri"/>
                <a:cs typeface="Calibri"/>
              </a:rPr>
              <a:t>holl</a:t>
            </a:r>
            <a:r>
              <a:rPr lang="en-GB" sz="900">
                <a:solidFill>
                  <a:srgbClr val="000000"/>
                </a:solidFill>
                <a:effectLst/>
                <a:latin typeface="Calibri"/>
                <a:cs typeface="Calibri"/>
              </a:rPr>
              <a:t> </a:t>
            </a:r>
            <a:r>
              <a:rPr lang="en-GB" sz="900" err="1">
                <a:solidFill>
                  <a:srgbClr val="000000"/>
                </a:solidFill>
                <a:effectLst/>
                <a:latin typeface="Calibri"/>
                <a:cs typeface="Calibri"/>
              </a:rPr>
              <a:t>brofiadau</a:t>
            </a:r>
            <a:r>
              <a:rPr lang="en-GB" sz="900">
                <a:solidFill>
                  <a:srgbClr val="000000"/>
                </a:solidFill>
                <a:effectLst/>
                <a:latin typeface="Calibri"/>
                <a:cs typeface="Calibri"/>
              </a:rPr>
              <a:t> </a:t>
            </a:r>
            <a:r>
              <a:rPr lang="en-GB" sz="900" err="1">
                <a:solidFill>
                  <a:srgbClr val="000000"/>
                </a:solidFill>
                <a:effectLst/>
                <a:latin typeface="Calibri"/>
                <a:cs typeface="Calibri"/>
              </a:rPr>
              <a:t>dysgu</a:t>
            </a:r>
            <a:r>
              <a:rPr lang="en-GB" sz="900">
                <a:solidFill>
                  <a:srgbClr val="000000"/>
                </a:solidFill>
                <a:effectLst/>
                <a:latin typeface="Calibri"/>
                <a:cs typeface="Calibri"/>
              </a:rPr>
              <a:t> a </a:t>
            </a:r>
            <a:r>
              <a:rPr lang="en-GB" sz="900" err="1">
                <a:solidFill>
                  <a:srgbClr val="000000"/>
                </a:solidFill>
                <a:effectLst/>
                <a:latin typeface="Calibri"/>
                <a:cs typeface="Calibri"/>
              </a:rPr>
              <a:t>gweithgareddau</a:t>
            </a:r>
            <a:r>
              <a:rPr lang="en-GB" sz="900">
                <a:solidFill>
                  <a:srgbClr val="000000"/>
                </a:solidFill>
                <a:effectLst/>
                <a:latin typeface="Calibri"/>
                <a:cs typeface="Calibri"/>
              </a:rPr>
              <a:t> a </a:t>
            </a:r>
            <a:r>
              <a:rPr lang="en-GB" sz="900" err="1">
                <a:solidFill>
                  <a:srgbClr val="000000"/>
                </a:solidFill>
                <a:effectLst/>
                <a:latin typeface="Calibri"/>
                <a:cs typeface="Calibri"/>
              </a:rPr>
              <a:t>gynlluniwyd</a:t>
            </a:r>
            <a:r>
              <a:rPr lang="en-GB" sz="900">
                <a:solidFill>
                  <a:srgbClr val="000000"/>
                </a:solidFill>
                <a:effectLst/>
                <a:latin typeface="Calibri"/>
                <a:cs typeface="Calibri"/>
              </a:rPr>
              <a:t> er </a:t>
            </a:r>
            <a:r>
              <a:rPr lang="en-GB" sz="900" err="1">
                <a:solidFill>
                  <a:srgbClr val="000000"/>
                </a:solidFill>
                <a:effectLst/>
                <a:latin typeface="Calibri"/>
                <a:cs typeface="Calibri"/>
              </a:rPr>
              <a:t>mwyn</a:t>
            </a:r>
            <a:r>
              <a:rPr lang="en-GB" sz="900">
                <a:solidFill>
                  <a:srgbClr val="000000"/>
                </a:solidFill>
                <a:effectLst/>
                <a:latin typeface="Calibri"/>
                <a:cs typeface="Calibri"/>
              </a:rPr>
              <a:t> </a:t>
            </a:r>
            <a:r>
              <a:rPr lang="en-GB" sz="900" err="1">
                <a:solidFill>
                  <a:srgbClr val="000000"/>
                </a:solidFill>
                <a:effectLst/>
                <a:latin typeface="Calibri"/>
                <a:cs typeface="Calibri"/>
              </a:rPr>
              <a:t>cyflawni</a:t>
            </a:r>
            <a:r>
              <a:rPr lang="en-GB" sz="900">
                <a:solidFill>
                  <a:srgbClr val="000000"/>
                </a:solidFill>
                <a:effectLst/>
                <a:latin typeface="Calibri"/>
                <a:cs typeface="Calibri"/>
              </a:rPr>
              <a:t> </a:t>
            </a:r>
            <a:r>
              <a:rPr lang="en-GB" sz="900" b="1" err="1">
                <a:solidFill>
                  <a:srgbClr val="000000"/>
                </a:solidFill>
                <a:effectLst/>
                <a:latin typeface="Calibri"/>
                <a:cs typeface="Calibri"/>
              </a:rPr>
              <a:t>pedwar</a:t>
            </a:r>
            <a:r>
              <a:rPr lang="en-GB" sz="900" b="1">
                <a:solidFill>
                  <a:srgbClr val="000000"/>
                </a:solidFill>
                <a:effectLst/>
                <a:latin typeface="Calibri"/>
                <a:cs typeface="Calibri"/>
              </a:rPr>
              <a:t> </a:t>
            </a:r>
            <a:r>
              <a:rPr lang="en-GB" sz="900" b="1" err="1">
                <a:solidFill>
                  <a:srgbClr val="000000"/>
                </a:solidFill>
                <a:effectLst/>
                <a:latin typeface="Calibri"/>
                <a:cs typeface="Calibri"/>
              </a:rPr>
              <a:t>diben</a:t>
            </a:r>
            <a:r>
              <a:rPr lang="en-GB" sz="900" b="1">
                <a:solidFill>
                  <a:srgbClr val="000000"/>
                </a:solidFill>
                <a:effectLst/>
                <a:latin typeface="Calibri"/>
                <a:cs typeface="Calibri"/>
              </a:rPr>
              <a:t> y </a:t>
            </a:r>
            <a:r>
              <a:rPr lang="en-GB" sz="900" b="1" err="1">
                <a:solidFill>
                  <a:srgbClr val="000000"/>
                </a:solidFill>
                <a:effectLst/>
                <a:latin typeface="Calibri"/>
                <a:cs typeface="Calibri"/>
              </a:rPr>
              <a:t>cwricwlwm</a:t>
            </a:r>
            <a:r>
              <a:rPr lang="en-GB" sz="900">
                <a:solidFill>
                  <a:srgbClr val="000000"/>
                </a:solidFill>
                <a:effectLst/>
                <a:latin typeface="Calibri"/>
                <a:cs typeface="Calibri"/>
              </a:rPr>
              <a:t>, </a:t>
            </a:r>
            <a:r>
              <a:rPr lang="en-GB" sz="900" err="1">
                <a:solidFill>
                  <a:srgbClr val="000000"/>
                </a:solidFill>
                <a:effectLst/>
                <a:latin typeface="Calibri"/>
                <a:cs typeface="Calibri"/>
              </a:rPr>
              <a:t>sef</a:t>
            </a:r>
            <a:r>
              <a:rPr lang="en-GB" sz="900">
                <a:solidFill>
                  <a:srgbClr val="000000"/>
                </a:solidFill>
                <a:effectLst/>
                <a:latin typeface="Calibri"/>
                <a:cs typeface="Calibri"/>
              </a:rPr>
              <a:t> </a:t>
            </a:r>
            <a:r>
              <a:rPr lang="en-GB" sz="900" b="1" err="1">
                <a:solidFill>
                  <a:srgbClr val="000000"/>
                </a:solidFill>
                <a:effectLst/>
                <a:latin typeface="Calibri"/>
                <a:cs typeface="Calibri"/>
              </a:rPr>
              <a:t>datblygu</a:t>
            </a:r>
            <a:r>
              <a:rPr lang="en-GB" sz="900" b="1">
                <a:solidFill>
                  <a:srgbClr val="000000"/>
                </a:solidFill>
                <a:effectLst/>
                <a:latin typeface="Calibri"/>
                <a:cs typeface="Calibri"/>
              </a:rPr>
              <a:t> plant a </a:t>
            </a:r>
            <a:r>
              <a:rPr lang="en-GB" sz="900" b="1" err="1">
                <a:solidFill>
                  <a:srgbClr val="000000"/>
                </a:solidFill>
                <a:effectLst/>
                <a:latin typeface="Calibri"/>
                <a:cs typeface="Calibri"/>
              </a:rPr>
              <a:t>phobl</a:t>
            </a:r>
            <a:r>
              <a:rPr lang="en-GB" sz="900" b="1">
                <a:solidFill>
                  <a:srgbClr val="000000"/>
                </a:solidFill>
                <a:effectLst/>
                <a:latin typeface="Calibri"/>
                <a:cs typeface="Calibri"/>
              </a:rPr>
              <a:t> </a:t>
            </a:r>
            <a:r>
              <a:rPr lang="en-GB" sz="900" b="1" err="1">
                <a:solidFill>
                  <a:srgbClr val="000000"/>
                </a:solidFill>
                <a:effectLst/>
                <a:latin typeface="Calibri"/>
                <a:cs typeface="Calibri"/>
              </a:rPr>
              <a:t>ifanc</a:t>
            </a:r>
            <a:r>
              <a:rPr lang="en-GB" sz="900" b="1">
                <a:solidFill>
                  <a:srgbClr val="000000"/>
                </a:solidFill>
                <a:effectLst/>
                <a:latin typeface="Calibri"/>
                <a:cs typeface="Calibri"/>
              </a:rPr>
              <a:t> </a:t>
            </a:r>
            <a:r>
              <a:rPr lang="en-GB" sz="900" b="1" err="1">
                <a:solidFill>
                  <a:srgbClr val="000000"/>
                </a:solidFill>
                <a:effectLst/>
                <a:latin typeface="Calibri"/>
                <a:cs typeface="Calibri"/>
              </a:rPr>
              <a:t>i</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37870" marR="808990" indent="0">
              <a:spcBef>
                <a:spcPts val="0"/>
              </a:spcBef>
              <a:buNone/>
            </a:pPr>
            <a:r>
              <a:rPr lang="en-GB" sz="900" b="1" err="1">
                <a:solidFill>
                  <a:srgbClr val="000000"/>
                </a:solidFill>
                <a:effectLst/>
                <a:latin typeface="Calibri"/>
                <a:cs typeface="Calibri"/>
              </a:rPr>
              <a:t>fod</a:t>
            </a:r>
            <a:r>
              <a:rPr lang="en-GB" sz="900" b="1">
                <a:solidFill>
                  <a:srgbClr val="000000"/>
                </a:solidFill>
                <a:effectLst/>
                <a:latin typeface="Calibri"/>
                <a:cs typeface="Calibri"/>
              </a:rPr>
              <a:t> </a:t>
            </a:r>
            <a:r>
              <a:rPr lang="en-GB" sz="900" b="1" err="1">
                <a:solidFill>
                  <a:srgbClr val="000000"/>
                </a:solidFill>
                <a:effectLst/>
                <a:latin typeface="Calibri"/>
                <a:cs typeface="Calibri"/>
              </a:rPr>
              <a:t>yn</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909320" marR="808990" indent="-171450">
              <a:spcBef>
                <a:spcPts val="0"/>
              </a:spcBef>
            </a:pPr>
            <a:r>
              <a:rPr lang="en-GB" sz="900" b="1" err="1">
                <a:solidFill>
                  <a:srgbClr val="000000"/>
                </a:solidFill>
                <a:effectLst/>
                <a:latin typeface="Calibri"/>
                <a:cs typeface="Calibri"/>
              </a:rPr>
              <a:t>ddysgwyr</a:t>
            </a:r>
            <a:r>
              <a:rPr lang="en-GB" sz="900" b="1">
                <a:solidFill>
                  <a:srgbClr val="000000"/>
                </a:solidFill>
                <a:effectLst/>
                <a:latin typeface="Calibri"/>
                <a:cs typeface="Calibri"/>
              </a:rPr>
              <a:t> </a:t>
            </a:r>
            <a:r>
              <a:rPr lang="en-GB" sz="900" b="1" err="1">
                <a:solidFill>
                  <a:srgbClr val="000000"/>
                </a:solidFill>
                <a:effectLst/>
                <a:latin typeface="Calibri"/>
                <a:cs typeface="Calibri"/>
              </a:rPr>
              <a:t>uchelgeisiol</a:t>
            </a:r>
            <a:r>
              <a:rPr lang="en-GB" sz="900" b="1">
                <a:solidFill>
                  <a:srgbClr val="000000"/>
                </a:solidFill>
                <a:effectLst/>
                <a:latin typeface="Calibri"/>
                <a:cs typeface="Calibri"/>
              </a:rPr>
              <a:t>, </a:t>
            </a:r>
            <a:r>
              <a:rPr lang="en-GB" sz="900" b="1" err="1">
                <a:solidFill>
                  <a:srgbClr val="000000"/>
                </a:solidFill>
                <a:effectLst/>
                <a:latin typeface="Calibri"/>
                <a:cs typeface="Calibri"/>
              </a:rPr>
              <a:t>galluog</a:t>
            </a:r>
            <a:r>
              <a:rPr lang="en-GB" sz="900" b="1">
                <a:solidFill>
                  <a:srgbClr val="000000"/>
                </a:solidFill>
                <a:effectLst/>
                <a:latin typeface="Calibri"/>
                <a:cs typeface="Calibri"/>
              </a:rPr>
              <a:t> </a:t>
            </a:r>
            <a:r>
              <a:rPr lang="en-GB" sz="900" b="1" err="1">
                <a:solidFill>
                  <a:srgbClr val="000000"/>
                </a:solidFill>
                <a:effectLst/>
                <a:latin typeface="Calibri"/>
                <a:cs typeface="Calibri"/>
              </a:rPr>
              <a:t>sy’n</a:t>
            </a:r>
            <a:r>
              <a:rPr lang="en-GB" sz="900" b="1">
                <a:solidFill>
                  <a:srgbClr val="000000"/>
                </a:solidFill>
                <a:effectLst/>
                <a:latin typeface="Calibri"/>
                <a:cs typeface="Calibri"/>
              </a:rPr>
              <a:t> </a:t>
            </a:r>
            <a:r>
              <a:rPr lang="en-GB" sz="900" b="1" err="1">
                <a:solidFill>
                  <a:srgbClr val="000000"/>
                </a:solidFill>
                <a:effectLst/>
                <a:latin typeface="Calibri"/>
                <a:cs typeface="Calibri"/>
              </a:rPr>
              <a:t>barod</a:t>
            </a:r>
            <a:r>
              <a:rPr lang="en-GB" sz="900" b="1">
                <a:solidFill>
                  <a:srgbClr val="000000"/>
                </a:solidFill>
                <a:effectLst/>
                <a:latin typeface="Calibri"/>
                <a:cs typeface="Calibri"/>
              </a:rPr>
              <a:t> </a:t>
            </a:r>
            <a:r>
              <a:rPr lang="en-GB" sz="900" b="1" err="1">
                <a:solidFill>
                  <a:srgbClr val="000000"/>
                </a:solidFill>
                <a:effectLst/>
                <a:latin typeface="Calibri"/>
                <a:cs typeface="Calibri"/>
              </a:rPr>
              <a:t>i</a:t>
            </a:r>
            <a:r>
              <a:rPr lang="en-GB" sz="900" b="1">
                <a:solidFill>
                  <a:srgbClr val="000000"/>
                </a:solidFill>
                <a:effectLst/>
                <a:latin typeface="Calibri"/>
                <a:cs typeface="Calibri"/>
              </a:rPr>
              <a:t> </a:t>
            </a:r>
            <a:r>
              <a:rPr lang="en-GB" sz="900" b="1" err="1">
                <a:solidFill>
                  <a:srgbClr val="000000"/>
                </a:solidFill>
                <a:effectLst/>
                <a:latin typeface="Calibri"/>
                <a:cs typeface="Calibri"/>
              </a:rPr>
              <a:t>ddysgu</a:t>
            </a:r>
            <a:r>
              <a:rPr lang="en-GB" sz="900" b="1">
                <a:solidFill>
                  <a:srgbClr val="000000"/>
                </a:solidFill>
                <a:effectLst/>
                <a:latin typeface="Calibri"/>
                <a:cs typeface="Calibri"/>
              </a:rPr>
              <a:t> </a:t>
            </a:r>
            <a:r>
              <a:rPr lang="en-GB" sz="900" b="1" err="1">
                <a:solidFill>
                  <a:srgbClr val="000000"/>
                </a:solidFill>
                <a:effectLst/>
                <a:latin typeface="Calibri"/>
                <a:cs typeface="Calibri"/>
              </a:rPr>
              <a:t>drwy</a:t>
            </a:r>
            <a:r>
              <a:rPr lang="en-GB" sz="900" b="1">
                <a:solidFill>
                  <a:srgbClr val="000000"/>
                </a:solidFill>
                <a:effectLst/>
                <a:latin typeface="Calibri"/>
                <a:cs typeface="Calibri"/>
              </a:rPr>
              <a:t> </a:t>
            </a:r>
            <a:r>
              <a:rPr lang="en-GB" sz="900" b="1" err="1">
                <a:solidFill>
                  <a:srgbClr val="000000"/>
                </a:solidFill>
                <a:effectLst/>
                <a:latin typeface="Calibri"/>
                <a:cs typeface="Calibri"/>
              </a:rPr>
              <a:t>gydol</a:t>
            </a:r>
            <a:r>
              <a:rPr lang="en-GB" sz="900" b="1">
                <a:solidFill>
                  <a:srgbClr val="000000"/>
                </a:solidFill>
                <a:effectLst/>
                <a:latin typeface="Calibri"/>
                <a:cs typeface="Calibri"/>
              </a:rPr>
              <a:t> </a:t>
            </a:r>
            <a:r>
              <a:rPr lang="en-GB" sz="900" b="1" err="1">
                <a:solidFill>
                  <a:srgbClr val="000000"/>
                </a:solidFill>
                <a:effectLst/>
                <a:latin typeface="Calibri"/>
                <a:cs typeface="Calibri"/>
              </a:rPr>
              <a:t>eu</a:t>
            </a:r>
            <a:r>
              <a:rPr lang="en-GB" sz="900" b="1">
                <a:solidFill>
                  <a:srgbClr val="000000"/>
                </a:solidFill>
                <a:effectLst/>
                <a:latin typeface="Calibri"/>
                <a:cs typeface="Calibri"/>
              </a:rPr>
              <a:t> hoes.</a:t>
            </a:r>
            <a:endParaRPr lang="en-US" sz="900">
              <a:solidFill>
                <a:srgbClr val="000000"/>
              </a:solidFill>
              <a:effectLst/>
              <a:latin typeface="Calibri"/>
              <a:cs typeface="Calibri"/>
            </a:endParaRPr>
          </a:p>
          <a:p>
            <a:pPr marL="909320" marR="808990" indent="-171450">
              <a:spcBef>
                <a:spcPts val="0"/>
              </a:spcBef>
            </a:pPr>
            <a:r>
              <a:rPr lang="en-GB" sz="900" b="1" err="1">
                <a:solidFill>
                  <a:srgbClr val="000000"/>
                </a:solidFill>
                <a:effectLst/>
                <a:latin typeface="Calibri"/>
                <a:cs typeface="Calibri"/>
              </a:rPr>
              <a:t>cyfranwyr</a:t>
            </a:r>
            <a:r>
              <a:rPr lang="en-GB" sz="900" b="1">
                <a:solidFill>
                  <a:srgbClr val="000000"/>
                </a:solidFill>
                <a:effectLst/>
                <a:latin typeface="Calibri"/>
                <a:cs typeface="Calibri"/>
              </a:rPr>
              <a:t> </a:t>
            </a:r>
            <a:r>
              <a:rPr lang="en-GB" sz="900" b="1" err="1">
                <a:solidFill>
                  <a:srgbClr val="000000"/>
                </a:solidFill>
                <a:effectLst/>
                <a:latin typeface="Calibri"/>
                <a:cs typeface="Calibri"/>
              </a:rPr>
              <a:t>mentrus</a:t>
            </a:r>
            <a:r>
              <a:rPr lang="en-GB" sz="900" b="1">
                <a:solidFill>
                  <a:srgbClr val="000000"/>
                </a:solidFill>
                <a:effectLst/>
                <a:latin typeface="Calibri"/>
                <a:cs typeface="Calibri"/>
              </a:rPr>
              <a:t>, </a:t>
            </a:r>
            <a:r>
              <a:rPr lang="en-GB" sz="900" b="1" err="1">
                <a:solidFill>
                  <a:srgbClr val="000000"/>
                </a:solidFill>
                <a:effectLst/>
                <a:latin typeface="Calibri"/>
                <a:cs typeface="Calibri"/>
              </a:rPr>
              <a:t>creadigol</a:t>
            </a:r>
            <a:r>
              <a:rPr lang="en-GB" sz="900" b="1">
                <a:solidFill>
                  <a:srgbClr val="000000"/>
                </a:solidFill>
                <a:effectLst/>
                <a:latin typeface="Calibri"/>
                <a:cs typeface="Calibri"/>
              </a:rPr>
              <a:t> </a:t>
            </a:r>
            <a:r>
              <a:rPr lang="en-GB" sz="900" b="1" err="1">
                <a:solidFill>
                  <a:srgbClr val="000000"/>
                </a:solidFill>
                <a:effectLst/>
                <a:latin typeface="Calibri"/>
                <a:cs typeface="Calibri"/>
              </a:rPr>
              <a:t>sy’n</a:t>
            </a:r>
            <a:r>
              <a:rPr lang="en-GB" sz="900" b="1">
                <a:solidFill>
                  <a:srgbClr val="000000"/>
                </a:solidFill>
                <a:effectLst/>
                <a:latin typeface="Calibri"/>
                <a:cs typeface="Calibri"/>
              </a:rPr>
              <a:t> </a:t>
            </a:r>
            <a:r>
              <a:rPr lang="en-GB" sz="900" b="1" err="1">
                <a:solidFill>
                  <a:srgbClr val="000000"/>
                </a:solidFill>
                <a:effectLst/>
                <a:latin typeface="Calibri"/>
                <a:cs typeface="Calibri"/>
              </a:rPr>
              <a:t>barod</a:t>
            </a:r>
            <a:r>
              <a:rPr lang="en-GB" sz="900" b="1">
                <a:solidFill>
                  <a:srgbClr val="000000"/>
                </a:solidFill>
                <a:effectLst/>
                <a:latin typeface="Calibri"/>
                <a:cs typeface="Calibri"/>
              </a:rPr>
              <a:t> </a:t>
            </a:r>
            <a:r>
              <a:rPr lang="en-GB" sz="900" b="1" err="1">
                <a:solidFill>
                  <a:srgbClr val="000000"/>
                </a:solidFill>
                <a:effectLst/>
                <a:latin typeface="Calibri"/>
                <a:cs typeface="Calibri"/>
              </a:rPr>
              <a:t>i</a:t>
            </a:r>
            <a:r>
              <a:rPr lang="en-GB" sz="900" b="1">
                <a:solidFill>
                  <a:srgbClr val="000000"/>
                </a:solidFill>
                <a:effectLst/>
                <a:latin typeface="Calibri"/>
                <a:cs typeface="Calibri"/>
              </a:rPr>
              <a:t> </a:t>
            </a:r>
            <a:r>
              <a:rPr lang="en-GB" sz="900" b="1" err="1">
                <a:solidFill>
                  <a:srgbClr val="000000"/>
                </a:solidFill>
                <a:effectLst/>
                <a:latin typeface="Calibri"/>
                <a:cs typeface="Calibri"/>
              </a:rPr>
              <a:t>chwarae</a:t>
            </a:r>
            <a:r>
              <a:rPr lang="en-GB" sz="900" b="1">
                <a:solidFill>
                  <a:srgbClr val="000000"/>
                </a:solidFill>
                <a:effectLst/>
                <a:latin typeface="Calibri"/>
                <a:cs typeface="Calibri"/>
              </a:rPr>
              <a:t> </a:t>
            </a:r>
            <a:r>
              <a:rPr lang="en-GB" sz="900" b="1" err="1">
                <a:solidFill>
                  <a:srgbClr val="000000"/>
                </a:solidFill>
                <a:effectLst/>
                <a:latin typeface="Calibri"/>
                <a:cs typeface="Calibri"/>
              </a:rPr>
              <a:t>eu</a:t>
            </a:r>
            <a:r>
              <a:rPr lang="en-GB" sz="900" b="1">
                <a:solidFill>
                  <a:srgbClr val="000000"/>
                </a:solidFill>
                <a:effectLst/>
                <a:latin typeface="Calibri"/>
                <a:cs typeface="Calibri"/>
              </a:rPr>
              <a:t> </a:t>
            </a:r>
            <a:r>
              <a:rPr lang="en-GB" sz="900" b="1" err="1">
                <a:solidFill>
                  <a:srgbClr val="000000"/>
                </a:solidFill>
                <a:effectLst/>
                <a:latin typeface="Calibri"/>
                <a:cs typeface="Calibri"/>
              </a:rPr>
              <a:t>rhan</a:t>
            </a:r>
            <a:r>
              <a:rPr lang="en-GB" sz="900" b="1">
                <a:solidFill>
                  <a:srgbClr val="000000"/>
                </a:solidFill>
                <a:effectLst/>
                <a:latin typeface="Calibri"/>
                <a:cs typeface="Calibri"/>
              </a:rPr>
              <a:t> </a:t>
            </a:r>
            <a:r>
              <a:rPr lang="en-GB" sz="900" b="1" err="1">
                <a:solidFill>
                  <a:srgbClr val="000000"/>
                </a:solidFill>
                <a:effectLst/>
                <a:latin typeface="Calibri"/>
                <a:cs typeface="Calibri"/>
              </a:rPr>
              <a:t>yn</a:t>
            </a:r>
            <a:r>
              <a:rPr lang="en-GB" sz="900" b="1">
                <a:solidFill>
                  <a:srgbClr val="000000"/>
                </a:solidFill>
                <a:effectLst/>
                <a:latin typeface="Calibri"/>
                <a:cs typeface="Calibri"/>
              </a:rPr>
              <a:t> </a:t>
            </a:r>
            <a:r>
              <a:rPr lang="en-GB" sz="900" b="1" err="1">
                <a:solidFill>
                  <a:srgbClr val="000000"/>
                </a:solidFill>
                <a:effectLst/>
                <a:latin typeface="Calibri"/>
                <a:cs typeface="Calibri"/>
              </a:rPr>
              <a:t>llawn</a:t>
            </a:r>
            <a:r>
              <a:rPr lang="en-GB" sz="900" b="1">
                <a:solidFill>
                  <a:srgbClr val="000000"/>
                </a:solidFill>
                <a:effectLst/>
                <a:latin typeface="Calibri"/>
                <a:cs typeface="Calibri"/>
              </a:rPr>
              <a:t> </a:t>
            </a:r>
            <a:r>
              <a:rPr lang="en-GB" sz="900" b="1" err="1">
                <a:solidFill>
                  <a:srgbClr val="000000"/>
                </a:solidFill>
                <a:effectLst/>
                <a:latin typeface="Calibri"/>
                <a:cs typeface="Calibri"/>
              </a:rPr>
              <a:t>yn</a:t>
            </a:r>
            <a:r>
              <a:rPr lang="en-GB" sz="900" b="1">
                <a:solidFill>
                  <a:srgbClr val="000000"/>
                </a:solidFill>
                <a:effectLst/>
                <a:latin typeface="Calibri"/>
                <a:cs typeface="Calibri"/>
              </a:rPr>
              <a:t> </a:t>
            </a:r>
            <a:r>
              <a:rPr lang="en-GB" sz="900" b="1" err="1">
                <a:solidFill>
                  <a:srgbClr val="000000"/>
                </a:solidFill>
                <a:effectLst/>
                <a:latin typeface="Calibri"/>
                <a:cs typeface="Calibri"/>
              </a:rPr>
              <a:t>eu</a:t>
            </a:r>
            <a:r>
              <a:rPr lang="en-GB" sz="900" b="1">
                <a:solidFill>
                  <a:srgbClr val="000000"/>
                </a:solidFill>
                <a:effectLst/>
                <a:latin typeface="Calibri"/>
                <a:cs typeface="Calibri"/>
              </a:rPr>
              <a:t> </a:t>
            </a:r>
            <a:r>
              <a:rPr lang="en-GB" sz="900" b="1" err="1">
                <a:solidFill>
                  <a:srgbClr val="000000"/>
                </a:solidFill>
                <a:effectLst/>
                <a:latin typeface="Calibri"/>
                <a:cs typeface="Calibri"/>
              </a:rPr>
              <a:t>bywyd</a:t>
            </a:r>
            <a:r>
              <a:rPr lang="en-GB" sz="900" b="1">
                <a:solidFill>
                  <a:srgbClr val="000000"/>
                </a:solidFill>
                <a:effectLst/>
                <a:latin typeface="Calibri"/>
                <a:cs typeface="Calibri"/>
              </a:rPr>
              <a:t> </a:t>
            </a:r>
            <a:r>
              <a:rPr lang="en-GB" sz="900" b="1" err="1">
                <a:solidFill>
                  <a:srgbClr val="000000"/>
                </a:solidFill>
                <a:effectLst/>
                <a:latin typeface="Calibri"/>
                <a:cs typeface="Calibri"/>
              </a:rPr>
              <a:t>a’u</a:t>
            </a:r>
            <a:r>
              <a:rPr lang="en-GB" sz="900" b="1">
                <a:solidFill>
                  <a:srgbClr val="000000"/>
                </a:solidFill>
                <a:effectLst/>
                <a:latin typeface="Calibri"/>
                <a:cs typeface="Calibri"/>
              </a:rPr>
              <a:t> </a:t>
            </a:r>
            <a:r>
              <a:rPr lang="en-GB" sz="900" b="1" err="1">
                <a:solidFill>
                  <a:srgbClr val="000000"/>
                </a:solidFill>
                <a:effectLst/>
                <a:latin typeface="Calibri"/>
                <a:cs typeface="Calibri"/>
              </a:rPr>
              <a:t>gwaith</a:t>
            </a:r>
            <a:r>
              <a:rPr lang="en-GB" sz="900" b="1">
                <a:solidFill>
                  <a:srgbClr val="000000"/>
                </a:solidFill>
                <a:effectLst/>
                <a:latin typeface="Calibri"/>
                <a:cs typeface="Calibri"/>
              </a:rPr>
              <a:t>.</a:t>
            </a:r>
            <a:endParaRPr lang="en-GB" sz="900">
              <a:solidFill>
                <a:srgbClr val="000000"/>
              </a:solidFill>
              <a:effectLst/>
              <a:latin typeface="Calibri"/>
              <a:cs typeface="Calibri"/>
            </a:endParaRPr>
          </a:p>
          <a:p>
            <a:pPr marL="909320" marR="808990" indent="-171450">
              <a:spcBef>
                <a:spcPts val="0"/>
              </a:spcBef>
            </a:pPr>
            <a:r>
              <a:rPr lang="en-GB" sz="900" b="1" err="1">
                <a:solidFill>
                  <a:srgbClr val="000000"/>
                </a:solidFill>
                <a:effectLst/>
                <a:latin typeface="Calibri"/>
                <a:cs typeface="Calibri"/>
              </a:rPr>
              <a:t>dinsasyddion</a:t>
            </a:r>
            <a:r>
              <a:rPr lang="en-GB" sz="900" b="1">
                <a:solidFill>
                  <a:srgbClr val="000000"/>
                </a:solidFill>
                <a:effectLst/>
                <a:latin typeface="Calibri"/>
                <a:cs typeface="Calibri"/>
              </a:rPr>
              <a:t> </a:t>
            </a:r>
            <a:r>
              <a:rPr lang="en-GB" sz="900" b="1" err="1">
                <a:solidFill>
                  <a:srgbClr val="000000"/>
                </a:solidFill>
                <a:effectLst/>
                <a:latin typeface="Calibri"/>
                <a:cs typeface="Calibri"/>
              </a:rPr>
              <a:t>egwyddorol</a:t>
            </a:r>
            <a:r>
              <a:rPr lang="en-GB" sz="900" b="1">
                <a:solidFill>
                  <a:srgbClr val="000000"/>
                </a:solidFill>
                <a:effectLst/>
                <a:latin typeface="Calibri"/>
                <a:cs typeface="Calibri"/>
              </a:rPr>
              <a:t>, </a:t>
            </a:r>
            <a:r>
              <a:rPr lang="en-GB" sz="900" b="1" err="1">
                <a:solidFill>
                  <a:srgbClr val="000000"/>
                </a:solidFill>
                <a:effectLst/>
                <a:latin typeface="Calibri"/>
                <a:cs typeface="Calibri"/>
              </a:rPr>
              <a:t>gwybodus</a:t>
            </a:r>
            <a:r>
              <a:rPr lang="en-GB" sz="900" b="1">
                <a:solidFill>
                  <a:srgbClr val="000000"/>
                </a:solidFill>
                <a:effectLst/>
                <a:latin typeface="Calibri"/>
                <a:cs typeface="Calibri"/>
              </a:rPr>
              <a:t> </a:t>
            </a:r>
            <a:r>
              <a:rPr lang="en-GB" sz="900" b="1" err="1">
                <a:solidFill>
                  <a:srgbClr val="000000"/>
                </a:solidFill>
                <a:effectLst/>
                <a:latin typeface="Calibri"/>
                <a:cs typeface="Calibri"/>
              </a:rPr>
              <a:t>yn</a:t>
            </a:r>
            <a:r>
              <a:rPr lang="en-GB" sz="900" b="1">
                <a:solidFill>
                  <a:srgbClr val="000000"/>
                </a:solidFill>
                <a:effectLst/>
                <a:latin typeface="Calibri"/>
                <a:cs typeface="Calibri"/>
              </a:rPr>
              <a:t> </a:t>
            </a:r>
            <a:r>
              <a:rPr lang="en-GB" sz="900" b="1" err="1">
                <a:solidFill>
                  <a:srgbClr val="000000"/>
                </a:solidFill>
                <a:effectLst/>
                <a:latin typeface="Calibri"/>
                <a:cs typeface="Calibri"/>
              </a:rPr>
              <a:t>barod</a:t>
            </a:r>
            <a:r>
              <a:rPr lang="en-GB" sz="900" b="1">
                <a:solidFill>
                  <a:srgbClr val="000000"/>
                </a:solidFill>
                <a:effectLst/>
                <a:latin typeface="Calibri"/>
                <a:cs typeface="Calibri"/>
              </a:rPr>
              <a:t> </a:t>
            </a:r>
            <a:r>
              <a:rPr lang="en-GB" sz="900" b="1" err="1">
                <a:solidFill>
                  <a:srgbClr val="000000"/>
                </a:solidFill>
                <a:effectLst/>
                <a:latin typeface="Calibri"/>
                <a:cs typeface="Calibri"/>
              </a:rPr>
              <a:t>i</a:t>
            </a:r>
            <a:r>
              <a:rPr lang="en-GB" sz="900" b="1">
                <a:solidFill>
                  <a:srgbClr val="000000"/>
                </a:solidFill>
                <a:effectLst/>
                <a:latin typeface="Calibri"/>
                <a:cs typeface="Calibri"/>
              </a:rPr>
              <a:t> </a:t>
            </a:r>
            <a:r>
              <a:rPr lang="en-GB" sz="900" b="1" err="1">
                <a:solidFill>
                  <a:srgbClr val="000000"/>
                </a:solidFill>
                <a:effectLst/>
                <a:latin typeface="Calibri"/>
                <a:cs typeface="Calibri"/>
              </a:rPr>
              <a:t>fod</a:t>
            </a:r>
            <a:r>
              <a:rPr lang="en-GB" sz="900" b="1">
                <a:solidFill>
                  <a:srgbClr val="000000"/>
                </a:solidFill>
                <a:effectLst/>
                <a:latin typeface="Calibri"/>
                <a:cs typeface="Calibri"/>
              </a:rPr>
              <a:t> </a:t>
            </a:r>
            <a:r>
              <a:rPr lang="en-GB" sz="900" b="1" err="1">
                <a:solidFill>
                  <a:srgbClr val="000000"/>
                </a:solidFill>
                <a:effectLst/>
                <a:latin typeface="Calibri"/>
                <a:cs typeface="Calibri"/>
              </a:rPr>
              <a:t>yn</a:t>
            </a:r>
            <a:r>
              <a:rPr lang="en-GB" sz="900" b="1">
                <a:solidFill>
                  <a:srgbClr val="000000"/>
                </a:solidFill>
                <a:effectLst/>
                <a:latin typeface="Calibri"/>
                <a:cs typeface="Calibri"/>
              </a:rPr>
              <a:t> </a:t>
            </a:r>
            <a:r>
              <a:rPr lang="en-GB" sz="900" b="1" err="1">
                <a:solidFill>
                  <a:srgbClr val="000000"/>
                </a:solidFill>
                <a:effectLst/>
                <a:latin typeface="Calibri"/>
                <a:cs typeface="Calibri"/>
              </a:rPr>
              <a:t>ddinasyddion</a:t>
            </a:r>
            <a:r>
              <a:rPr lang="en-GB" sz="900" b="1">
                <a:solidFill>
                  <a:srgbClr val="000000"/>
                </a:solidFill>
                <a:effectLst/>
                <a:latin typeface="Calibri"/>
                <a:cs typeface="Calibri"/>
              </a:rPr>
              <a:t> </a:t>
            </a:r>
            <a:r>
              <a:rPr lang="en-GB" sz="900" b="1" err="1">
                <a:solidFill>
                  <a:srgbClr val="000000"/>
                </a:solidFill>
                <a:effectLst/>
                <a:latin typeface="Calibri"/>
                <a:cs typeface="Calibri"/>
              </a:rPr>
              <a:t>i</a:t>
            </a:r>
            <a:r>
              <a:rPr lang="en-GB" sz="900" b="1">
                <a:solidFill>
                  <a:srgbClr val="000000"/>
                </a:solidFill>
                <a:effectLst/>
                <a:latin typeface="Calibri"/>
                <a:cs typeface="Calibri"/>
              </a:rPr>
              <a:t> </a:t>
            </a:r>
            <a:r>
              <a:rPr lang="en-GB" sz="900" b="1" err="1">
                <a:solidFill>
                  <a:srgbClr val="000000"/>
                </a:solidFill>
                <a:effectLst/>
                <a:latin typeface="Calibri"/>
                <a:cs typeface="Calibri"/>
              </a:rPr>
              <a:t>Gymru</a:t>
            </a:r>
            <a:r>
              <a:rPr lang="en-GB" sz="900" b="1">
                <a:solidFill>
                  <a:srgbClr val="000000"/>
                </a:solidFill>
                <a:effectLst/>
                <a:latin typeface="Calibri"/>
                <a:cs typeface="Calibri"/>
              </a:rPr>
              <a:t> </a:t>
            </a:r>
            <a:r>
              <a:rPr lang="en-GB" sz="900" b="1" err="1">
                <a:solidFill>
                  <a:srgbClr val="000000"/>
                </a:solidFill>
                <a:effectLst/>
                <a:latin typeface="Calibri"/>
                <a:cs typeface="Calibri"/>
              </a:rPr>
              <a:t>a’r</a:t>
            </a:r>
            <a:r>
              <a:rPr lang="en-GB" sz="900" b="1">
                <a:solidFill>
                  <a:srgbClr val="000000"/>
                </a:solidFill>
                <a:effectLst/>
                <a:latin typeface="Calibri"/>
                <a:cs typeface="Calibri"/>
              </a:rPr>
              <a:t> </a:t>
            </a:r>
            <a:r>
              <a:rPr lang="en-GB" sz="900" b="1" err="1">
                <a:solidFill>
                  <a:srgbClr val="000000"/>
                </a:solidFill>
                <a:effectLst/>
                <a:latin typeface="Calibri"/>
                <a:cs typeface="Calibri"/>
              </a:rPr>
              <a:t>byd</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909320" marR="808990" indent="-171450">
              <a:spcBef>
                <a:spcPts val="0"/>
              </a:spcBef>
            </a:pPr>
            <a:r>
              <a:rPr lang="en-GB" sz="900" b="1" err="1">
                <a:solidFill>
                  <a:srgbClr val="000000"/>
                </a:solidFill>
                <a:effectLst/>
                <a:latin typeface="Calibri"/>
                <a:cs typeface="Calibri"/>
              </a:rPr>
              <a:t>unigolion</a:t>
            </a:r>
            <a:r>
              <a:rPr lang="en-GB" sz="900" b="1">
                <a:solidFill>
                  <a:srgbClr val="000000"/>
                </a:solidFill>
                <a:effectLst/>
                <a:latin typeface="Calibri"/>
                <a:cs typeface="Calibri"/>
              </a:rPr>
              <a:t> </a:t>
            </a:r>
            <a:r>
              <a:rPr lang="en-GB" sz="900" b="1" err="1">
                <a:solidFill>
                  <a:srgbClr val="000000"/>
                </a:solidFill>
                <a:effectLst/>
                <a:latin typeface="Calibri"/>
                <a:cs typeface="Calibri"/>
              </a:rPr>
              <a:t>iach</a:t>
            </a:r>
            <a:r>
              <a:rPr lang="en-GB" sz="900" b="1">
                <a:solidFill>
                  <a:srgbClr val="000000"/>
                </a:solidFill>
                <a:effectLst/>
                <a:latin typeface="Calibri"/>
                <a:cs typeface="Calibri"/>
              </a:rPr>
              <a:t>, </a:t>
            </a:r>
            <a:r>
              <a:rPr lang="en-GB" sz="900" b="1" err="1">
                <a:solidFill>
                  <a:srgbClr val="000000"/>
                </a:solidFill>
                <a:effectLst/>
                <a:latin typeface="Calibri"/>
                <a:cs typeface="Calibri"/>
              </a:rPr>
              <a:t>hyderus</a:t>
            </a:r>
            <a:r>
              <a:rPr lang="en-GB" sz="900" b="1">
                <a:solidFill>
                  <a:srgbClr val="000000"/>
                </a:solidFill>
                <a:effectLst/>
                <a:latin typeface="Calibri"/>
                <a:cs typeface="Calibri"/>
              </a:rPr>
              <a:t> </a:t>
            </a:r>
            <a:r>
              <a:rPr lang="en-GB" sz="900" b="1" err="1">
                <a:solidFill>
                  <a:srgbClr val="000000"/>
                </a:solidFill>
                <a:effectLst/>
                <a:latin typeface="Calibri"/>
                <a:cs typeface="Calibri"/>
              </a:rPr>
              <a:t>sy'n</a:t>
            </a:r>
            <a:r>
              <a:rPr lang="en-GB" sz="900" b="1">
                <a:solidFill>
                  <a:srgbClr val="000000"/>
                </a:solidFill>
                <a:effectLst/>
                <a:latin typeface="Calibri"/>
                <a:cs typeface="Calibri"/>
              </a:rPr>
              <a:t> </a:t>
            </a:r>
            <a:r>
              <a:rPr lang="en-GB" sz="900" b="1" err="1">
                <a:solidFill>
                  <a:srgbClr val="000000"/>
                </a:solidFill>
                <a:effectLst/>
                <a:latin typeface="Calibri"/>
                <a:cs typeface="Calibri"/>
              </a:rPr>
              <a:t>barod</a:t>
            </a:r>
            <a:r>
              <a:rPr lang="en-GB" sz="900" b="1">
                <a:solidFill>
                  <a:srgbClr val="000000"/>
                </a:solidFill>
                <a:effectLst/>
                <a:latin typeface="Calibri"/>
                <a:cs typeface="Calibri"/>
              </a:rPr>
              <a:t> </a:t>
            </a:r>
            <a:r>
              <a:rPr lang="en-GB" sz="900" b="1" err="1">
                <a:solidFill>
                  <a:srgbClr val="000000"/>
                </a:solidFill>
                <a:effectLst/>
                <a:latin typeface="Calibri"/>
                <a:cs typeface="Calibri"/>
              </a:rPr>
              <a:t>i</a:t>
            </a:r>
            <a:r>
              <a:rPr lang="en-GB" sz="900" b="1">
                <a:solidFill>
                  <a:srgbClr val="000000"/>
                </a:solidFill>
                <a:effectLst/>
                <a:latin typeface="Calibri"/>
                <a:cs typeface="Calibri"/>
              </a:rPr>
              <a:t> </a:t>
            </a:r>
            <a:r>
              <a:rPr lang="en-GB" sz="900" b="1" err="1">
                <a:solidFill>
                  <a:srgbClr val="000000"/>
                </a:solidFill>
                <a:effectLst/>
                <a:latin typeface="Calibri"/>
                <a:cs typeface="Calibri"/>
              </a:rPr>
              <a:t>fyw</a:t>
            </a:r>
            <a:r>
              <a:rPr lang="en-GB" sz="900" b="1">
                <a:solidFill>
                  <a:srgbClr val="000000"/>
                </a:solidFill>
                <a:effectLst/>
                <a:latin typeface="Calibri"/>
                <a:cs typeface="Calibri"/>
              </a:rPr>
              <a:t> </a:t>
            </a:r>
            <a:r>
              <a:rPr lang="en-GB" sz="900" b="1" err="1">
                <a:solidFill>
                  <a:srgbClr val="000000"/>
                </a:solidFill>
                <a:effectLst/>
                <a:latin typeface="Calibri"/>
                <a:cs typeface="Calibri"/>
              </a:rPr>
              <a:t>bywyd</a:t>
            </a:r>
            <a:r>
              <a:rPr lang="en-GB" sz="900" b="1">
                <a:solidFill>
                  <a:srgbClr val="000000"/>
                </a:solidFill>
                <a:effectLst/>
                <a:latin typeface="Calibri"/>
                <a:cs typeface="Calibri"/>
              </a:rPr>
              <a:t> </a:t>
            </a:r>
            <a:r>
              <a:rPr lang="en-GB" sz="900" b="1" err="1">
                <a:solidFill>
                  <a:srgbClr val="000000"/>
                </a:solidFill>
                <a:effectLst/>
                <a:latin typeface="Calibri"/>
                <a:cs typeface="Calibri"/>
              </a:rPr>
              <a:t>gan</a:t>
            </a:r>
            <a:r>
              <a:rPr lang="en-GB" sz="900" b="1">
                <a:solidFill>
                  <a:srgbClr val="000000"/>
                </a:solidFill>
                <a:effectLst/>
                <a:latin typeface="Calibri"/>
                <a:cs typeface="Calibri"/>
              </a:rPr>
              <a:t> </a:t>
            </a:r>
            <a:r>
              <a:rPr lang="en-GB" sz="900" b="1" err="1">
                <a:solidFill>
                  <a:srgbClr val="000000"/>
                </a:solidFill>
                <a:effectLst/>
                <a:latin typeface="Calibri"/>
                <a:cs typeface="Calibri"/>
              </a:rPr>
              <a:t>wireddu</a:t>
            </a:r>
            <a:r>
              <a:rPr lang="en-GB" sz="900" b="1">
                <a:solidFill>
                  <a:srgbClr val="000000"/>
                </a:solidFill>
                <a:effectLst/>
                <a:latin typeface="Calibri"/>
                <a:cs typeface="Calibri"/>
              </a:rPr>
              <a:t> </a:t>
            </a:r>
            <a:r>
              <a:rPr lang="en-GB" sz="900" b="1" err="1">
                <a:solidFill>
                  <a:srgbClr val="000000"/>
                </a:solidFill>
                <a:effectLst/>
                <a:latin typeface="Calibri"/>
                <a:cs typeface="Calibri"/>
              </a:rPr>
              <a:t>eu</a:t>
            </a:r>
            <a:r>
              <a:rPr lang="en-GB" sz="900" b="1">
                <a:solidFill>
                  <a:srgbClr val="000000"/>
                </a:solidFill>
                <a:effectLst/>
                <a:latin typeface="Calibri"/>
                <a:cs typeface="Calibri"/>
              </a:rPr>
              <a:t> </a:t>
            </a:r>
            <a:r>
              <a:rPr lang="en-GB" sz="900" b="1" err="1">
                <a:solidFill>
                  <a:srgbClr val="000000"/>
                </a:solidFill>
                <a:effectLst/>
                <a:latin typeface="Calibri"/>
                <a:cs typeface="Calibri"/>
              </a:rPr>
              <a:t>dyheadau</a:t>
            </a:r>
            <a:r>
              <a:rPr lang="en-GB" sz="900" b="1">
                <a:solidFill>
                  <a:srgbClr val="000000"/>
                </a:solidFill>
                <a:effectLst/>
                <a:latin typeface="Calibri"/>
                <a:cs typeface="Calibri"/>
              </a:rPr>
              <a:t> </a:t>
            </a:r>
            <a:r>
              <a:rPr lang="en-GB" sz="900" b="1" err="1">
                <a:solidFill>
                  <a:srgbClr val="000000"/>
                </a:solidFill>
                <a:effectLst/>
                <a:latin typeface="Calibri"/>
                <a:cs typeface="Calibri"/>
              </a:rPr>
              <a:t>fel</a:t>
            </a:r>
            <a:r>
              <a:rPr lang="en-GB" sz="900" b="1">
                <a:solidFill>
                  <a:srgbClr val="000000"/>
                </a:solidFill>
                <a:effectLst/>
                <a:latin typeface="Calibri"/>
                <a:cs typeface="Calibri"/>
              </a:rPr>
              <a:t> </a:t>
            </a:r>
            <a:r>
              <a:rPr lang="en-GB" sz="900" b="1" err="1">
                <a:solidFill>
                  <a:srgbClr val="000000"/>
                </a:solidFill>
                <a:effectLst/>
                <a:latin typeface="Calibri"/>
                <a:cs typeface="Calibri"/>
              </a:rPr>
              <a:t>aelodau</a:t>
            </a:r>
            <a:r>
              <a:rPr lang="en-GB" sz="900" b="1">
                <a:solidFill>
                  <a:srgbClr val="000000"/>
                </a:solidFill>
                <a:effectLst/>
                <a:latin typeface="Calibri"/>
                <a:cs typeface="Calibri"/>
              </a:rPr>
              <a:t> </a:t>
            </a:r>
            <a:r>
              <a:rPr lang="en-GB" sz="900" b="1" err="1">
                <a:solidFill>
                  <a:srgbClr val="000000"/>
                </a:solidFill>
                <a:effectLst/>
                <a:latin typeface="Calibri"/>
                <a:cs typeface="Calibri"/>
              </a:rPr>
              <a:t>gwerthfawr</a:t>
            </a:r>
            <a:r>
              <a:rPr lang="en-GB" sz="900" b="1">
                <a:solidFill>
                  <a:srgbClr val="000000"/>
                </a:solidFill>
                <a:effectLst/>
                <a:latin typeface="Calibri"/>
                <a:cs typeface="Calibri"/>
              </a:rPr>
              <a:t> o  </a:t>
            </a:r>
            <a:r>
              <a:rPr lang="en-GB" sz="900" b="1" err="1">
                <a:solidFill>
                  <a:srgbClr val="000000"/>
                </a:solidFill>
                <a:effectLst/>
                <a:latin typeface="Calibri"/>
                <a:cs typeface="Calibri"/>
              </a:rPr>
              <a:t>gymdeithas</a:t>
            </a:r>
            <a:r>
              <a:rPr lang="en-GB" sz="900" b="1">
                <a:solidFill>
                  <a:srgbClr val="000000"/>
                </a:solidFill>
                <a:effectLst/>
                <a:latin typeface="Calibri"/>
                <a:cs typeface="Calibri"/>
              </a:rPr>
              <a:t>. </a:t>
            </a:r>
            <a:endParaRPr lang="en-GB" sz="900">
              <a:solidFill>
                <a:srgbClr val="000000"/>
              </a:solidFill>
              <a:effectLst/>
              <a:latin typeface="Calibri"/>
              <a:cs typeface="Calibri"/>
            </a:endParaRPr>
          </a:p>
          <a:p>
            <a:pPr marL="731520" marR="581025" indent="0">
              <a:spcBef>
                <a:spcPts val="3"/>
              </a:spcBef>
              <a:buNone/>
            </a:pPr>
            <a:endParaRPr lang="en-GB" sz="900">
              <a:solidFill>
                <a:srgbClr val="000000"/>
              </a:solidFill>
              <a:effectLst/>
              <a:latin typeface="Calibri"/>
              <a:cs typeface="Calibri"/>
            </a:endParaRPr>
          </a:p>
          <a:p>
            <a:pPr marL="731520" marR="581025" indent="0">
              <a:spcBef>
                <a:spcPts val="3"/>
              </a:spcBef>
              <a:buNone/>
            </a:pPr>
            <a:r>
              <a:rPr lang="en-GB" sz="900" err="1">
                <a:solidFill>
                  <a:srgbClr val="000000"/>
                </a:solidFill>
                <a:effectLst/>
                <a:latin typeface="Calibri"/>
                <a:cs typeface="Calibri"/>
              </a:rPr>
              <a:t>Trwy</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gynllunio</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monitro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gofalus</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o’r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cwricwlwm</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sicrhawn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fod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dilyniant</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a:solidFill>
                  <a:srgbClr val="000000"/>
                </a:solidFill>
                <a:effectLst/>
                <a:latin typeface="Calibri"/>
                <a:cs typeface="Calibri"/>
              </a:rPr>
              <a:t> y </a:t>
            </a:r>
            <a:r>
              <a:rPr lang="en-GB" sz="900" err="1">
                <a:solidFill>
                  <a:srgbClr val="000000"/>
                </a:solidFill>
                <a:effectLst/>
                <a:latin typeface="Calibri"/>
                <a:cs typeface="Calibri"/>
              </a:rPr>
              <a:t>ddarpariaeth</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Mae’r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ysgol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defnyddio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Canolfan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Athrawon</a:t>
            </a:r>
            <a:r>
              <a:rPr lang="en-GB" sz="900" b="0" i="0" u="none" strike="noStrike">
                <a:solidFill>
                  <a:srgbClr val="000000"/>
                </a:solidFill>
                <a:effectLst/>
                <a:latin typeface="Calibri"/>
                <a:cs typeface="Calibri"/>
              </a:rPr>
              <a:t> </a:t>
            </a:r>
            <a:r>
              <a:rPr lang="en-GB" sz="900">
                <a:solidFill>
                  <a:srgbClr val="000000"/>
                </a:solidFill>
                <a:effectLst/>
                <a:latin typeface="Calibri"/>
                <a:cs typeface="Calibri"/>
              </a:rPr>
              <a:t>a </a:t>
            </a:r>
            <a:r>
              <a:rPr lang="en-GB" sz="900" err="1">
                <a:solidFill>
                  <a:srgbClr val="000000"/>
                </a:solidFill>
                <a:effectLst/>
                <a:latin typeface="Calibri"/>
                <a:cs typeface="Calibri"/>
              </a:rPr>
              <a:t>Taith</a:t>
            </a:r>
            <a:r>
              <a:rPr lang="en-GB" sz="900">
                <a:solidFill>
                  <a:srgbClr val="000000"/>
                </a:solidFill>
                <a:effectLst/>
                <a:latin typeface="Calibri"/>
                <a:cs typeface="Calibri"/>
              </a:rPr>
              <a:t> 360 </a:t>
            </a:r>
            <a:r>
              <a:rPr lang="en-GB" sz="900" b="0" i="0" u="none" strike="noStrike" err="1">
                <a:solidFill>
                  <a:srgbClr val="000000"/>
                </a:solidFill>
                <a:effectLst/>
                <a:latin typeface="Calibri"/>
                <a:cs typeface="Calibri"/>
              </a:rPr>
              <a:t>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dracio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cynnydd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ein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disgyblion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Mae’r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holl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athrawon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cynllunio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gwaith</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ofalus</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gyfer</a:t>
            </a:r>
            <a:r>
              <a:rPr lang="en-GB" sz="900" b="0" i="0" u="none" strike="noStrike">
                <a:solidFill>
                  <a:srgbClr val="000000"/>
                </a:solidFill>
                <a:effectLst/>
                <a:latin typeface="Calibri"/>
                <a:cs typeface="Calibri"/>
              </a:rPr>
              <a:t> y plant a </a:t>
            </a:r>
            <a:r>
              <a:rPr lang="en-GB" sz="900" b="0" i="0" u="none" strike="noStrike" err="1">
                <a:solidFill>
                  <a:srgbClr val="000000"/>
                </a:solidFill>
                <a:effectLst/>
                <a:latin typeface="Calibri"/>
                <a:cs typeface="Calibri"/>
              </a:rPr>
              <a:t>addysgir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ganddynt</a:t>
            </a:r>
            <a:r>
              <a:rPr lang="en-GB" sz="900" b="0" i="0" u="none" strike="noStrike">
                <a:solidFill>
                  <a:srgbClr val="000000"/>
                </a:solidFill>
                <a:effectLst/>
                <a:latin typeface="Calibri"/>
                <a:cs typeface="Calibri"/>
              </a:rPr>
              <a:t> er </a:t>
            </a:r>
            <a:r>
              <a:rPr lang="en-GB" sz="900" b="0" i="0" u="none" strike="noStrike" err="1">
                <a:solidFill>
                  <a:srgbClr val="000000"/>
                </a:solidFill>
                <a:effectLst/>
                <a:latin typeface="Calibri"/>
                <a:cs typeface="Calibri"/>
              </a:rPr>
              <a:t>mwyn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gosod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targedau</a:t>
            </a:r>
            <a:r>
              <a:rPr lang="en-GB" sz="900" b="0" i="0" u="none" strike="noStrike">
                <a:solidFill>
                  <a:srgbClr val="000000"/>
                </a:solidFill>
                <a:effectLst/>
                <a:latin typeface="Calibri"/>
                <a:cs typeface="Calibri"/>
              </a:rPr>
              <a:t> o </a:t>
            </a:r>
            <a:r>
              <a:rPr lang="en-GB" sz="900" b="0" i="0" u="none" strike="noStrike" err="1">
                <a:solidFill>
                  <a:srgbClr val="000000"/>
                </a:solidFill>
                <a:effectLst/>
                <a:latin typeface="Calibri"/>
                <a:cs typeface="Calibri"/>
              </a:rPr>
              <a:t>fewn</a:t>
            </a:r>
            <a:r>
              <a:rPr lang="en-GB" sz="900" b="0" i="0" u="none" strike="noStrike">
                <a:solidFill>
                  <a:srgbClr val="000000"/>
                </a:solidFill>
                <a:effectLst/>
                <a:latin typeface="Calibri"/>
                <a:cs typeface="Calibri"/>
              </a:rPr>
              <a:t> </a:t>
            </a:r>
            <a:r>
              <a:rPr lang="en-GB" sz="900" err="1">
                <a:solidFill>
                  <a:srgbClr val="000000"/>
                </a:solidFill>
                <a:effectLst/>
                <a:latin typeface="Calibri"/>
                <a:cs typeface="Calibri"/>
              </a:rPr>
              <a:t>cyrraedd</a:t>
            </a:r>
            <a:r>
              <a:rPr lang="en-GB" sz="900">
                <a:solidFill>
                  <a:srgbClr val="000000"/>
                </a:solidFill>
                <a:effectLst/>
                <a:latin typeface="Calibri"/>
                <a:cs typeface="Calibri"/>
              </a:rPr>
              <a:t> </a:t>
            </a:r>
            <a:r>
              <a:rPr lang="en-GB" sz="900" err="1">
                <a:solidFill>
                  <a:srgbClr val="000000"/>
                </a:solidFill>
                <a:effectLst/>
                <a:latin typeface="Calibri"/>
                <a:cs typeface="Calibri"/>
              </a:rPr>
              <a:t>eu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disgyblion</a:t>
            </a:r>
            <a:r>
              <a:rPr lang="en-GB" sz="900" b="0" i="0" u="none" strike="noStrike">
                <a:solidFill>
                  <a:srgbClr val="000000"/>
                </a:solidFill>
                <a:effectLst/>
                <a:latin typeface="Calibri"/>
                <a:cs typeface="Calibri"/>
              </a:rPr>
              <a:t>. Mae  </a:t>
            </a:r>
            <a:r>
              <a:rPr lang="en-GB" sz="900" b="0" i="0" u="none" strike="noStrike" err="1">
                <a:solidFill>
                  <a:srgbClr val="000000"/>
                </a:solidFill>
                <a:effectLst/>
                <a:latin typeface="Calibri"/>
                <a:cs typeface="Calibri"/>
              </a:rPr>
              <a:t>cynllunio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gofalus</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hefyd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sicrhau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fod</a:t>
            </a:r>
            <a:r>
              <a:rPr lang="en-GB" sz="900">
                <a:solidFill>
                  <a:srgbClr val="000000"/>
                </a:solidFill>
                <a:effectLst/>
                <a:latin typeface="Calibri"/>
                <a:cs typeface="Calibri"/>
              </a:rPr>
              <a:t> y </a:t>
            </a:r>
            <a:r>
              <a:rPr lang="en-GB" sz="900" err="1">
                <a:solidFill>
                  <a:srgbClr val="000000"/>
                </a:solidFill>
                <a:effectLst/>
                <a:latin typeface="Calibri"/>
                <a:cs typeface="Calibri"/>
              </a:rPr>
              <a:t>sgiliau</a:t>
            </a:r>
            <a:r>
              <a:rPr lang="en-GB" sz="900">
                <a:solidFill>
                  <a:srgbClr val="000000"/>
                </a:solidFill>
                <a:effectLst/>
                <a:latin typeface="Calibri"/>
                <a:cs typeface="Calibri"/>
              </a:rPr>
              <a:t> a </a:t>
            </a:r>
            <a:r>
              <a:rPr lang="en-GB" sz="900" err="1">
                <a:solidFill>
                  <a:srgbClr val="000000"/>
                </a:solidFill>
                <a:effectLst/>
                <a:latin typeface="Calibri"/>
                <a:cs typeface="Calibri"/>
              </a:rPr>
              <a:t>gyflwynir</a:t>
            </a:r>
            <a:r>
              <a:rPr lang="en-GB" sz="900">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gyfatebol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allu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profiadau</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diddordebau’r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disgyblion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gan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wneud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siwr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fod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datblygiad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dilyniant</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phwysau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cytbwys</a:t>
            </a:r>
            <a:r>
              <a:rPr lang="en-GB" sz="900">
                <a:solidFill>
                  <a:srgbClr val="000000"/>
                </a:solidFill>
                <a:effectLst/>
                <a:latin typeface="Calibri"/>
                <a:cs typeface="Calibri"/>
              </a:rPr>
              <a:t> </a:t>
            </a:r>
            <a:r>
              <a:rPr lang="en-GB" sz="900"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cael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roi</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i</a:t>
            </a:r>
            <a:r>
              <a:rPr lang="en-GB" sz="900" b="0" i="0" u="none" strike="noStrike">
                <a:solidFill>
                  <a:srgbClr val="000000"/>
                </a:solidFill>
                <a:effectLst/>
                <a:latin typeface="Calibri"/>
                <a:cs typeface="Calibri"/>
              </a:rPr>
              <a:t> </a:t>
            </a:r>
            <a:r>
              <a:rPr lang="en-GB" sz="900">
                <a:solidFill>
                  <a:srgbClr val="000000"/>
                </a:solidFill>
                <a:effectLst/>
                <a:latin typeface="Calibri"/>
                <a:cs typeface="Calibri"/>
              </a:rPr>
              <a:t>bob Maes.</a:t>
            </a:r>
            <a:endParaRPr lang="en-GB" sz="900" b="0">
              <a:solidFill>
                <a:srgbClr val="000000"/>
              </a:solidFill>
              <a:effectLst/>
              <a:latin typeface="Calibri"/>
              <a:ea typeface="Calibri"/>
              <a:cs typeface="Calibri"/>
            </a:endParaRPr>
          </a:p>
          <a:p>
            <a:pPr marL="738505" marR="749935" indent="0">
              <a:spcBef>
                <a:spcPts val="25"/>
              </a:spcBef>
              <a:buNone/>
            </a:pPr>
            <a:r>
              <a:rPr lang="en-GB" sz="900" b="0" i="0" u="none" strike="noStrike" err="1">
                <a:solidFill>
                  <a:srgbClr val="000000"/>
                </a:solidFill>
                <a:effectLst/>
                <a:latin typeface="Calibri"/>
                <a:cs typeface="Calibri"/>
              </a:rPr>
              <a:t>Darperir</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cwricwlwm</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sicrhau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fod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disgyblion</a:t>
            </a:r>
            <a:r>
              <a:rPr lang="en-GB" sz="900" b="0" i="0" u="none" strike="noStrike">
                <a:solidFill>
                  <a:srgbClr val="000000"/>
                </a:solidFill>
                <a:effectLst/>
                <a:latin typeface="Calibri"/>
                <a:cs typeface="Calibri"/>
              </a:rPr>
              <a:t> yr </a:t>
            </a:r>
            <a:r>
              <a:rPr lang="en-GB" sz="900" b="0" i="0" u="none" strike="noStrike" err="1">
                <a:solidFill>
                  <a:srgbClr val="000000"/>
                </a:solidFill>
                <a:effectLst/>
                <a:latin typeface="Calibri"/>
                <a:cs typeface="Calibri"/>
              </a:rPr>
              <a:t>ysgol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astudio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ystod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eang</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chytbwys</a:t>
            </a:r>
            <a:r>
              <a:rPr lang="en-GB" sz="900" b="0" i="0" u="none" strike="noStrike">
                <a:solidFill>
                  <a:srgbClr val="000000"/>
                </a:solidFill>
                <a:effectLst/>
                <a:latin typeface="Calibri"/>
                <a:cs typeface="Calibri"/>
              </a:rPr>
              <a:t> o </a:t>
            </a:r>
            <a:r>
              <a:rPr lang="en-GB" sz="900" err="1">
                <a:solidFill>
                  <a:srgbClr val="000000"/>
                </a:solidFill>
                <a:effectLst/>
                <a:latin typeface="Calibri"/>
                <a:cs typeface="Calibri"/>
              </a:rPr>
              <a:t>destunau</a:t>
            </a:r>
            <a:r>
              <a:rPr lang="en-GB" sz="900">
                <a:solidFill>
                  <a:srgbClr val="000000"/>
                </a:solidFill>
                <a:effectLst/>
                <a:latin typeface="Calibri"/>
                <a:cs typeface="Calibri"/>
              </a:rPr>
              <a:t> </a:t>
            </a:r>
            <a:r>
              <a:rPr lang="en-GB" sz="900" b="0" i="0" u="none" strike="noStrike" err="1">
                <a:solidFill>
                  <a:srgbClr val="000000"/>
                </a:solidFill>
                <a:effectLst/>
                <a:latin typeface="Calibri"/>
                <a:cs typeface="Calibri"/>
              </a:rPr>
              <a:t>sy’n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hyrwyddo</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datblygiad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meddyliol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corfforol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ysbrydol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moesol</a:t>
            </a:r>
            <a:r>
              <a:rPr lang="en-GB" sz="900" b="0" i="0" u="none" strike="noStrike">
                <a:solidFill>
                  <a:srgbClr val="000000"/>
                </a:solidFill>
                <a:effectLst/>
                <a:latin typeface="Calibri"/>
                <a:cs typeface="Calibri"/>
              </a:rPr>
              <a:t> a </a:t>
            </a:r>
            <a:r>
              <a:rPr lang="en-GB" sz="900" b="0" i="0" u="none" strike="noStrike" err="1">
                <a:solidFill>
                  <a:srgbClr val="000000"/>
                </a:solidFill>
                <a:effectLst/>
                <a:latin typeface="Calibri"/>
                <a:cs typeface="Calibri"/>
              </a:rPr>
              <a:t>diwylliannol</a:t>
            </a:r>
            <a:r>
              <a:rPr lang="en-GB" sz="900" b="0" i="0" u="none" strike="noStrike">
                <a:solidFill>
                  <a:srgbClr val="000000"/>
                </a:solidFill>
                <a:effectLst/>
                <a:latin typeface="Calibri"/>
                <a:cs typeface="Calibri"/>
              </a:rPr>
              <a:t>.  </a:t>
            </a:r>
            <a:endParaRPr lang="en-GB" sz="900">
              <a:solidFill>
                <a:srgbClr val="333333"/>
              </a:solidFill>
              <a:effectLst/>
              <a:latin typeface="Calibri"/>
              <a:cs typeface="Calibri"/>
            </a:endParaRPr>
          </a:p>
          <a:p>
            <a:pPr marL="738505" marR="749935" indent="0">
              <a:spcBef>
                <a:spcPts val="25"/>
              </a:spcBef>
              <a:buNone/>
            </a:pPr>
            <a:r>
              <a:rPr lang="en-GB" sz="900" b="0" i="0" u="none" strike="noStrike">
                <a:solidFill>
                  <a:srgbClr val="000000"/>
                </a:solidFill>
                <a:effectLst/>
                <a:latin typeface="Calibri"/>
                <a:cs typeface="Calibri"/>
              </a:rPr>
              <a:t>Yn </a:t>
            </a:r>
            <a:r>
              <a:rPr lang="en-GB" sz="900" b="0" i="0" u="none" strike="noStrike" err="1">
                <a:solidFill>
                  <a:srgbClr val="000000"/>
                </a:solidFill>
                <a:effectLst/>
                <a:latin typeface="Calibri"/>
                <a:cs typeface="Calibri"/>
              </a:rPr>
              <a:t>unol</a:t>
            </a:r>
            <a:r>
              <a:rPr lang="en-GB" sz="900" b="0" i="0" u="none" strike="noStrike">
                <a:solidFill>
                  <a:srgbClr val="000000"/>
                </a:solidFill>
                <a:effectLst/>
                <a:latin typeface="Calibri"/>
                <a:cs typeface="Calibri"/>
              </a:rPr>
              <a:t> ag </a:t>
            </a:r>
            <a:r>
              <a:rPr lang="en-GB" sz="900" b="0" i="0" u="none" strike="noStrike" err="1">
                <a:solidFill>
                  <a:srgbClr val="000000"/>
                </a:solidFill>
                <a:effectLst/>
                <a:latin typeface="Calibri"/>
                <a:cs typeface="Calibri"/>
              </a:rPr>
              <a:t>athroniaeth</a:t>
            </a:r>
            <a:r>
              <a:rPr lang="en-GB" sz="900" b="0" i="0" u="none" strike="noStrike">
                <a:solidFill>
                  <a:srgbClr val="000000"/>
                </a:solidFill>
                <a:effectLst/>
                <a:latin typeface="Calibri"/>
                <a:cs typeface="Calibri"/>
              </a:rPr>
              <a:t> y </a:t>
            </a:r>
            <a:r>
              <a:rPr lang="en-GB" sz="900" b="0" i="0" u="none" strike="noStrike" err="1">
                <a:solidFill>
                  <a:srgbClr val="000000"/>
                </a:solidFill>
                <a:effectLst/>
                <a:latin typeface="Calibri"/>
                <a:cs typeface="Calibri"/>
              </a:rPr>
              <a:t>Cwricwlwm</a:t>
            </a:r>
            <a:r>
              <a:rPr lang="en-GB" sz="900">
                <a:solidFill>
                  <a:srgbClr val="000000"/>
                </a:solidFill>
                <a:effectLst/>
                <a:latin typeface="Calibri"/>
                <a:cs typeface="Calibri"/>
              </a:rPr>
              <a:t> </a:t>
            </a:r>
            <a:r>
              <a:rPr lang="en-GB" sz="900" err="1">
                <a:solidFill>
                  <a:srgbClr val="000000"/>
                </a:solidFill>
                <a:effectLst/>
                <a:latin typeface="Calibri"/>
                <a:cs typeface="Calibri"/>
              </a:rPr>
              <a:t>i</a:t>
            </a:r>
            <a:r>
              <a:rPr lang="en-GB" sz="900">
                <a:solidFill>
                  <a:srgbClr val="000000"/>
                </a:solidFill>
                <a:effectLst/>
                <a:latin typeface="Calibri"/>
                <a:cs typeface="Calibri"/>
              </a:rPr>
              <a:t> </a:t>
            </a:r>
            <a:r>
              <a:rPr lang="en-GB" sz="900" err="1">
                <a:solidFill>
                  <a:srgbClr val="000000"/>
                </a:solidFill>
                <a:effectLst/>
                <a:latin typeface="Calibri"/>
                <a:cs typeface="Calibri"/>
              </a:rPr>
              <a:t>Gymru</a:t>
            </a:r>
            <a:r>
              <a:rPr lang="en-GB" sz="900" b="0" i="0" u="none" strike="noStrike">
                <a:solidFill>
                  <a:srgbClr val="000000"/>
                </a:solidFill>
                <a:effectLst/>
                <a:latin typeface="Calibri"/>
                <a:cs typeface="Calibri"/>
              </a:rPr>
              <a:t>, </a:t>
            </a:r>
            <a:r>
              <a:rPr lang="en-GB" sz="900" err="1">
                <a:solidFill>
                  <a:srgbClr val="000000"/>
                </a:solidFill>
                <a:effectLst/>
                <a:latin typeface="Calibri"/>
                <a:cs typeface="Calibri"/>
              </a:rPr>
              <a:t>asesir</a:t>
            </a:r>
            <a:r>
              <a:rPr lang="en-GB" sz="900">
                <a:solidFill>
                  <a:srgbClr val="000000"/>
                </a:solidFill>
                <a:effectLst/>
                <a:latin typeface="Calibri"/>
                <a:cs typeface="Calibri"/>
              </a:rPr>
              <a:t> </a:t>
            </a:r>
            <a:r>
              <a:rPr lang="en-GB" sz="900" err="1">
                <a:solidFill>
                  <a:srgbClr val="000000"/>
                </a:solidFill>
                <a:effectLst/>
                <a:latin typeface="Calibri"/>
                <a:cs typeface="Calibri"/>
              </a:rPr>
              <a:t>cynnydd</a:t>
            </a:r>
            <a:r>
              <a:rPr lang="en-GB" sz="900">
                <a:solidFill>
                  <a:srgbClr val="000000"/>
                </a:solidFill>
                <a:effectLst/>
                <a:latin typeface="Calibri"/>
                <a:cs typeface="Calibri"/>
              </a:rPr>
              <a:t> </a:t>
            </a:r>
            <a:r>
              <a:rPr lang="en-GB" sz="900" b="0" i="0" u="none" strike="noStrike">
                <a:solidFill>
                  <a:srgbClr val="000000"/>
                </a:solidFill>
                <a:effectLst/>
                <a:latin typeface="Calibri"/>
                <a:cs typeface="Calibri"/>
              </a:rPr>
              <a:t>y </a:t>
            </a:r>
            <a:r>
              <a:rPr lang="en-GB" sz="900" b="0" i="0" u="none" strike="noStrike" err="1">
                <a:solidFill>
                  <a:srgbClr val="000000"/>
                </a:solidFill>
                <a:effectLst/>
                <a:latin typeface="Calibri"/>
                <a:cs typeface="Calibri"/>
              </a:rPr>
              <a:t>disgyblion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barhaus</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drwy</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gydol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eu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blynyddoedd</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ysgol</a:t>
            </a:r>
            <a:r>
              <a:rPr lang="en-GB" sz="900">
                <a:solidFill>
                  <a:srgbClr val="000000"/>
                </a:solidFill>
                <a:effectLst/>
                <a:latin typeface="Calibri"/>
                <a:cs typeface="Calibri"/>
              </a:rPr>
              <a:t> er </a:t>
            </a:r>
            <a:r>
              <a:rPr lang="en-GB" sz="900" err="1">
                <a:solidFill>
                  <a:srgbClr val="000000"/>
                </a:solidFill>
                <a:effectLst/>
                <a:latin typeface="Calibri"/>
                <a:cs typeface="Calibri"/>
              </a:rPr>
              <a:t>mwyn</a:t>
            </a:r>
            <a:r>
              <a:rPr lang="en-GB" sz="900">
                <a:solidFill>
                  <a:srgbClr val="000000"/>
                </a:solidFill>
                <a:effectLst/>
                <a:latin typeface="Calibri"/>
                <a:cs typeface="Calibri"/>
              </a:rPr>
              <a:t> </a:t>
            </a:r>
            <a:r>
              <a:rPr lang="en-GB" sz="900" err="1">
                <a:solidFill>
                  <a:srgbClr val="000000"/>
                </a:solidFill>
                <a:effectLst/>
                <a:latin typeface="Calibri"/>
                <a:cs typeface="Calibri"/>
              </a:rPr>
              <a:t>cefnogi</a:t>
            </a:r>
            <a:r>
              <a:rPr lang="en-GB" sz="900">
                <a:solidFill>
                  <a:srgbClr val="000000"/>
                </a:solidFill>
                <a:effectLst/>
                <a:latin typeface="Calibri"/>
                <a:cs typeface="Calibri"/>
              </a:rPr>
              <a:t> </a:t>
            </a:r>
            <a:r>
              <a:rPr lang="en-GB" sz="900" err="1">
                <a:solidFill>
                  <a:srgbClr val="000000"/>
                </a:solidFill>
                <a:effectLst/>
                <a:latin typeface="Calibri"/>
                <a:cs typeface="Calibri"/>
              </a:rPr>
              <a:t>pob</a:t>
            </a:r>
            <a:r>
              <a:rPr lang="en-GB" sz="900">
                <a:solidFill>
                  <a:srgbClr val="000000"/>
                </a:solidFill>
                <a:effectLst/>
                <a:latin typeface="Calibri"/>
                <a:cs typeface="Calibri"/>
              </a:rPr>
              <a:t> </a:t>
            </a:r>
            <a:r>
              <a:rPr lang="en-GB" sz="900" err="1">
                <a:solidFill>
                  <a:srgbClr val="000000"/>
                </a:solidFill>
                <a:effectLst/>
                <a:latin typeface="Calibri"/>
                <a:cs typeface="Calibri"/>
              </a:rPr>
              <a:t>dysgwr</a:t>
            </a:r>
            <a:r>
              <a:rPr lang="en-GB" sz="900">
                <a:solidFill>
                  <a:srgbClr val="000000"/>
                </a:solidFill>
                <a:effectLst/>
                <a:latin typeface="Calibri"/>
                <a:cs typeface="Calibri"/>
              </a:rPr>
              <a:t> </a:t>
            </a:r>
            <a:r>
              <a:rPr lang="en-GB" sz="900" err="1">
                <a:solidFill>
                  <a:srgbClr val="000000"/>
                </a:solidFill>
                <a:effectLst/>
                <a:latin typeface="Calibri"/>
                <a:cs typeface="Calibri"/>
              </a:rPr>
              <a:t>unigol</a:t>
            </a:r>
            <a:r>
              <a:rPr lang="en-GB" sz="900">
                <a:solidFill>
                  <a:srgbClr val="000000"/>
                </a:solidFill>
                <a:effectLst/>
                <a:latin typeface="Calibri"/>
                <a:cs typeface="Calibri"/>
              </a:rPr>
              <a:t> </a:t>
            </a:r>
            <a:r>
              <a:rPr lang="en-GB" sz="900" err="1">
                <a:solidFill>
                  <a:srgbClr val="000000"/>
                </a:solidFill>
                <a:effectLst/>
                <a:latin typeface="Calibri"/>
                <a:cs typeface="Calibri"/>
              </a:rPr>
              <a:t>i</a:t>
            </a:r>
            <a:r>
              <a:rPr lang="en-GB" sz="900">
                <a:solidFill>
                  <a:srgbClr val="000000"/>
                </a:solidFill>
                <a:effectLst/>
                <a:latin typeface="Calibri"/>
                <a:cs typeface="Calibri"/>
              </a:rPr>
              <a:t> </a:t>
            </a:r>
            <a:r>
              <a:rPr lang="en-GB" sz="900" err="1">
                <a:solidFill>
                  <a:srgbClr val="000000"/>
                </a:solidFill>
                <a:effectLst/>
                <a:latin typeface="Calibri"/>
                <a:cs typeface="Calibri"/>
              </a:rPr>
              <a:t>symud</a:t>
            </a:r>
            <a:r>
              <a:rPr lang="en-GB" sz="900">
                <a:solidFill>
                  <a:srgbClr val="000000"/>
                </a:solidFill>
                <a:effectLst/>
                <a:latin typeface="Calibri"/>
                <a:cs typeface="Calibri"/>
              </a:rPr>
              <a:t> </a:t>
            </a:r>
            <a:r>
              <a:rPr lang="en-GB" sz="900" err="1">
                <a:solidFill>
                  <a:srgbClr val="000000"/>
                </a:solidFill>
                <a:effectLst/>
                <a:latin typeface="Calibri"/>
                <a:cs typeface="Calibri"/>
              </a:rPr>
              <a:t>ymlaen</a:t>
            </a:r>
            <a:r>
              <a:rPr lang="en-GB" sz="900">
                <a:solidFill>
                  <a:srgbClr val="000000"/>
                </a:solidFill>
                <a:effectLst/>
                <a:latin typeface="Calibri"/>
                <a:cs typeface="Calibri"/>
              </a:rPr>
              <a:t> </a:t>
            </a:r>
            <a:r>
              <a:rPr lang="en-GB" sz="900" err="1">
                <a:solidFill>
                  <a:srgbClr val="000000"/>
                </a:solidFill>
                <a:effectLst/>
                <a:latin typeface="Calibri"/>
                <a:cs typeface="Calibri"/>
              </a:rPr>
              <a:t>yn</a:t>
            </a:r>
            <a:r>
              <a:rPr lang="en-GB" sz="900">
                <a:solidFill>
                  <a:srgbClr val="000000"/>
                </a:solidFill>
                <a:effectLst/>
                <a:latin typeface="Calibri"/>
                <a:cs typeface="Calibri"/>
              </a:rPr>
              <a:t> </a:t>
            </a:r>
            <a:r>
              <a:rPr lang="en-GB" sz="900" err="1">
                <a:solidFill>
                  <a:srgbClr val="000000"/>
                </a:solidFill>
                <a:effectLst/>
                <a:latin typeface="Calibri"/>
                <a:cs typeface="Calibri"/>
              </a:rPr>
              <a:t>briodol</a:t>
            </a:r>
            <a:r>
              <a:rPr lang="en-GB" sz="900" b="0" i="0" u="none" strike="noStrike">
                <a:solidFill>
                  <a:srgbClr val="000000"/>
                </a:solidFill>
                <a:effectLst/>
                <a:latin typeface="Calibri"/>
                <a:cs typeface="Calibri"/>
              </a:rPr>
              <a:t>.</a:t>
            </a:r>
            <a:r>
              <a:rPr lang="en-GB" sz="900">
                <a:solidFill>
                  <a:srgbClr val="000000"/>
                </a:solidFill>
                <a:effectLst/>
                <a:latin typeface="Calibri"/>
                <a:cs typeface="Calibri"/>
              </a:rPr>
              <a:t> </a:t>
            </a:r>
            <a:r>
              <a:rPr lang="en-GB" sz="900" b="0" i="0" u="none" strike="noStrike">
                <a:solidFill>
                  <a:srgbClr val="000000"/>
                </a:solidFill>
                <a:effectLst/>
                <a:latin typeface="Calibri"/>
                <a:cs typeface="Calibri"/>
              </a:rPr>
              <a:t>Yn </a:t>
            </a:r>
            <a:r>
              <a:rPr lang="en-GB" sz="900" b="0" i="0" u="none" strike="noStrike" err="1">
                <a:solidFill>
                  <a:srgbClr val="000000"/>
                </a:solidFill>
                <a:effectLst/>
                <a:latin typeface="Calibri"/>
                <a:cs typeface="Calibri"/>
              </a:rPr>
              <a:t>ogystal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mae</a:t>
            </a:r>
            <a:r>
              <a:rPr lang="en-GB" sz="900" b="0" i="0" u="none" strike="noStrike">
                <a:solidFill>
                  <a:srgbClr val="000000"/>
                </a:solidFill>
                <a:effectLst/>
                <a:latin typeface="Calibri"/>
                <a:cs typeface="Calibri"/>
              </a:rPr>
              <a:t> bob </a:t>
            </a:r>
            <a:r>
              <a:rPr lang="en-GB" sz="900" err="1">
                <a:solidFill>
                  <a:srgbClr val="000000"/>
                </a:solidFill>
                <a:effectLst/>
                <a:latin typeface="Calibri"/>
                <a:cs typeface="Calibri"/>
              </a:rPr>
              <a:t>plentyn</a:t>
            </a:r>
            <a:r>
              <a:rPr lang="en-GB" sz="900">
                <a:solidFill>
                  <a:srgbClr val="000000"/>
                </a:solidFill>
                <a:effectLst/>
                <a:latin typeface="Calibri"/>
                <a:cs typeface="Calibri"/>
              </a:rPr>
              <a:t> </a:t>
            </a:r>
            <a:r>
              <a:rPr lang="en-GB" sz="900" b="0" i="0" u="none" strike="noStrike">
                <a:solidFill>
                  <a:srgbClr val="000000"/>
                </a:solidFill>
                <a:effectLst/>
                <a:latin typeface="Calibri"/>
                <a:cs typeface="Calibri"/>
              </a:rPr>
              <a:t>o </a:t>
            </a:r>
            <a:r>
              <a:rPr lang="en-GB" sz="900" b="0" i="0" u="none" strike="noStrike" err="1">
                <a:solidFill>
                  <a:srgbClr val="000000"/>
                </a:solidFill>
                <a:effectLst/>
                <a:latin typeface="Calibri"/>
                <a:cs typeface="Calibri"/>
              </a:rPr>
              <a:t>Flwyddyn</a:t>
            </a:r>
            <a:r>
              <a:rPr lang="en-GB" sz="900" b="0" i="0" u="none" strike="noStrike">
                <a:solidFill>
                  <a:srgbClr val="000000"/>
                </a:solidFill>
                <a:effectLst/>
                <a:latin typeface="Calibri"/>
                <a:cs typeface="Calibri"/>
              </a:rPr>
              <a:t> 2 </a:t>
            </a:r>
            <a:r>
              <a:rPr lang="en-GB" sz="900" b="0" i="0" u="none" strike="noStrike" err="1">
                <a:solidFill>
                  <a:srgbClr val="000000"/>
                </a:solidFill>
                <a:effectLst/>
                <a:latin typeface="Calibri"/>
                <a:cs typeface="Calibri"/>
              </a:rPr>
              <a:t>i</a:t>
            </a:r>
            <a:r>
              <a:rPr lang="en-GB" sz="900" b="0" i="0" u="none" strike="noStrike">
                <a:solidFill>
                  <a:srgbClr val="000000"/>
                </a:solidFill>
                <a:effectLst/>
                <a:latin typeface="Calibri"/>
                <a:cs typeface="Calibri"/>
              </a:rPr>
              <a:t> 6 </a:t>
            </a:r>
            <a:r>
              <a:rPr lang="en-GB" sz="900" b="0" i="0" u="none" strike="noStrike" err="1">
                <a:solidFill>
                  <a:srgbClr val="000000"/>
                </a:solidFill>
                <a:effectLst/>
                <a:latin typeface="Calibri"/>
                <a:cs typeface="Calibri"/>
              </a:rPr>
              <a:t>yn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cwblhau</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Profion</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Statudol</a:t>
            </a:r>
            <a:r>
              <a:rPr lang="en-GB" sz="900" b="0" i="0" u="none" strike="noStrike">
                <a:solidFill>
                  <a:srgbClr val="000000"/>
                </a:solidFill>
                <a:effectLst/>
                <a:latin typeface="Calibri"/>
                <a:cs typeface="Calibri"/>
              </a:rPr>
              <a:t> </a:t>
            </a:r>
            <a:r>
              <a:rPr lang="en-GB" sz="900" b="0" i="0" u="none" strike="noStrike" err="1">
                <a:solidFill>
                  <a:srgbClr val="000000"/>
                </a:solidFill>
                <a:effectLst/>
                <a:latin typeface="Calibri"/>
                <a:cs typeface="Calibri"/>
              </a:rPr>
              <a:t>Cenedlaethol</a:t>
            </a:r>
            <a:r>
              <a:rPr lang="en-GB" sz="900" b="0" i="0" u="none" strike="noStrike">
                <a:solidFill>
                  <a:srgbClr val="000000"/>
                </a:solidFill>
                <a:effectLst/>
                <a:latin typeface="Calibri"/>
                <a:cs typeface="Calibri"/>
              </a:rPr>
              <a:t>. </a:t>
            </a:r>
            <a:endParaRPr lang="en-GB" sz="900" b="0">
              <a:effectLst/>
              <a:latin typeface="Calibri"/>
              <a:cs typeface="Calibri"/>
            </a:endParaRPr>
          </a:p>
        </p:txBody>
      </p:sp>
    </p:spTree>
    <p:extLst>
      <p:ext uri="{BB962C8B-B14F-4D97-AF65-F5344CB8AC3E}">
        <p14:creationId xmlns:p14="http://schemas.microsoft.com/office/powerpoint/2010/main" val="2148319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u="sng">
                <a:latin typeface="Calibri"/>
                <a:cs typeface="Calibri"/>
              </a:rPr>
              <a:t>Curriculum and Assessment</a:t>
            </a:r>
            <a:endParaRPr lang="en-US">
              <a:latin typeface="American Typewriter"/>
              <a:cs typeface="American Typewriter"/>
            </a:endParaRPr>
          </a:p>
        </p:txBody>
      </p:sp>
      <p:sp>
        <p:nvSpPr>
          <p:cNvPr id="7" name="Content Placeholder 3">
            <a:extLst>
              <a:ext uri="{FF2B5EF4-FFF2-40B4-BE49-F238E27FC236}">
                <a16:creationId xmlns:a16="http://schemas.microsoft.com/office/drawing/2014/main" id="{1289982B-818C-41F0-B848-856A4F1C57A9}"/>
              </a:ext>
            </a:extLst>
          </p:cNvPr>
          <p:cNvSpPr>
            <a:spLocks noGrp="1"/>
          </p:cNvSpPr>
          <p:nvPr>
            <p:ph idx="1"/>
          </p:nvPr>
        </p:nvSpPr>
        <p:spPr>
          <a:xfrm>
            <a:off x="243069" y="1523999"/>
            <a:ext cx="8700906" cy="5153025"/>
          </a:xfrm>
          <a:solidFill>
            <a:schemeClr val="accent1">
              <a:lumMod val="20000"/>
              <a:lumOff val="80000"/>
            </a:schemeClr>
          </a:solidFill>
          <a:ln w="28575">
            <a:solidFill>
              <a:schemeClr val="bg2"/>
            </a:solidFill>
          </a:ln>
        </p:spPr>
        <p:txBody>
          <a:bodyPr vert="horz" lIns="91440" tIns="45720" rIns="91440" bIns="45720" rtlCol="0" anchor="t">
            <a:normAutofit fontScale="25000" lnSpcReduction="20000"/>
          </a:bodyPr>
          <a:lstStyle/>
          <a:p>
            <a:pPr marL="718820" marR="532130" indent="0" algn="ctr" rtl="0">
              <a:spcBef>
                <a:spcPts val="29"/>
              </a:spcBef>
              <a:spcAft>
                <a:spcPts val="0"/>
              </a:spcAft>
              <a:buNone/>
            </a:pPr>
            <a:r>
              <a:rPr lang="en-GB" sz="4200" b="1">
                <a:solidFill>
                  <a:srgbClr val="000000"/>
                </a:solidFill>
                <a:effectLst/>
                <a:latin typeface="Calibri"/>
                <a:cs typeface="Calibri"/>
              </a:rPr>
              <a:t>Curriculum and Assessment</a:t>
            </a:r>
            <a:endParaRPr lang="en-US">
              <a:latin typeface="Calibri"/>
              <a:cs typeface="Calibri"/>
            </a:endParaRPr>
          </a:p>
          <a:p>
            <a:pPr marL="718820" marR="532130" indent="0" rtl="0">
              <a:spcBef>
                <a:spcPts val="29"/>
              </a:spcBef>
              <a:spcAft>
                <a:spcPts val="0"/>
              </a:spcAft>
              <a:buNone/>
            </a:pPr>
            <a:endParaRPr lang="en-GB" sz="4200" b="0" i="0" u="none" strike="noStrike">
              <a:solidFill>
                <a:srgbClr val="000000"/>
              </a:solidFill>
              <a:effectLst/>
              <a:latin typeface="Calibri" panose="020F0502020204030204" pitchFamily="34" charset="0"/>
              <a:cs typeface="Calibri" panose="020F0502020204030204" pitchFamily="34" charset="0"/>
            </a:endParaRPr>
          </a:p>
          <a:p>
            <a:pPr marL="718820" marR="532130" indent="0" rtl="0">
              <a:spcBef>
                <a:spcPts val="29"/>
              </a:spcBef>
              <a:spcAft>
                <a:spcPts val="0"/>
              </a:spcAft>
              <a:buNone/>
            </a:pPr>
            <a:r>
              <a:rPr lang="en-GB" sz="4200" b="0" i="0" u="none" strike="noStrike">
                <a:solidFill>
                  <a:srgbClr val="000000"/>
                </a:solidFill>
                <a:effectLst/>
                <a:latin typeface="Calibri"/>
                <a:cs typeface="Calibri"/>
              </a:rPr>
              <a:t>All teachers and teaching assistants at </a:t>
            </a:r>
            <a:r>
              <a:rPr lang="en-GB" sz="4200" b="0" i="0" u="none" strike="noStrike" err="1">
                <a:solidFill>
                  <a:srgbClr val="000000"/>
                </a:solidFill>
                <a:effectLst/>
                <a:latin typeface="Calibri"/>
                <a:cs typeface="Calibri"/>
              </a:rPr>
              <a:t>Llangunnor</a:t>
            </a:r>
            <a:r>
              <a:rPr lang="en-GB" sz="4200" b="0" i="0" u="none" strike="noStrike">
                <a:solidFill>
                  <a:srgbClr val="000000"/>
                </a:solidFill>
                <a:effectLst/>
                <a:latin typeface="Calibri"/>
                <a:cs typeface="Calibri"/>
              </a:rPr>
              <a:t> School give of their best and work conscientiously to ensure that all pupils have every opportunity.  </a:t>
            </a:r>
            <a:endParaRPr lang="en-GB" sz="4200" b="0">
              <a:effectLst/>
              <a:latin typeface="Calibri"/>
              <a:cs typeface="Calibri"/>
            </a:endParaRPr>
          </a:p>
          <a:p>
            <a:pPr marL="722630" marR="565150" indent="0" rtl="0">
              <a:spcBef>
                <a:spcPts val="33"/>
              </a:spcBef>
              <a:spcAft>
                <a:spcPts val="0"/>
              </a:spcAft>
              <a:buNone/>
            </a:pPr>
            <a:r>
              <a:rPr lang="en-GB" sz="4200" b="0" i="0" u="none" strike="noStrike">
                <a:solidFill>
                  <a:srgbClr val="000000"/>
                </a:solidFill>
                <a:effectLst/>
                <a:latin typeface="Calibri"/>
                <a:cs typeface="Calibri"/>
              </a:rPr>
              <a:t>Our aim is provide each pupil with a happy and caring environment where every child, regardless of ability, is encouraged to develop as an individual and in so doing acquires understanding, knowledge and skills relevant to adult life. </a:t>
            </a:r>
            <a:endParaRPr lang="en-GB" sz="4200" b="0">
              <a:effectLst/>
              <a:latin typeface="Calibri"/>
              <a:cs typeface="Calibri"/>
            </a:endParaRPr>
          </a:p>
          <a:p>
            <a:pPr marL="718820" marR="494030" indent="0">
              <a:spcBef>
                <a:spcPts val="33"/>
              </a:spcBef>
              <a:buNone/>
            </a:pPr>
            <a:r>
              <a:rPr lang="en-GB" sz="4200" b="0" i="0" u="none" strike="noStrike">
                <a:solidFill>
                  <a:srgbClr val="000000"/>
                </a:solidFill>
                <a:effectLst/>
                <a:latin typeface="Calibri"/>
                <a:cs typeface="Calibri"/>
              </a:rPr>
              <a:t>Our curriculum is based on the requirements of </a:t>
            </a:r>
            <a:r>
              <a:rPr lang="en-GB" sz="4200">
                <a:solidFill>
                  <a:srgbClr val="000000"/>
                </a:solidFill>
                <a:effectLst/>
                <a:latin typeface="Calibri"/>
                <a:cs typeface="Calibri"/>
              </a:rPr>
              <a:t>the Curriculum for Wales 2022. </a:t>
            </a:r>
            <a:endParaRPr lang="en-GB" sz="4200">
              <a:solidFill>
                <a:srgbClr val="000000"/>
              </a:solidFill>
              <a:effectLst/>
              <a:latin typeface="Calibri" panose="020F0502020204030204" pitchFamily="34" charset="0"/>
              <a:cs typeface="Calibri" panose="020F0502020204030204" pitchFamily="34" charset="0"/>
            </a:endParaRPr>
          </a:p>
          <a:p>
            <a:pPr marL="718820" marR="494030" indent="0">
              <a:spcBef>
                <a:spcPts val="33"/>
              </a:spcBef>
              <a:buNone/>
            </a:pPr>
            <a:endParaRPr lang="en-GB" sz="4200">
              <a:solidFill>
                <a:srgbClr val="000000"/>
              </a:solidFill>
              <a:effectLst/>
              <a:latin typeface="Calibri" panose="020F0502020204030204" pitchFamily="34" charset="0"/>
              <a:cs typeface="Calibri" panose="020F0502020204030204" pitchFamily="34" charset="0"/>
            </a:endParaRPr>
          </a:p>
          <a:p>
            <a:pPr marL="718820" marR="494030" indent="0">
              <a:spcBef>
                <a:spcPts val="33"/>
              </a:spcBef>
              <a:buNone/>
            </a:pPr>
            <a:r>
              <a:rPr lang="en-GB" sz="4400">
                <a:solidFill>
                  <a:srgbClr val="000000"/>
                </a:solidFill>
                <a:effectLst/>
                <a:latin typeface="Calibri"/>
                <a:cs typeface="Calibri"/>
              </a:rPr>
              <a:t>This curriculum aims to prepare  children and young people to thrive in the future where digital skills, adaptability and creativity are crucial. The School provides a curriculum which composes the six  areas of learning and the three cross-curricular priorities of literacy, numeracy and digital competence.</a:t>
            </a:r>
            <a:endParaRPr lang="en-US" sz="4400">
              <a:solidFill>
                <a:srgbClr val="000000"/>
              </a:solidFill>
              <a:effectLst/>
              <a:latin typeface="Calibri"/>
              <a:cs typeface="Calibri"/>
            </a:endParaRPr>
          </a:p>
          <a:p>
            <a:pPr marL="718820" marR="494030" indent="0">
              <a:spcBef>
                <a:spcPts val="33"/>
              </a:spcBef>
              <a:buNone/>
            </a:pPr>
            <a:endParaRPr lang="en-GB" sz="4400" b="1">
              <a:solidFill>
                <a:srgbClr val="000000"/>
              </a:solidFill>
              <a:effectLst/>
              <a:latin typeface="Calibri"/>
              <a:cs typeface="Calibri"/>
            </a:endParaRPr>
          </a:p>
          <a:p>
            <a:pPr marL="718820" marR="494030" indent="0">
              <a:spcBef>
                <a:spcPts val="33"/>
              </a:spcBef>
              <a:buNone/>
            </a:pPr>
            <a:r>
              <a:rPr lang="en-GB" sz="4400" b="1">
                <a:solidFill>
                  <a:srgbClr val="000000"/>
                </a:solidFill>
                <a:effectLst/>
                <a:latin typeface="Calibri"/>
                <a:cs typeface="Calibri"/>
              </a:rPr>
              <a:t>The six areas of learning are: </a:t>
            </a:r>
            <a:endParaRPr lang="en-GB" sz="4400">
              <a:solidFill>
                <a:srgbClr val="000000"/>
              </a:solidFill>
              <a:effectLst/>
              <a:latin typeface="Calibri"/>
              <a:cs typeface="Calibri"/>
            </a:endParaRPr>
          </a:p>
          <a:p>
            <a:pPr marL="718820" marR="494030" indent="0">
              <a:spcBef>
                <a:spcPts val="33"/>
              </a:spcBef>
              <a:buNone/>
            </a:pPr>
            <a:r>
              <a:rPr lang="en-GB" sz="4400" b="1">
                <a:solidFill>
                  <a:srgbClr val="000000"/>
                </a:solidFill>
                <a:effectLst/>
                <a:latin typeface="Calibri"/>
                <a:cs typeface="Calibri"/>
              </a:rPr>
              <a:t>Language, Literacy and Communication. </a:t>
            </a:r>
            <a:endParaRPr lang="en-GB" sz="4400">
              <a:solidFill>
                <a:srgbClr val="000000"/>
              </a:solidFill>
              <a:effectLst/>
              <a:latin typeface="Calibri"/>
              <a:cs typeface="Calibri"/>
            </a:endParaRPr>
          </a:p>
          <a:p>
            <a:pPr marL="445135" marR="494030" indent="0">
              <a:spcBef>
                <a:spcPts val="16"/>
              </a:spcBef>
              <a:buNone/>
            </a:pPr>
            <a:r>
              <a:rPr lang="en-GB" sz="4400" b="1">
                <a:solidFill>
                  <a:srgbClr val="000000"/>
                </a:solidFill>
                <a:effectLst/>
                <a:latin typeface="Calibri"/>
                <a:cs typeface="Calibri"/>
              </a:rPr>
              <a:t>         Mathematics and Numeracy </a:t>
            </a:r>
            <a:endParaRPr lang="en-GB" sz="4400">
              <a:solidFill>
                <a:srgbClr val="000000"/>
              </a:solidFill>
              <a:effectLst/>
              <a:latin typeface="Calibri"/>
              <a:cs typeface="Calibri"/>
            </a:endParaRPr>
          </a:p>
          <a:p>
            <a:pPr marL="445770" marR="494030" indent="0">
              <a:spcBef>
                <a:spcPts val="16"/>
              </a:spcBef>
              <a:buNone/>
            </a:pPr>
            <a:r>
              <a:rPr lang="en-GB" sz="4400" b="1">
                <a:solidFill>
                  <a:srgbClr val="000000"/>
                </a:solidFill>
                <a:effectLst/>
                <a:latin typeface="Calibri"/>
                <a:cs typeface="Calibri"/>
              </a:rPr>
              <a:t>         Humanities </a:t>
            </a:r>
            <a:endParaRPr lang="en-GB" sz="4400">
              <a:solidFill>
                <a:srgbClr val="000000"/>
              </a:solidFill>
              <a:effectLst/>
              <a:latin typeface="Calibri"/>
              <a:cs typeface="Calibri"/>
            </a:endParaRPr>
          </a:p>
          <a:p>
            <a:pPr marL="447040" marR="494030" indent="0">
              <a:spcBef>
                <a:spcPts val="16"/>
              </a:spcBef>
              <a:buNone/>
            </a:pPr>
            <a:r>
              <a:rPr lang="en-GB" sz="4400" b="1">
                <a:solidFill>
                  <a:srgbClr val="000000"/>
                </a:solidFill>
                <a:effectLst/>
                <a:latin typeface="Calibri"/>
                <a:cs typeface="Calibri"/>
              </a:rPr>
              <a:t>         Expressive Arts </a:t>
            </a:r>
            <a:endParaRPr lang="en-GB" sz="4400">
              <a:solidFill>
                <a:srgbClr val="000000"/>
              </a:solidFill>
              <a:effectLst/>
              <a:latin typeface="Calibri"/>
              <a:cs typeface="Calibri"/>
            </a:endParaRPr>
          </a:p>
          <a:p>
            <a:pPr marL="445770" marR="494030" indent="0">
              <a:spcBef>
                <a:spcPts val="16"/>
              </a:spcBef>
              <a:buNone/>
            </a:pPr>
            <a:r>
              <a:rPr lang="en-GB" sz="4400" b="1">
                <a:solidFill>
                  <a:srgbClr val="000000"/>
                </a:solidFill>
                <a:effectLst/>
                <a:latin typeface="Calibri"/>
                <a:cs typeface="Calibri"/>
              </a:rPr>
              <a:t>         Health and Well-being </a:t>
            </a:r>
            <a:endParaRPr lang="en-GB" sz="4400">
              <a:solidFill>
                <a:srgbClr val="000000"/>
              </a:solidFill>
              <a:effectLst/>
              <a:latin typeface="Calibri"/>
              <a:cs typeface="Calibri"/>
            </a:endParaRPr>
          </a:p>
          <a:p>
            <a:pPr marL="441325" marR="494030" indent="0">
              <a:spcBef>
                <a:spcPts val="16"/>
              </a:spcBef>
              <a:buNone/>
            </a:pPr>
            <a:r>
              <a:rPr lang="en-GB" sz="4400" b="1">
                <a:solidFill>
                  <a:srgbClr val="000000"/>
                </a:solidFill>
                <a:effectLst/>
                <a:latin typeface="Calibri"/>
                <a:cs typeface="Calibri"/>
              </a:rPr>
              <a:t>         Science and Technology. </a:t>
            </a:r>
            <a:endParaRPr lang="en-GB" sz="4400">
              <a:solidFill>
                <a:srgbClr val="000000"/>
              </a:solidFill>
              <a:effectLst/>
              <a:latin typeface="Calibri"/>
              <a:cs typeface="Calibri"/>
            </a:endParaRPr>
          </a:p>
          <a:p>
            <a:pPr marL="716280" marR="478155" indent="0">
              <a:spcBef>
                <a:spcPts val="816"/>
              </a:spcBef>
              <a:buNone/>
            </a:pPr>
            <a:r>
              <a:rPr lang="en-GB" sz="4400">
                <a:solidFill>
                  <a:srgbClr val="000000"/>
                </a:solidFill>
                <a:effectLst/>
                <a:latin typeface="Calibri"/>
                <a:cs typeface="Calibri"/>
              </a:rPr>
              <a:t>These are used to support learners’ realisation of the </a:t>
            </a:r>
            <a:r>
              <a:rPr lang="en-GB" sz="4400" b="1">
                <a:solidFill>
                  <a:srgbClr val="000000"/>
                </a:solidFill>
                <a:effectLst/>
                <a:latin typeface="Calibri"/>
                <a:cs typeface="Calibri"/>
              </a:rPr>
              <a:t>4 purposes of the curriculum</a:t>
            </a:r>
            <a:r>
              <a:rPr lang="en-GB" sz="4400">
                <a:solidFill>
                  <a:srgbClr val="000000"/>
                </a:solidFill>
                <a:effectLst/>
                <a:latin typeface="Calibri"/>
                <a:cs typeface="Calibri"/>
              </a:rPr>
              <a:t>. These 4 purposes  aim to develop children as: </a:t>
            </a:r>
          </a:p>
          <a:p>
            <a:pPr marL="724535" marR="494030">
              <a:spcBef>
                <a:spcPts val="33"/>
              </a:spcBef>
              <a:buFont typeface="Calisto MT"/>
              <a:buChar char="•"/>
            </a:pPr>
            <a:r>
              <a:rPr lang="en-GB" sz="4400" b="1">
                <a:solidFill>
                  <a:srgbClr val="000000"/>
                </a:solidFill>
                <a:effectLst/>
                <a:latin typeface="Calibri"/>
                <a:cs typeface="Calibri"/>
              </a:rPr>
              <a:t>ambitious, capable learners, ready to learn throughout their lives. </a:t>
            </a:r>
            <a:endParaRPr lang="en-GB" sz="4400">
              <a:solidFill>
                <a:srgbClr val="000000"/>
              </a:solidFill>
              <a:effectLst/>
              <a:latin typeface="Calibri"/>
              <a:cs typeface="Calibri"/>
            </a:endParaRPr>
          </a:p>
          <a:p>
            <a:pPr marL="724535" marR="494030">
              <a:spcBef>
                <a:spcPts val="33"/>
              </a:spcBef>
              <a:buFont typeface="Calisto MT"/>
              <a:buChar char="•"/>
            </a:pPr>
            <a:r>
              <a:rPr lang="en-GB" sz="4400" b="1">
                <a:solidFill>
                  <a:srgbClr val="000000"/>
                </a:solidFill>
                <a:effectLst/>
                <a:latin typeface="Calibri"/>
                <a:cs typeface="Calibri"/>
              </a:rPr>
              <a:t>enterprising, creative contributors, ready to play a full part in life and work. </a:t>
            </a:r>
            <a:endParaRPr lang="en-GB" sz="4400">
              <a:solidFill>
                <a:srgbClr val="000000"/>
              </a:solidFill>
              <a:effectLst/>
              <a:latin typeface="Calibri"/>
              <a:cs typeface="Calibri"/>
            </a:endParaRPr>
          </a:p>
          <a:p>
            <a:pPr marL="724535" marR="494030">
              <a:spcBef>
                <a:spcPts val="33"/>
              </a:spcBef>
              <a:buFont typeface="Calisto MT"/>
              <a:buChar char="•"/>
            </a:pPr>
            <a:r>
              <a:rPr lang="en-GB" sz="4400" b="1">
                <a:solidFill>
                  <a:srgbClr val="000000"/>
                </a:solidFill>
                <a:effectLst/>
                <a:latin typeface="Calibri"/>
                <a:cs typeface="Calibri"/>
              </a:rPr>
              <a:t>ethical, informed citizens of Wales and the world. </a:t>
            </a:r>
            <a:endParaRPr lang="en-GB" sz="4400">
              <a:solidFill>
                <a:srgbClr val="000000"/>
              </a:solidFill>
              <a:effectLst/>
              <a:latin typeface="Calibri"/>
              <a:cs typeface="Calibri"/>
            </a:endParaRPr>
          </a:p>
          <a:p>
            <a:pPr marL="724535" marR="494030">
              <a:spcBef>
                <a:spcPts val="33"/>
              </a:spcBef>
              <a:buFont typeface="Calisto MT"/>
              <a:buChar char="•"/>
            </a:pPr>
            <a:r>
              <a:rPr lang="en-GB" sz="4400" b="1">
                <a:solidFill>
                  <a:srgbClr val="000000"/>
                </a:solidFill>
                <a:effectLst/>
                <a:latin typeface="Calibri"/>
                <a:cs typeface="Calibri"/>
              </a:rPr>
              <a:t>healthy, confident individuals, ready to lead fulfilling lives as valued members of society.</a:t>
            </a:r>
            <a:endParaRPr lang="en-GB"/>
          </a:p>
          <a:p>
            <a:pPr marL="718820" marR="494030" indent="0">
              <a:spcBef>
                <a:spcPts val="33"/>
              </a:spcBef>
              <a:buNone/>
            </a:pPr>
            <a:endParaRPr lang="en-GB" sz="4200">
              <a:solidFill>
                <a:srgbClr val="000000"/>
              </a:solidFill>
              <a:effectLst/>
              <a:latin typeface="Calibri"/>
              <a:cs typeface="Calibri"/>
            </a:endParaRPr>
          </a:p>
          <a:p>
            <a:pPr marL="718820" marR="494030" indent="0">
              <a:spcBef>
                <a:spcPts val="33"/>
              </a:spcBef>
              <a:buNone/>
            </a:pPr>
            <a:r>
              <a:rPr lang="en-GB" sz="4200">
                <a:solidFill>
                  <a:srgbClr val="000000"/>
                </a:solidFill>
                <a:effectLst/>
                <a:latin typeface="Calibri"/>
                <a:cs typeface="Calibri"/>
              </a:rPr>
              <a:t>Through careful planning and monitoring of the</a:t>
            </a:r>
            <a:r>
              <a:rPr lang="en-GB" sz="4200" b="0" i="0" u="none" strike="noStrike">
                <a:solidFill>
                  <a:srgbClr val="000000"/>
                </a:solidFill>
                <a:effectLst/>
                <a:latin typeface="Calibri"/>
                <a:cs typeface="Calibri"/>
              </a:rPr>
              <a:t> curriculum </a:t>
            </a:r>
            <a:r>
              <a:rPr lang="en-GB" sz="4200">
                <a:solidFill>
                  <a:srgbClr val="000000"/>
                </a:solidFill>
                <a:effectLst/>
                <a:latin typeface="Calibri"/>
                <a:cs typeface="Calibri"/>
              </a:rPr>
              <a:t>we </a:t>
            </a:r>
            <a:r>
              <a:rPr lang="en-GB" sz="4200" b="0" i="0" u="none" strike="noStrike">
                <a:solidFill>
                  <a:srgbClr val="000000"/>
                </a:solidFill>
                <a:effectLst/>
                <a:latin typeface="Calibri"/>
                <a:cs typeface="Calibri"/>
              </a:rPr>
              <a:t>ensure</a:t>
            </a:r>
            <a:r>
              <a:rPr lang="en-GB" sz="4200">
                <a:solidFill>
                  <a:srgbClr val="000000"/>
                </a:solidFill>
                <a:effectLst/>
                <a:latin typeface="Calibri"/>
                <a:cs typeface="Calibri"/>
              </a:rPr>
              <a:t> </a:t>
            </a:r>
            <a:r>
              <a:rPr lang="en-GB" sz="4200" b="0" i="0" u="none" strike="noStrike">
                <a:solidFill>
                  <a:srgbClr val="000000"/>
                </a:solidFill>
                <a:effectLst/>
                <a:latin typeface="Calibri"/>
                <a:cs typeface="Calibri"/>
              </a:rPr>
              <a:t>progression</a:t>
            </a:r>
            <a:r>
              <a:rPr lang="en-GB" sz="4200">
                <a:solidFill>
                  <a:srgbClr val="000000"/>
                </a:solidFill>
                <a:effectLst/>
                <a:latin typeface="Calibri"/>
                <a:cs typeface="Calibri"/>
              </a:rPr>
              <a:t> within our provision.</a:t>
            </a:r>
            <a:r>
              <a:rPr lang="en-GB" sz="4200" b="0" i="0" u="none" strike="noStrike">
                <a:solidFill>
                  <a:srgbClr val="000000"/>
                </a:solidFill>
                <a:effectLst/>
                <a:latin typeface="Calibri"/>
                <a:cs typeface="Calibri"/>
              </a:rPr>
              <a:t> The school  uses Teacher Centre and </a:t>
            </a:r>
            <a:r>
              <a:rPr lang="en-GB" sz="4200" err="1">
                <a:solidFill>
                  <a:srgbClr val="000000"/>
                </a:solidFill>
                <a:effectLst/>
                <a:latin typeface="Calibri"/>
                <a:cs typeface="Calibri"/>
              </a:rPr>
              <a:t>Taith</a:t>
            </a:r>
            <a:r>
              <a:rPr lang="en-GB" sz="4200">
                <a:solidFill>
                  <a:srgbClr val="000000"/>
                </a:solidFill>
                <a:effectLst/>
                <a:latin typeface="Calibri"/>
                <a:cs typeface="Calibri"/>
              </a:rPr>
              <a:t> 360 </a:t>
            </a:r>
            <a:r>
              <a:rPr lang="en-GB" sz="4200" b="0" i="0" u="none" strike="noStrike">
                <a:solidFill>
                  <a:srgbClr val="000000"/>
                </a:solidFill>
                <a:effectLst/>
                <a:latin typeface="Calibri"/>
                <a:cs typeface="Calibri"/>
              </a:rPr>
              <a:t>to track pupil progress.</a:t>
            </a:r>
            <a:r>
              <a:rPr lang="en-GB" sz="4200">
                <a:solidFill>
                  <a:srgbClr val="000000"/>
                </a:solidFill>
                <a:effectLst/>
                <a:latin typeface="Calibri"/>
                <a:cs typeface="Calibri"/>
              </a:rPr>
              <a:t> </a:t>
            </a:r>
            <a:r>
              <a:rPr lang="en-GB" sz="4200" b="0" i="0" u="none" strike="noStrike">
                <a:solidFill>
                  <a:srgbClr val="000000"/>
                </a:solidFill>
                <a:effectLst/>
                <a:latin typeface="Calibri"/>
                <a:cs typeface="Calibri"/>
              </a:rPr>
              <a:t> Class teachers plan work carefully in order to set achievable goals for</a:t>
            </a:r>
            <a:r>
              <a:rPr lang="en-GB" sz="4200">
                <a:solidFill>
                  <a:srgbClr val="000000"/>
                </a:solidFill>
                <a:effectLst/>
                <a:latin typeface="Calibri"/>
                <a:cs typeface="Calibri"/>
              </a:rPr>
              <a:t> </a:t>
            </a:r>
            <a:r>
              <a:rPr lang="en-GB" sz="4200" b="0" i="0" u="none" strike="noStrike">
                <a:solidFill>
                  <a:srgbClr val="000000"/>
                </a:solidFill>
                <a:effectLst/>
                <a:latin typeface="Calibri"/>
                <a:cs typeface="Calibri"/>
              </a:rPr>
              <a:t>their pupils. Careful planning throughout  the school also ensures that work is matched to pupils’ abilities, </a:t>
            </a:r>
            <a:r>
              <a:rPr lang="en-GB" sz="4200">
                <a:solidFill>
                  <a:srgbClr val="000000"/>
                </a:solidFill>
                <a:effectLst/>
                <a:latin typeface="Calibri"/>
                <a:cs typeface="Calibri"/>
              </a:rPr>
              <a:t>experiences</a:t>
            </a:r>
            <a:r>
              <a:rPr lang="en-GB" sz="4200" b="0" i="0" u="none" strike="noStrike">
                <a:solidFill>
                  <a:srgbClr val="000000"/>
                </a:solidFill>
                <a:effectLst/>
                <a:latin typeface="Calibri"/>
                <a:cs typeface="Calibri"/>
              </a:rPr>
              <a:t> and </a:t>
            </a:r>
            <a:r>
              <a:rPr lang="en-GB" sz="4200">
                <a:solidFill>
                  <a:srgbClr val="000000"/>
                </a:solidFill>
                <a:effectLst/>
                <a:latin typeface="Calibri"/>
                <a:cs typeface="Calibri"/>
              </a:rPr>
              <a:t>interests</a:t>
            </a:r>
            <a:r>
              <a:rPr lang="en-GB" sz="4200" b="0" i="0" u="none" strike="noStrike">
                <a:solidFill>
                  <a:srgbClr val="000000"/>
                </a:solidFill>
                <a:effectLst/>
                <a:latin typeface="Calibri"/>
                <a:cs typeface="Calibri"/>
              </a:rPr>
              <a:t>, whilst at the  same time ensuring that there is progression, continuity and balanced skills coverage </a:t>
            </a:r>
            <a:r>
              <a:rPr lang="en-GB" sz="4200">
                <a:solidFill>
                  <a:srgbClr val="000000"/>
                </a:solidFill>
                <a:effectLst/>
                <a:latin typeface="Calibri"/>
                <a:cs typeface="Calibri"/>
              </a:rPr>
              <a:t>throughout each Area</a:t>
            </a:r>
            <a:r>
              <a:rPr lang="en-GB" sz="4200" b="0" i="0" u="none" strike="noStrike">
                <a:solidFill>
                  <a:srgbClr val="000000"/>
                </a:solidFill>
                <a:effectLst/>
                <a:latin typeface="Calibri"/>
                <a:cs typeface="Calibri"/>
              </a:rPr>
              <a:t>.</a:t>
            </a:r>
            <a:r>
              <a:rPr lang="en-GB" sz="4200">
                <a:solidFill>
                  <a:srgbClr val="000000"/>
                </a:solidFill>
                <a:effectLst/>
                <a:latin typeface="Calibri"/>
                <a:cs typeface="Calibri"/>
              </a:rPr>
              <a:t> </a:t>
            </a:r>
            <a:endParaRPr lang="en-GB" sz="4200" b="0" i="0" u="none" strike="noStrike">
              <a:solidFill>
                <a:srgbClr val="000000"/>
              </a:solidFill>
              <a:effectLst/>
              <a:latin typeface="Calibri" panose="020F0502020204030204" pitchFamily="34" charset="0"/>
              <a:cs typeface="Calibri" panose="020F0502020204030204" pitchFamily="34" charset="0"/>
            </a:endParaRPr>
          </a:p>
          <a:p>
            <a:pPr marL="718820" marR="494030" indent="0">
              <a:spcBef>
                <a:spcPts val="33"/>
              </a:spcBef>
              <a:buNone/>
            </a:pPr>
            <a:r>
              <a:rPr lang="en-GB" sz="4200" b="0" i="0" u="none" strike="noStrike">
                <a:solidFill>
                  <a:srgbClr val="000000"/>
                </a:solidFill>
                <a:effectLst/>
                <a:latin typeface="Calibri"/>
                <a:cs typeface="Calibri"/>
              </a:rPr>
              <a:t>The curriculum ensures that all pupils study a broad and balanced range of </a:t>
            </a:r>
            <a:r>
              <a:rPr lang="en-GB" sz="4200">
                <a:solidFill>
                  <a:srgbClr val="000000"/>
                </a:solidFill>
                <a:effectLst/>
                <a:latin typeface="Calibri"/>
                <a:cs typeface="Calibri"/>
              </a:rPr>
              <a:t>themes</a:t>
            </a:r>
            <a:r>
              <a:rPr lang="en-GB" sz="4200" b="0" i="0" u="none" strike="noStrike">
                <a:solidFill>
                  <a:srgbClr val="000000"/>
                </a:solidFill>
                <a:effectLst/>
                <a:latin typeface="Calibri"/>
                <a:cs typeface="Calibri"/>
              </a:rPr>
              <a:t> which promote  the mental, physical, spiritual, moral and cultural development of pupils at the school.</a:t>
            </a:r>
            <a:r>
              <a:rPr lang="en-GB" sz="4200">
                <a:solidFill>
                  <a:srgbClr val="000000"/>
                </a:solidFill>
                <a:effectLst/>
                <a:latin typeface="Calibri"/>
                <a:cs typeface="Calibri"/>
              </a:rPr>
              <a:t> </a:t>
            </a:r>
            <a:endParaRPr lang="en-GB" sz="4200">
              <a:solidFill>
                <a:srgbClr val="000000"/>
              </a:solidFill>
              <a:effectLst/>
              <a:latin typeface="Calibri" panose="020F0502020204030204" pitchFamily="34" charset="0"/>
              <a:cs typeface="Calibri" panose="020F0502020204030204" pitchFamily="34" charset="0"/>
            </a:endParaRPr>
          </a:p>
          <a:p>
            <a:pPr marL="721360" marR="666750" indent="0">
              <a:spcBef>
                <a:spcPts val="1263"/>
              </a:spcBef>
              <a:buNone/>
            </a:pPr>
            <a:r>
              <a:rPr lang="en-GB" sz="4400" b="0" i="0" u="none" strike="noStrike">
                <a:solidFill>
                  <a:srgbClr val="000000"/>
                </a:solidFill>
                <a:effectLst/>
                <a:latin typeface="Calibri"/>
                <a:cs typeface="Calibri"/>
              </a:rPr>
              <a:t>In accordance with the philosophy of the Curriculum</a:t>
            </a:r>
            <a:r>
              <a:rPr lang="en-GB" sz="4400">
                <a:solidFill>
                  <a:srgbClr val="000000"/>
                </a:solidFill>
                <a:effectLst/>
                <a:latin typeface="Calibri"/>
                <a:cs typeface="Calibri"/>
              </a:rPr>
              <a:t> for Wales</a:t>
            </a:r>
            <a:r>
              <a:rPr lang="en-GB" sz="4400" b="0" i="0" u="none" strike="noStrike">
                <a:solidFill>
                  <a:srgbClr val="000000"/>
                </a:solidFill>
                <a:effectLst/>
                <a:latin typeface="Calibri"/>
                <a:cs typeface="Calibri"/>
              </a:rPr>
              <a:t>, pupils</a:t>
            </a:r>
            <a:r>
              <a:rPr lang="en-GB" sz="4400">
                <a:solidFill>
                  <a:srgbClr val="000000"/>
                </a:solidFill>
                <a:effectLst/>
                <a:latin typeface="Calibri"/>
                <a:cs typeface="Calibri"/>
              </a:rPr>
              <a:t>' progress is</a:t>
            </a:r>
            <a:r>
              <a:rPr lang="en-GB" sz="4400" b="0" i="0" u="none" strike="noStrike">
                <a:solidFill>
                  <a:srgbClr val="000000"/>
                </a:solidFill>
                <a:effectLst/>
                <a:latin typeface="Calibri"/>
                <a:cs typeface="Calibri"/>
              </a:rPr>
              <a:t> assessed  continuously throughout their school years. </a:t>
            </a:r>
            <a:r>
              <a:rPr lang="en-GB" sz="4400">
                <a:solidFill>
                  <a:srgbClr val="000000"/>
                </a:solidFill>
                <a:effectLst/>
                <a:latin typeface="Calibri"/>
                <a:cs typeface="Calibri"/>
              </a:rPr>
              <a:t>This is in order </a:t>
            </a:r>
            <a:r>
              <a:rPr lang="en-GB" sz="4400">
                <a:solidFill>
                  <a:srgbClr val="1F1F1F"/>
                </a:solidFill>
                <a:effectLst/>
                <a:latin typeface="Calibri"/>
                <a:cs typeface="Arial"/>
              </a:rPr>
              <a:t>to support each individual learner to progress at an appropriate pace.</a:t>
            </a:r>
            <a:r>
              <a:rPr lang="en-GB" sz="4400">
                <a:solidFill>
                  <a:srgbClr val="000000"/>
                </a:solidFill>
                <a:effectLst/>
                <a:latin typeface="Calibri"/>
                <a:cs typeface="Calibri"/>
              </a:rPr>
              <a:t>  </a:t>
            </a:r>
            <a:r>
              <a:rPr lang="en-GB" sz="4400" b="0" i="0" u="none" strike="noStrike">
                <a:solidFill>
                  <a:srgbClr val="000000"/>
                </a:solidFill>
                <a:effectLst/>
                <a:latin typeface="Calibri"/>
                <a:cs typeface="Calibri"/>
              </a:rPr>
              <a:t>All pupils from Years 2 to 6 complete National Statutory Tests. </a:t>
            </a:r>
            <a:endParaRPr lang="en-GB" sz="4400">
              <a:solidFill>
                <a:srgbClr val="000000"/>
              </a:solidFill>
              <a:effectLst/>
              <a:latin typeface="Calibri"/>
              <a:cs typeface="Calibri"/>
            </a:endParaRPr>
          </a:p>
          <a:p>
            <a:pPr marL="721360" marR="666750" indent="0" rtl="0">
              <a:spcBef>
                <a:spcPts val="1263"/>
              </a:spcBef>
              <a:spcAft>
                <a:spcPts val="0"/>
              </a:spcAft>
              <a:buNone/>
            </a:pPr>
            <a:endParaRPr lang="en-GB" sz="4400" b="0">
              <a:effectLst/>
              <a:latin typeface="Calibri" panose="020F0502020204030204" pitchFamily="34" charset="0"/>
              <a:cs typeface="Calibri" panose="020F0502020204030204" pitchFamily="34" charset="0"/>
            </a:endParaRPr>
          </a:p>
          <a:p>
            <a:br>
              <a:rPr lang="en-GB" sz="4200">
                <a:latin typeface="Calibri" panose="020F0502020204030204" pitchFamily="34" charset="0"/>
                <a:cs typeface="Calibri" panose="020F0502020204030204" pitchFamily="34" charset="0"/>
              </a:rPr>
            </a:br>
            <a:r>
              <a:rPr lang="en-GB" sz="4200" b="0" i="0" u="none" strike="noStrike">
                <a:solidFill>
                  <a:srgbClr val="000000"/>
                </a:solidFill>
                <a:effectLst/>
                <a:latin typeface="Calibri"/>
                <a:cs typeface="Calibri"/>
              </a:rPr>
              <a:t>.</a:t>
            </a:r>
            <a:endParaRPr lang="en-GB" sz="4200" b="0">
              <a:effectLst/>
              <a:latin typeface="Calibri"/>
              <a:cs typeface="Calibri"/>
            </a:endParaRPr>
          </a:p>
          <a:p>
            <a:br>
              <a:rPr lang="en-GB"/>
            </a:br>
            <a:endParaRPr lang="en-US"/>
          </a:p>
        </p:txBody>
      </p:sp>
    </p:spTree>
    <p:extLst>
      <p:ext uri="{BB962C8B-B14F-4D97-AF65-F5344CB8AC3E}">
        <p14:creationId xmlns:p14="http://schemas.microsoft.com/office/powerpoint/2010/main" val="2632624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F48C-994E-3F8E-0CC6-28526F78EC31}"/>
              </a:ext>
            </a:extLst>
          </p:cNvPr>
          <p:cNvSpPr>
            <a:spLocks noGrp="1"/>
          </p:cNvSpPr>
          <p:nvPr>
            <p:ph type="title"/>
          </p:nvPr>
        </p:nvSpPr>
        <p:spPr/>
        <p:txBody>
          <a:bodyPr/>
          <a:lstStyle/>
          <a:p>
            <a:r>
              <a:rPr lang="en-US" u="sng">
                <a:latin typeface="Calibri"/>
                <a:cs typeface="Calibri"/>
              </a:rPr>
              <a:t>Ein Polisi Iaith</a:t>
            </a:r>
            <a:br>
              <a:rPr lang="en-US" u="sng">
                <a:latin typeface="Calibri"/>
                <a:cs typeface="Calibri"/>
              </a:rPr>
            </a:br>
            <a:r>
              <a:rPr lang="en-US" u="sng">
                <a:latin typeface="Calibri"/>
                <a:cs typeface="Calibri"/>
              </a:rPr>
              <a:t>Our Language Policy</a:t>
            </a:r>
          </a:p>
        </p:txBody>
      </p:sp>
      <p:sp>
        <p:nvSpPr>
          <p:cNvPr id="3" name="Content Placeholder 2">
            <a:extLst>
              <a:ext uri="{FF2B5EF4-FFF2-40B4-BE49-F238E27FC236}">
                <a16:creationId xmlns:a16="http://schemas.microsoft.com/office/drawing/2014/main" id="{16BA2289-E04C-E42D-1115-521136F1C4BE}"/>
              </a:ext>
            </a:extLst>
          </p:cNvPr>
          <p:cNvSpPr>
            <a:spLocks noGrp="1"/>
          </p:cNvSpPr>
          <p:nvPr>
            <p:ph sz="half" idx="1"/>
          </p:nvPr>
        </p:nvSpPr>
        <p:spPr>
          <a:xfrm>
            <a:off x="152400" y="1621766"/>
            <a:ext cx="4067175" cy="5173480"/>
          </a:xfrm>
          <a:solidFill>
            <a:schemeClr val="accent1">
              <a:lumMod val="40000"/>
              <a:lumOff val="60000"/>
            </a:schemeClr>
          </a:solidFill>
          <a:ln w="28575">
            <a:solidFill>
              <a:schemeClr val="bg2"/>
            </a:solidFill>
          </a:ln>
        </p:spPr>
        <p:txBody>
          <a:bodyPr vert="horz" lIns="91440" tIns="45720" rIns="91440" bIns="45720" rtlCol="0" anchor="t">
            <a:normAutofit fontScale="25000" lnSpcReduction="20000"/>
          </a:bodyPr>
          <a:lstStyle/>
          <a:p>
            <a:pPr marL="0" indent="0" algn="ctr">
              <a:buNone/>
            </a:pPr>
            <a:r>
              <a:rPr lang="en-US" sz="3800" b="1">
                <a:effectLst>
                  <a:outerShdw blurRad="63500" dir="2700000" algn="tl" rotWithShape="0">
                    <a:prstClr val="white">
                      <a:alpha val="40000"/>
                    </a:prstClr>
                  </a:outerShdw>
                </a:effectLst>
              </a:rPr>
              <a:t>      </a:t>
            </a:r>
            <a:r>
              <a:rPr lang="en-US" sz="6400" b="1">
                <a:effectLst>
                  <a:outerShdw blurRad="63500" dir="2700000" algn="tl" rotWithShape="0">
                    <a:prstClr val="white">
                      <a:alpha val="40000"/>
                    </a:prstClr>
                  </a:outerShdw>
                </a:effectLst>
              </a:rPr>
              <a:t>  </a:t>
            </a:r>
            <a:r>
              <a:rPr lang="en-US" sz="9600" b="1">
                <a:effectLst>
                  <a:outerShdw blurRad="63500" dir="2700000" algn="tl" rotWithShape="0">
                    <a:prstClr val="white">
                      <a:alpha val="40000"/>
                    </a:prstClr>
                  </a:outerShdw>
                </a:effectLst>
                <a:latin typeface="Calibri"/>
                <a:cs typeface="Calibri"/>
              </a:rPr>
              <a:t>Polisi Iaith yr Ysgol</a:t>
            </a:r>
          </a:p>
          <a:p>
            <a:pPr algn="ctr">
              <a:buNone/>
            </a:pPr>
            <a:r>
              <a:rPr lang="en-US" sz="5600">
                <a:effectLst>
                  <a:outerShdw blurRad="63500" dir="2700000" algn="tl" rotWithShape="0">
                    <a:prstClr val="white">
                      <a:alpha val="40000"/>
                    </a:prstClr>
                  </a:outerShdw>
                </a:effectLst>
                <a:latin typeface="Calibri"/>
                <a:ea typeface="+mn-lt"/>
                <a:cs typeface="Calibri"/>
              </a:rPr>
              <a:t>Mae Ysgol </a:t>
            </a:r>
            <a:r>
              <a:rPr lang="en-US" sz="5600" err="1">
                <a:effectLst>
                  <a:outerShdw blurRad="63500" dir="2700000" algn="tl" rotWithShape="0">
                    <a:prstClr val="white">
                      <a:alpha val="40000"/>
                    </a:prstClr>
                  </a:outerShdw>
                </a:effectLst>
                <a:latin typeface="Calibri"/>
                <a:ea typeface="+mn-lt"/>
                <a:cs typeface="Calibri"/>
              </a:rPr>
              <a:t>Llangynnwr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darparu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addysg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trwy’r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Gymraeg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Saesneg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ar</a:t>
            </a:r>
            <a:r>
              <a:rPr lang="en-US" sz="5600">
                <a:effectLst>
                  <a:outerShdw blurRad="63500" dir="2700000" algn="tl" rotWithShape="0">
                    <a:prstClr val="white">
                      <a:alpha val="40000"/>
                    </a:prstClr>
                  </a:outerShdw>
                </a:effectLst>
                <a:latin typeface="Calibri"/>
                <a:ea typeface="+mn-lt"/>
                <a:cs typeface="Calibri"/>
              </a:rPr>
              <a:t> draws </a:t>
            </a:r>
            <a:r>
              <a:rPr lang="en-US" sz="5600" err="1">
                <a:effectLst>
                  <a:outerShdw blurRad="63500" dir="2700000" algn="tl" rotWithShape="0">
                    <a:prstClr val="white">
                      <a:alpha val="40000"/>
                    </a:prstClr>
                  </a:outerShdw>
                </a:effectLst>
                <a:latin typeface="Calibri"/>
                <a:ea typeface="+mn-lt"/>
                <a:cs typeface="Calibri"/>
              </a:rPr>
              <a:t>dwy</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ffrwd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Mae’r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dosbarthiadau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Meithrin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Derbyn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Blwyddyn</a:t>
            </a:r>
            <a:r>
              <a:rPr lang="en-US" sz="5600">
                <a:effectLst>
                  <a:outerShdw blurRad="63500" dir="2700000" algn="tl" rotWithShape="0">
                    <a:prstClr val="white">
                      <a:alpha val="40000"/>
                    </a:prstClr>
                  </a:outerShdw>
                </a:effectLst>
                <a:latin typeface="Calibri"/>
                <a:ea typeface="+mn-lt"/>
                <a:cs typeface="Calibri"/>
              </a:rPr>
              <a:t> 1 a </a:t>
            </a:r>
            <a:r>
              <a:rPr lang="en-US" sz="5600" err="1">
                <a:effectLst>
                  <a:outerShdw blurRad="63500" dir="2700000" algn="tl" rotWithShape="0">
                    <a:prstClr val="white">
                      <a:alpha val="40000"/>
                    </a:prstClr>
                  </a:outerShdw>
                </a:effectLst>
                <a:latin typeface="Calibri"/>
                <a:ea typeface="+mn-lt"/>
                <a:cs typeface="Calibri"/>
              </a:rPr>
              <a:t>Blwyddyn</a:t>
            </a:r>
            <a:r>
              <a:rPr lang="en-US" sz="5600">
                <a:effectLst>
                  <a:outerShdw blurRad="63500" dir="2700000" algn="tl" rotWithShape="0">
                    <a:prstClr val="white">
                      <a:alpha val="40000"/>
                    </a:prstClr>
                  </a:outerShdw>
                </a:effectLst>
                <a:latin typeface="Calibri"/>
                <a:ea typeface="+mn-lt"/>
                <a:cs typeface="Calibri"/>
              </a:rPr>
              <a:t> 2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Gymraeg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unig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gyda</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darpariaeth</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dwy</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ffrwd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parhau</a:t>
            </a:r>
            <a:r>
              <a:rPr lang="en-US" sz="5600">
                <a:effectLst>
                  <a:outerShdw blurRad="63500" dir="2700000" algn="tl" rotWithShape="0">
                    <a:prstClr val="white">
                      <a:alpha val="40000"/>
                    </a:prstClr>
                  </a:outerShdw>
                </a:effectLst>
                <a:latin typeface="Calibri"/>
                <a:ea typeface="+mn-lt"/>
                <a:cs typeface="Calibri"/>
              </a:rPr>
              <a:t> o </a:t>
            </a:r>
            <a:r>
              <a:rPr lang="en-US" sz="5600" err="1">
                <a:effectLst>
                  <a:outerShdw blurRad="63500" dir="2700000" algn="tl" rotWithShape="0">
                    <a:prstClr val="white">
                      <a:alpha val="40000"/>
                    </a:prstClr>
                  </a:outerShdw>
                </a:effectLst>
                <a:latin typeface="Calibri"/>
                <a:ea typeface="+mn-lt"/>
                <a:cs typeface="Calibri"/>
              </a:rPr>
              <a:t>Flwyddyn</a:t>
            </a:r>
            <a:r>
              <a:rPr lang="en-US" sz="5600">
                <a:effectLst>
                  <a:outerShdw blurRad="63500" dir="2700000" algn="tl" rotWithShape="0">
                    <a:prstClr val="white">
                      <a:alpha val="40000"/>
                    </a:prstClr>
                  </a:outerShdw>
                </a:effectLst>
                <a:latin typeface="Calibri"/>
                <a:ea typeface="+mn-lt"/>
                <a:cs typeface="Calibri"/>
              </a:rPr>
              <a:t> 3.  </a:t>
            </a:r>
            <a:endParaRPr lang="en-US" sz="5600">
              <a:effectLst>
                <a:outerShdw blurRad="63500" dir="2700000" algn="tl" rotWithShape="0">
                  <a:prstClr val="white">
                    <a:alpha val="40000"/>
                  </a:prstClr>
                </a:outerShdw>
              </a:effectLst>
              <a:latin typeface="Calibri"/>
              <a:cs typeface="Calibri"/>
            </a:endParaRPr>
          </a:p>
          <a:p>
            <a:pPr algn="ctr">
              <a:buNone/>
            </a:pPr>
            <a:r>
              <a:rPr lang="en-US" sz="5600">
                <a:effectLst>
                  <a:outerShdw blurRad="63500" dir="2700000" algn="tl" rotWithShape="0">
                    <a:prstClr val="white">
                      <a:alpha val="40000"/>
                    </a:prstClr>
                  </a:outerShdw>
                </a:effectLst>
                <a:latin typeface="Calibri"/>
                <a:ea typeface="+mn-lt"/>
                <a:cs typeface="Calibri"/>
              </a:rPr>
              <a:t>Yn </a:t>
            </a:r>
            <a:r>
              <a:rPr lang="en-US" sz="5600" err="1">
                <a:effectLst>
                  <a:outerShdw blurRad="63500" dir="2700000" algn="tl" rotWithShape="0">
                    <a:prstClr val="white">
                      <a:alpha val="40000"/>
                    </a:prstClr>
                  </a:outerShdw>
                </a:effectLst>
                <a:latin typeface="Calibri"/>
                <a:ea typeface="+mn-lt"/>
                <a:cs typeface="Calibri"/>
              </a:rPr>
              <a:t>ein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dosbarthiadau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Ffrwd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Gymraeg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Cymraeg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yw</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prif</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gyfrwng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bywyd</a:t>
            </a:r>
            <a:r>
              <a:rPr lang="en-US" sz="5600">
                <a:effectLst>
                  <a:outerShdw blurRad="63500" dir="2700000" algn="tl" rotWithShape="0">
                    <a:prstClr val="white">
                      <a:alpha val="40000"/>
                    </a:prstClr>
                  </a:outerShdw>
                </a:effectLst>
                <a:latin typeface="Calibri"/>
                <a:ea typeface="+mn-lt"/>
                <a:cs typeface="Calibri"/>
              </a:rPr>
              <a:t> a </a:t>
            </a:r>
            <a:r>
              <a:rPr lang="en-US" sz="5600" err="1">
                <a:effectLst>
                  <a:outerShdw blurRad="63500" dir="2700000" algn="tl" rotWithShape="0">
                    <a:prstClr val="white">
                      <a:alpha val="40000"/>
                    </a:prstClr>
                  </a:outerShdw>
                </a:effectLst>
                <a:latin typeface="Calibri"/>
                <a:ea typeface="+mn-lt"/>
                <a:cs typeface="Calibri"/>
              </a:rPr>
              <a:t>gwaith</a:t>
            </a:r>
            <a:r>
              <a:rPr lang="en-US" sz="5600">
                <a:effectLst>
                  <a:outerShdw blurRad="63500" dir="2700000" algn="tl" rotWithShape="0">
                    <a:prstClr val="white">
                      <a:alpha val="40000"/>
                    </a:prstClr>
                  </a:outerShdw>
                </a:effectLst>
                <a:latin typeface="Calibri"/>
                <a:ea typeface="+mn-lt"/>
                <a:cs typeface="Calibri"/>
              </a:rPr>
              <a:t> yr </a:t>
            </a:r>
            <a:r>
              <a:rPr lang="en-US" sz="5600" err="1">
                <a:effectLst>
                  <a:outerShdw blurRad="63500" dir="2700000" algn="tl" rotWithShape="0">
                    <a:prstClr val="white">
                      <a:alpha val="40000"/>
                    </a:prstClr>
                  </a:outerShdw>
                </a:effectLst>
                <a:latin typeface="Calibri"/>
                <a:ea typeface="+mn-lt"/>
                <a:cs typeface="Calibri"/>
              </a:rPr>
              <a:t>ysgol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Cyflwynir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Saesneg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wrth</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ddisgyblion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drosglwyddo</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flwyddyn</a:t>
            </a:r>
            <a:r>
              <a:rPr lang="en-US" sz="5600">
                <a:effectLst>
                  <a:outerShdw blurRad="63500" dir="2700000" algn="tl" rotWithShape="0">
                    <a:prstClr val="white">
                      <a:alpha val="40000"/>
                    </a:prstClr>
                  </a:outerShdw>
                </a:effectLst>
                <a:latin typeface="Calibri"/>
                <a:ea typeface="+mn-lt"/>
                <a:cs typeface="Calibri"/>
              </a:rPr>
              <a:t> 3 </a:t>
            </a:r>
            <a:r>
              <a:rPr lang="en-US" sz="5600" err="1">
                <a:effectLst>
                  <a:outerShdw blurRad="63500" dir="2700000" algn="tl" rotWithShape="0">
                    <a:prstClr val="white">
                      <a:alpha val="40000"/>
                    </a:prstClr>
                  </a:outerShdw>
                </a:effectLst>
                <a:latin typeface="Calibri"/>
                <a:ea typeface="+mn-lt"/>
                <a:cs typeface="Calibri"/>
              </a:rPr>
              <a:t>fel</a:t>
            </a:r>
            <a:r>
              <a:rPr lang="en-US" sz="5600">
                <a:effectLst>
                  <a:outerShdw blurRad="63500" dir="2700000" algn="tl" rotWithShape="0">
                    <a:prstClr val="white">
                      <a:alpha val="40000"/>
                    </a:prstClr>
                  </a:outerShdw>
                </a:effectLst>
                <a:latin typeface="Calibri"/>
                <a:ea typeface="+mn-lt"/>
                <a:cs typeface="Calibri"/>
              </a:rPr>
              <a:t> bod </a:t>
            </a:r>
            <a:r>
              <a:rPr lang="en-US" sz="5600" err="1">
                <a:effectLst>
                  <a:outerShdw blurRad="63500" dir="2700000" algn="tl" rotWithShape="0">
                    <a:prstClr val="white">
                      <a:alpha val="40000"/>
                    </a:prstClr>
                  </a:outerShdw>
                </a:effectLst>
                <a:latin typeface="Calibri"/>
                <a:ea typeface="+mn-lt"/>
                <a:cs typeface="Calibri"/>
              </a:rPr>
              <a:t>disgyblion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cael</a:t>
            </a:r>
            <a:r>
              <a:rPr lang="en-US" sz="5600">
                <a:effectLst>
                  <a:outerShdw blurRad="63500" dir="2700000" algn="tl" rotWithShape="0">
                    <a:prstClr val="white">
                      <a:alpha val="40000"/>
                    </a:prstClr>
                  </a:outerShdw>
                </a:effectLst>
                <a:latin typeface="Calibri"/>
                <a:ea typeface="+mn-lt"/>
                <a:cs typeface="Calibri"/>
              </a:rPr>
              <a:t> y </a:t>
            </a:r>
            <a:r>
              <a:rPr lang="en-US" sz="5600" err="1">
                <a:effectLst>
                  <a:outerShdw blurRad="63500" dir="2700000" algn="tl" rotWithShape="0">
                    <a:prstClr val="white">
                      <a:alpha val="40000"/>
                    </a:prstClr>
                  </a:outerShdw>
                </a:effectLst>
                <a:latin typeface="Calibri"/>
                <a:ea typeface="+mn-lt"/>
                <a:cs typeface="Calibri"/>
              </a:rPr>
              <a:t>cyfle</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ddatblygu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cymhwyster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cyfartal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y </a:t>
            </a:r>
            <a:r>
              <a:rPr lang="en-US" sz="5600" err="1">
                <a:effectLst>
                  <a:outerShdw blurRad="63500" dir="2700000" algn="tl" rotWithShape="0">
                    <a:prstClr val="white">
                      <a:alpha val="40000"/>
                    </a:prstClr>
                  </a:outerShdw>
                </a:effectLst>
                <a:latin typeface="Calibri"/>
                <a:ea typeface="+mn-lt"/>
                <a:cs typeface="Calibri"/>
              </a:rPr>
              <a:t>ddwy</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iaith</a:t>
            </a:r>
            <a:r>
              <a:rPr lang="en-US" sz="5600">
                <a:effectLst>
                  <a:outerShdw blurRad="63500" dir="2700000" algn="tl" rotWithShape="0">
                    <a:prstClr val="white">
                      <a:alpha val="40000"/>
                    </a:prstClr>
                  </a:outerShdw>
                </a:effectLst>
                <a:latin typeface="Calibri"/>
                <a:ea typeface="+mn-lt"/>
                <a:cs typeface="Calibri"/>
              </a:rPr>
              <a:t> </a:t>
            </a:r>
          </a:p>
          <a:p>
            <a:pPr algn="ctr">
              <a:buNone/>
            </a:pPr>
            <a:r>
              <a:rPr lang="en-US" sz="5600">
                <a:effectLst>
                  <a:outerShdw blurRad="63500" dir="2700000" algn="tl" rotWithShape="0">
                    <a:prstClr val="white">
                      <a:alpha val="40000"/>
                    </a:prstClr>
                  </a:outerShdw>
                </a:effectLst>
                <a:latin typeface="Calibri"/>
                <a:ea typeface="+mn-lt"/>
                <a:cs typeface="Calibri"/>
              </a:rPr>
              <a:t>  Yn </a:t>
            </a:r>
            <a:r>
              <a:rPr lang="en-US" sz="5600" err="1">
                <a:effectLst>
                  <a:outerShdw blurRad="63500" dir="2700000" algn="tl" rotWithShape="0">
                    <a:prstClr val="white">
                      <a:alpha val="40000"/>
                    </a:prstClr>
                  </a:outerShdw>
                </a:effectLst>
                <a:latin typeface="Calibri"/>
                <a:ea typeface="+mn-lt"/>
                <a:cs typeface="Calibri"/>
              </a:rPr>
              <a:t>ein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dosbarthiadau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Saesneg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defnyddir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Cymraeg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aml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fel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cyfrwng</a:t>
            </a:r>
            <a:r>
              <a:rPr lang="en-US" sz="5600">
                <a:effectLst>
                  <a:outerShdw blurRad="63500" dir="2700000" algn="tl" rotWithShape="0">
                    <a:prstClr val="white">
                      <a:alpha val="40000"/>
                    </a:prstClr>
                  </a:outerShdw>
                </a:effectLst>
                <a:latin typeface="Calibri"/>
                <a:ea typeface="+mn-lt"/>
                <a:cs typeface="Calibri"/>
              </a:rPr>
              <a:t>. Mae </a:t>
            </a:r>
            <a:r>
              <a:rPr lang="en-US" sz="5600" err="1">
                <a:effectLst>
                  <a:outerShdw blurRad="63500" dir="2700000" algn="tl" rotWithShape="0">
                    <a:prstClr val="white">
                      <a:alpha val="40000"/>
                    </a:prstClr>
                  </a:outerShdw>
                </a:effectLst>
                <a:latin typeface="Calibri"/>
                <a:ea typeface="+mn-lt"/>
                <a:cs typeface="Calibri"/>
              </a:rPr>
              <a:t>hyn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datblygu'r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sylfaen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gadarn</a:t>
            </a:r>
            <a:r>
              <a:rPr lang="en-US" sz="5600">
                <a:effectLst>
                  <a:outerShdw blurRad="63500" dir="2700000" algn="tl" rotWithShape="0">
                    <a:prstClr val="white">
                      <a:alpha val="40000"/>
                    </a:prstClr>
                  </a:outerShdw>
                </a:effectLst>
                <a:latin typeface="Calibri"/>
                <a:ea typeface="+mn-lt"/>
                <a:cs typeface="Calibri"/>
              </a:rPr>
              <a:t> a </a:t>
            </a:r>
            <a:r>
              <a:rPr lang="en-US" sz="5600" err="1">
                <a:effectLst>
                  <a:outerShdw blurRad="63500" dir="2700000" algn="tl" rotWithShape="0">
                    <a:prstClr val="white">
                      <a:alpha val="40000"/>
                    </a:prstClr>
                  </a:outerShdw>
                </a:effectLst>
                <a:latin typeface="Calibri"/>
                <a:ea typeface="+mn-lt"/>
                <a:cs typeface="Calibri"/>
              </a:rPr>
              <a:t>osodwyd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y </a:t>
            </a:r>
            <a:r>
              <a:rPr lang="en-US" sz="5600" err="1">
                <a:effectLst>
                  <a:outerShdw blurRad="63500" dir="2700000" algn="tl" rotWithShape="0">
                    <a:prstClr val="white">
                      <a:alpha val="40000"/>
                    </a:prstClr>
                  </a:outerShdw>
                </a:effectLst>
                <a:latin typeface="Calibri"/>
                <a:ea typeface="+mn-lt"/>
                <a:cs typeface="Calibri"/>
              </a:rPr>
              <a:t>blynyddoedd</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cynnar</a:t>
            </a:r>
            <a:r>
              <a:rPr lang="en-US" sz="5600">
                <a:effectLst>
                  <a:outerShdw blurRad="63500" dir="2700000" algn="tl" rotWithShape="0">
                    <a:prstClr val="white">
                      <a:alpha val="40000"/>
                    </a:prstClr>
                  </a:outerShdw>
                </a:effectLst>
                <a:latin typeface="Calibri"/>
                <a:ea typeface="+mn-lt"/>
                <a:cs typeface="Calibri"/>
              </a:rPr>
              <a:t>  er </a:t>
            </a:r>
            <a:r>
              <a:rPr lang="en-US" sz="5600" err="1">
                <a:effectLst>
                  <a:outerShdw blurRad="63500" dir="2700000" algn="tl" rotWithShape="0">
                    <a:prstClr val="white">
                      <a:alpha val="40000"/>
                    </a:prstClr>
                  </a:outerShdw>
                </a:effectLst>
                <a:latin typeface="Calibri"/>
                <a:ea typeface="+mn-lt"/>
                <a:cs typeface="Calibri"/>
              </a:rPr>
              <a:t>mwyn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sicrhau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cyfle</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cyfartal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ar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gyfer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Saesneg</a:t>
            </a:r>
            <a:r>
              <a:rPr lang="en-US" sz="5600">
                <a:effectLst>
                  <a:outerShdw blurRad="63500" dir="2700000" algn="tl" rotWithShape="0">
                    <a:prstClr val="white">
                      <a:alpha val="40000"/>
                    </a:prstClr>
                  </a:outerShdw>
                </a:effectLst>
                <a:latin typeface="Calibri"/>
                <a:ea typeface="+mn-lt"/>
                <a:cs typeface="Calibri"/>
              </a:rPr>
              <a:t> a </a:t>
            </a:r>
            <a:r>
              <a:rPr lang="en-US" sz="5600" err="1">
                <a:effectLst>
                  <a:outerShdw blurRad="63500" dir="2700000" algn="tl" rotWithShape="0">
                    <a:prstClr val="white">
                      <a:alpha val="40000"/>
                    </a:prstClr>
                  </a:outerShdw>
                </a:effectLst>
                <a:latin typeface="Calibri"/>
                <a:ea typeface="+mn-lt"/>
                <a:cs typeface="Calibri"/>
              </a:rPr>
              <a:t>Chymraeg</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ym</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mywyd</a:t>
            </a:r>
            <a:r>
              <a:rPr lang="en-US" sz="5600">
                <a:effectLst>
                  <a:outerShdw blurRad="63500" dir="2700000" algn="tl" rotWithShape="0">
                    <a:prstClr val="white">
                      <a:alpha val="40000"/>
                    </a:prstClr>
                  </a:outerShdw>
                </a:effectLst>
                <a:latin typeface="Calibri"/>
                <a:ea typeface="+mn-lt"/>
                <a:cs typeface="Calibri"/>
              </a:rPr>
              <a:t> a </a:t>
            </a:r>
            <a:r>
              <a:rPr lang="en-US" sz="5600" err="1">
                <a:effectLst>
                  <a:outerShdw blurRad="63500" dir="2700000" algn="tl" rotWithShape="0">
                    <a:prstClr val="white">
                      <a:alpha val="40000"/>
                    </a:prstClr>
                  </a:outerShdw>
                </a:effectLst>
                <a:latin typeface="Calibri"/>
                <a:ea typeface="+mn-lt"/>
                <a:cs typeface="Calibri"/>
              </a:rPr>
              <a:t>gwaith</a:t>
            </a:r>
            <a:r>
              <a:rPr lang="en-US" sz="5600">
                <a:effectLst>
                  <a:outerShdw blurRad="63500" dir="2700000" algn="tl" rotWithShape="0">
                    <a:prstClr val="white">
                      <a:alpha val="40000"/>
                    </a:prstClr>
                  </a:outerShdw>
                </a:effectLst>
                <a:latin typeface="Calibri"/>
                <a:ea typeface="+mn-lt"/>
                <a:cs typeface="Calibri"/>
              </a:rPr>
              <a:t> yr  </a:t>
            </a:r>
            <a:r>
              <a:rPr lang="en-US" sz="5600" err="1">
                <a:effectLst>
                  <a:outerShdw blurRad="63500" dir="2700000" algn="tl" rotWithShape="0">
                    <a:prstClr val="white">
                      <a:alpha val="40000"/>
                    </a:prstClr>
                  </a:outerShdw>
                </a:effectLst>
                <a:latin typeface="Calibri"/>
                <a:ea typeface="+mn-lt"/>
                <a:cs typeface="Calibri"/>
              </a:rPr>
              <a:t>ysgol</a:t>
            </a:r>
            <a:r>
              <a:rPr lang="en-US" sz="5600">
                <a:effectLst>
                  <a:outerShdw blurRad="63500" dir="2700000" algn="tl" rotWithShape="0">
                    <a:prstClr val="white">
                      <a:alpha val="40000"/>
                    </a:prstClr>
                  </a:outerShdw>
                </a:effectLst>
                <a:latin typeface="Calibri"/>
                <a:ea typeface="+mn-lt"/>
                <a:cs typeface="Calibri"/>
              </a:rPr>
              <a:t>. Nod yr </a:t>
            </a:r>
            <a:r>
              <a:rPr lang="en-US" sz="5600" err="1">
                <a:effectLst>
                  <a:outerShdw blurRad="63500" dir="2700000" algn="tl" rotWithShape="0">
                    <a:prstClr val="white">
                      <a:alpha val="40000"/>
                    </a:prstClr>
                  </a:outerShdw>
                </a:effectLst>
                <a:latin typeface="Calibri"/>
                <a:ea typeface="+mn-lt"/>
                <a:cs typeface="Calibri"/>
              </a:rPr>
              <a:t>ysgol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yw</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datblygu</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cymhwyster</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ieithyddol</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yn</a:t>
            </a:r>
            <a:r>
              <a:rPr lang="en-US" sz="5600">
                <a:effectLst>
                  <a:outerShdw blurRad="63500" dir="2700000" algn="tl" rotWithShape="0">
                    <a:prstClr val="white">
                      <a:alpha val="40000"/>
                    </a:prstClr>
                  </a:outerShdw>
                </a:effectLst>
                <a:latin typeface="Calibri"/>
                <a:ea typeface="+mn-lt"/>
                <a:cs typeface="Calibri"/>
              </a:rPr>
              <a:t> y </a:t>
            </a:r>
            <a:r>
              <a:rPr lang="en-US" sz="5600" err="1">
                <a:effectLst>
                  <a:outerShdw blurRad="63500" dir="2700000" algn="tl" rotWithShape="0">
                    <a:prstClr val="white">
                      <a:alpha val="40000"/>
                    </a:prstClr>
                  </a:outerShdw>
                </a:effectLst>
                <a:latin typeface="Calibri"/>
                <a:ea typeface="+mn-lt"/>
                <a:cs typeface="Calibri"/>
              </a:rPr>
              <a:t>ddwy</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iaith</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erbyn</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iddynt</a:t>
            </a:r>
            <a:r>
              <a:rPr lang="en-US" sz="5600">
                <a:effectLst>
                  <a:outerShdw blurRad="63500" dir="2700000" algn="tl" rotWithShape="0">
                    <a:prstClr val="white">
                      <a:alpha val="40000"/>
                    </a:prstClr>
                  </a:outerShdw>
                </a:effectLst>
                <a:latin typeface="Calibri"/>
                <a:ea typeface="+mn-lt"/>
                <a:cs typeface="Calibri"/>
              </a:rPr>
              <a:t> </a:t>
            </a:r>
            <a:r>
              <a:rPr lang="en-US" sz="5600" err="1">
                <a:effectLst>
                  <a:outerShdw blurRad="63500" dir="2700000" algn="tl" rotWithShape="0">
                    <a:prstClr val="white">
                      <a:alpha val="40000"/>
                    </a:prstClr>
                  </a:outerShdw>
                </a:effectLst>
                <a:latin typeface="Calibri"/>
                <a:ea typeface="+mn-lt"/>
                <a:cs typeface="Calibri"/>
              </a:rPr>
              <a:t>gyrraedd</a:t>
            </a:r>
            <a:r>
              <a:rPr lang="en-US" sz="5600">
                <a:effectLst>
                  <a:outerShdw blurRad="63500" dir="2700000" algn="tl" rotWithShape="0">
                    <a:prstClr val="white">
                      <a:alpha val="40000"/>
                    </a:prstClr>
                  </a:outerShdw>
                </a:effectLst>
                <a:latin typeface="Calibri"/>
                <a:ea typeface="+mn-lt"/>
                <a:cs typeface="Calibri"/>
              </a:rPr>
              <a:t>  11 </a:t>
            </a:r>
            <a:r>
              <a:rPr lang="en-US" sz="5600" err="1">
                <a:effectLst>
                  <a:outerShdw blurRad="63500" dir="2700000" algn="tl" rotWithShape="0">
                    <a:prstClr val="white">
                      <a:alpha val="40000"/>
                    </a:prstClr>
                  </a:outerShdw>
                </a:effectLst>
                <a:latin typeface="Calibri"/>
                <a:ea typeface="+mn-lt"/>
                <a:cs typeface="Calibri"/>
              </a:rPr>
              <a:t>oed</a:t>
            </a:r>
            <a:r>
              <a:rPr lang="en-US" sz="5600">
                <a:effectLst>
                  <a:outerShdw blurRad="63500" dir="2700000" algn="tl" rotWithShape="0">
                    <a:prstClr val="white">
                      <a:alpha val="40000"/>
                    </a:prstClr>
                  </a:outerShdw>
                </a:effectLst>
                <a:latin typeface="Calibri"/>
                <a:ea typeface="+mn-lt"/>
                <a:cs typeface="Calibri"/>
              </a:rPr>
              <a:t>. </a:t>
            </a:r>
            <a:endParaRPr lang="en-US" sz="5600">
              <a:effectLst>
                <a:outerShdw blurRad="63500" dir="2700000" algn="tl" rotWithShape="0">
                  <a:prstClr val="white">
                    <a:alpha val="40000"/>
                  </a:prstClr>
                </a:outerShdw>
              </a:effectLst>
              <a:latin typeface="Calibri"/>
              <a:cs typeface="Calibri"/>
            </a:endParaRPr>
          </a:p>
          <a:p>
            <a:pPr marL="0" indent="0">
              <a:buNone/>
            </a:pPr>
            <a:br>
              <a:rPr lang="en-US" sz="3800"/>
            </a:br>
            <a:endParaRPr lang="en-US" sz="3800"/>
          </a:p>
          <a:p>
            <a:pPr marL="0" indent="0">
              <a:buNone/>
            </a:pPr>
            <a:endParaRPr lang="en-US">
              <a:effectLst>
                <a:outerShdw blurRad="63500" dir="2700000" algn="tl" rotWithShape="0">
                  <a:prstClr val="white">
                    <a:alpha val="40000"/>
                  </a:prstClr>
                </a:outerShdw>
              </a:effectLst>
            </a:endParaRPr>
          </a:p>
        </p:txBody>
      </p:sp>
      <p:sp>
        <p:nvSpPr>
          <p:cNvPr id="4" name="Content Placeholder 3">
            <a:extLst>
              <a:ext uri="{FF2B5EF4-FFF2-40B4-BE49-F238E27FC236}">
                <a16:creationId xmlns:a16="http://schemas.microsoft.com/office/drawing/2014/main" id="{49142A21-46A6-089E-664E-DA82DB28123E}"/>
              </a:ext>
            </a:extLst>
          </p:cNvPr>
          <p:cNvSpPr>
            <a:spLocks noGrp="1"/>
          </p:cNvSpPr>
          <p:nvPr>
            <p:ph sz="half" idx="2"/>
          </p:nvPr>
        </p:nvSpPr>
        <p:spPr>
          <a:xfrm>
            <a:off x="4325789" y="1621766"/>
            <a:ext cx="4580086" cy="5173481"/>
          </a:xfrm>
          <a:solidFill>
            <a:schemeClr val="accent1">
              <a:lumMod val="20000"/>
              <a:lumOff val="80000"/>
            </a:schemeClr>
          </a:solidFill>
          <a:ln w="28575">
            <a:solidFill>
              <a:schemeClr val="bg2"/>
            </a:solidFill>
          </a:ln>
        </p:spPr>
        <p:txBody>
          <a:bodyPr vert="horz" lIns="91440" tIns="45720" rIns="91440" bIns="45720" rtlCol="0" anchor="t">
            <a:normAutofit fontScale="25000" lnSpcReduction="20000"/>
          </a:bodyPr>
          <a:lstStyle/>
          <a:p>
            <a:pPr marL="0" indent="0" algn="ctr">
              <a:buNone/>
            </a:pPr>
            <a:r>
              <a:rPr lang="en-US" sz="9600">
                <a:effectLst>
                  <a:outerShdw blurRad="63500" dir="2700000" algn="tl" rotWithShape="0">
                    <a:prstClr val="white">
                      <a:alpha val="40000"/>
                    </a:prstClr>
                  </a:outerShdw>
                </a:effectLst>
              </a:rPr>
              <a:t>    </a:t>
            </a:r>
            <a:r>
              <a:rPr lang="en-US" sz="9600" b="1">
                <a:effectLst>
                  <a:outerShdw blurRad="63500" dir="2700000" algn="tl" rotWithShape="0">
                    <a:prstClr val="white">
                      <a:alpha val="40000"/>
                    </a:prstClr>
                  </a:outerShdw>
                </a:effectLst>
              </a:rPr>
              <a:t> </a:t>
            </a:r>
            <a:r>
              <a:rPr lang="en-US" sz="9600" b="1">
                <a:effectLst>
                  <a:outerShdw blurRad="63500" dir="2700000" algn="tl" rotWithShape="0">
                    <a:prstClr val="white">
                      <a:alpha val="40000"/>
                    </a:prstClr>
                  </a:outerShdw>
                </a:effectLst>
                <a:latin typeface="Calibri"/>
                <a:cs typeface="Calibri"/>
              </a:rPr>
              <a:t>School's Language Policy</a:t>
            </a:r>
          </a:p>
          <a:p>
            <a:pPr algn="ctr">
              <a:buNone/>
            </a:pPr>
            <a:r>
              <a:rPr lang="en-US" sz="5600" err="1">
                <a:effectLst>
                  <a:outerShdw blurRad="63500" dir="2700000" algn="tl" rotWithShape="0">
                    <a:prstClr val="white">
                      <a:alpha val="40000"/>
                    </a:prstClr>
                  </a:outerShdw>
                </a:effectLst>
                <a:latin typeface="Calibri"/>
                <a:ea typeface="+mn-lt"/>
                <a:cs typeface="Calibri"/>
              </a:rPr>
              <a:t>Llangunnor</a:t>
            </a:r>
            <a:r>
              <a:rPr lang="en-US" sz="5600">
                <a:effectLst>
                  <a:outerShdw blurRad="63500" dir="2700000" algn="tl" rotWithShape="0">
                    <a:prstClr val="white">
                      <a:alpha val="40000"/>
                    </a:prstClr>
                  </a:outerShdw>
                </a:effectLst>
                <a:latin typeface="Calibri"/>
                <a:ea typeface="+mn-lt"/>
                <a:cs typeface="Calibri"/>
              </a:rPr>
              <a:t> Primary School provides education  through the medium of Welsh and English  across two streams. Nursery, Reception, Year 1 and Year 2 classes are solely Welsh, with dual stream  provision provided from Year 3 onwards. </a:t>
            </a:r>
            <a:endParaRPr lang="en-US" sz="5600">
              <a:effectLst>
                <a:outerShdw blurRad="63500" dir="2700000" algn="tl" rotWithShape="0">
                  <a:prstClr val="white">
                    <a:alpha val="40000"/>
                  </a:prstClr>
                </a:outerShdw>
              </a:effectLst>
              <a:latin typeface="Calibri"/>
              <a:ea typeface="Calibri"/>
              <a:cs typeface="Calibri"/>
            </a:endParaRPr>
          </a:p>
          <a:p>
            <a:pPr algn="ctr">
              <a:buNone/>
            </a:pPr>
            <a:r>
              <a:rPr lang="en-US" sz="5600">
                <a:effectLst>
                  <a:outerShdw blurRad="63500" dir="2700000" algn="tl" rotWithShape="0">
                    <a:prstClr val="white">
                      <a:alpha val="40000"/>
                    </a:prstClr>
                  </a:outerShdw>
                </a:effectLst>
                <a:latin typeface="Calibri"/>
                <a:ea typeface="+mn-lt"/>
                <a:cs typeface="Calibri"/>
              </a:rPr>
              <a:t>In our Welsh medium classes at </a:t>
            </a:r>
            <a:r>
              <a:rPr lang="en-US" sz="5600" err="1">
                <a:effectLst>
                  <a:outerShdw blurRad="63500" dir="2700000" algn="tl" rotWithShape="0">
                    <a:prstClr val="white">
                      <a:alpha val="40000"/>
                    </a:prstClr>
                  </a:outerShdw>
                </a:effectLst>
                <a:latin typeface="Calibri"/>
                <a:ea typeface="+mn-lt"/>
                <a:cs typeface="Calibri"/>
              </a:rPr>
              <a:t>Llangunnor</a:t>
            </a:r>
            <a:r>
              <a:rPr lang="en-US" sz="5600">
                <a:effectLst>
                  <a:outerShdw blurRad="63500" dir="2700000" algn="tl" rotWithShape="0">
                    <a:prstClr val="white">
                      <a:alpha val="40000"/>
                    </a:prstClr>
                  </a:outerShdw>
                </a:effectLst>
                <a:latin typeface="Calibri"/>
                <a:ea typeface="+mn-lt"/>
                <a:cs typeface="Calibri"/>
              </a:rPr>
              <a:t>  School, Welsh is the main medium of life and work. English is introduced as pupils transfer to Year 3 so that pupils have the opportunity  to develop an equal competence in both languages. </a:t>
            </a:r>
            <a:endParaRPr lang="en-US" sz="5600">
              <a:effectLst>
                <a:outerShdw blurRad="63500" dir="2700000" algn="tl" rotWithShape="0">
                  <a:prstClr val="white">
                    <a:alpha val="40000"/>
                  </a:prstClr>
                </a:outerShdw>
              </a:effectLst>
              <a:latin typeface="Calibri"/>
              <a:ea typeface="Calibri"/>
              <a:cs typeface="Calibri"/>
            </a:endParaRPr>
          </a:p>
          <a:p>
            <a:pPr algn="ctr">
              <a:buNone/>
            </a:pPr>
            <a:r>
              <a:rPr lang="en-US" sz="5600">
                <a:effectLst>
                  <a:outerShdw blurRad="63500" dir="2700000" algn="tl" rotWithShape="0">
                    <a:prstClr val="white">
                      <a:alpha val="40000"/>
                    </a:prstClr>
                  </a:outerShdw>
                </a:effectLst>
                <a:latin typeface="Calibri"/>
                <a:ea typeface="+mn-lt"/>
                <a:cs typeface="Calibri"/>
              </a:rPr>
              <a:t>In our English medium classes, the Welsh language is often used as a mean of communication. This builds upon the strong foundation set in the early years to ensure continued development of the learning of the Welsh language and to ensure an equal opportunity for both English and Welsh in the life and work of the school. It is the aim of the school to develop linguistic competence in both languages by the age of 11.</a:t>
            </a:r>
            <a:endParaRPr lang="en-US" sz="5600">
              <a:effectLst>
                <a:outerShdw blurRad="63500" dir="2700000" algn="tl" rotWithShape="0">
                  <a:prstClr val="white">
                    <a:alpha val="40000"/>
                  </a:prstClr>
                </a:outerShdw>
              </a:effectLst>
              <a:latin typeface="Calibri"/>
              <a:cs typeface="Calibri"/>
            </a:endParaRPr>
          </a:p>
          <a:p>
            <a:pPr marL="0" indent="0">
              <a:buNone/>
            </a:pPr>
            <a:endParaRPr lang="en-US"/>
          </a:p>
        </p:txBody>
      </p:sp>
    </p:spTree>
    <p:extLst>
      <p:ext uri="{BB962C8B-B14F-4D97-AF65-F5344CB8AC3E}">
        <p14:creationId xmlns:p14="http://schemas.microsoft.com/office/powerpoint/2010/main" val="4274417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30145-D4F9-7BDF-5F0A-CF03CD874410}"/>
              </a:ext>
            </a:extLst>
          </p:cNvPr>
          <p:cNvSpPr>
            <a:spLocks noGrp="1"/>
          </p:cNvSpPr>
          <p:nvPr>
            <p:ph type="title"/>
          </p:nvPr>
        </p:nvSpPr>
        <p:spPr/>
        <p:txBody>
          <a:bodyPr/>
          <a:lstStyle/>
          <a:p>
            <a:r>
              <a:rPr lang="en-US" sz="4000" err="1"/>
              <a:t>xxSafonau</a:t>
            </a:r>
            <a:r>
              <a:rPr lang="en-US" sz="4000"/>
              <a:t> / Standards</a:t>
            </a:r>
          </a:p>
        </p:txBody>
      </p:sp>
      <p:sp>
        <p:nvSpPr>
          <p:cNvPr id="3" name="Content Placeholder 2">
            <a:extLst>
              <a:ext uri="{FF2B5EF4-FFF2-40B4-BE49-F238E27FC236}">
                <a16:creationId xmlns:a16="http://schemas.microsoft.com/office/drawing/2014/main" id="{04C8B416-CB26-A1A5-3C9D-13B759B90C79}"/>
              </a:ext>
            </a:extLst>
          </p:cNvPr>
          <p:cNvSpPr>
            <a:spLocks noGrp="1"/>
          </p:cNvSpPr>
          <p:nvPr>
            <p:ph sz="half" idx="1"/>
          </p:nvPr>
        </p:nvSpPr>
        <p:spPr>
          <a:xfrm>
            <a:off x="4691857" y="1471085"/>
            <a:ext cx="4347209" cy="2586565"/>
          </a:xfrm>
          <a:solidFill>
            <a:schemeClr val="accent1">
              <a:lumMod val="20000"/>
              <a:lumOff val="80000"/>
            </a:schemeClr>
          </a:solidFill>
          <a:ln w="28575">
            <a:solidFill>
              <a:schemeClr val="bg2"/>
            </a:solidFill>
          </a:ln>
        </p:spPr>
        <p:txBody>
          <a:bodyPr vert="horz" lIns="91440" tIns="45720" rIns="91440" bIns="45720" rtlCol="0" anchor="t">
            <a:noAutofit/>
          </a:bodyPr>
          <a:lstStyle/>
          <a:p>
            <a:pPr marL="0" indent="0">
              <a:spcBef>
                <a:spcPts val="0"/>
              </a:spcBef>
              <a:buNone/>
            </a:pPr>
            <a:r>
              <a:rPr lang="en-GB" sz="900" b="1" dirty="0">
                <a:latin typeface="Calibri"/>
                <a:cs typeface="Calibri"/>
              </a:rPr>
              <a:t>Standards and Performance – 2024/25: </a:t>
            </a:r>
            <a:endParaRPr lang="en-GB" sz="900" b="1" dirty="0">
              <a:latin typeface="Calibri" panose="020F0502020204030204" pitchFamily="34" charset="0"/>
              <a:cs typeface="Calibri" panose="020F0502020204030204" pitchFamily="34" charset="0"/>
            </a:endParaRPr>
          </a:p>
          <a:p>
            <a:pPr>
              <a:spcBef>
                <a:spcPts val="0"/>
              </a:spcBef>
            </a:pPr>
            <a:endParaRPr lang="en-GB" sz="900" b="1">
              <a:latin typeface="Calibri" panose="020F0502020204030204" pitchFamily="34" charset="0"/>
              <a:cs typeface="Calibri" panose="020F0502020204030204" pitchFamily="34" charset="0"/>
            </a:endParaRPr>
          </a:p>
          <a:p>
            <a:pPr>
              <a:spcBef>
                <a:spcPts val="0"/>
              </a:spcBef>
            </a:pPr>
            <a:r>
              <a:rPr lang="en-GB" sz="900" dirty="0">
                <a:latin typeface="Calibri"/>
                <a:cs typeface="Calibri"/>
              </a:rPr>
              <a:t>Whole school Attendance: 94.6% </a:t>
            </a:r>
            <a:endParaRPr lang="en-GB" sz="900" dirty="0">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endParaRPr lang="en-GB" sz="900">
              <a:latin typeface="Calibri" panose="020F0502020204030204" pitchFamily="34" charset="0"/>
              <a:cs typeface="Calibri" panose="020F0502020204030204" pitchFamily="34" charset="0"/>
            </a:endParaRPr>
          </a:p>
          <a:p>
            <a:pPr>
              <a:spcBef>
                <a:spcPts val="0"/>
              </a:spcBef>
            </a:pPr>
            <a:r>
              <a:rPr lang="en-GB" sz="900" dirty="0">
                <a:latin typeface="Calibri"/>
                <a:cs typeface="Calibri"/>
              </a:rPr>
              <a:t>The regional Support, Challenge and Intervention Framework: the school receives support from the  LA.</a:t>
            </a:r>
            <a:endParaRPr lang="en-GB" sz="900" dirty="0">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endParaRPr lang="en-GB" sz="900">
              <a:effectLst>
                <a:outerShdw blurRad="63500" dir="2700000" algn="tl" rotWithShape="0">
                  <a:prstClr val="white">
                    <a:alpha val="40000"/>
                  </a:prstClr>
                </a:outerShdw>
              </a:effectLst>
              <a:latin typeface="Calibri"/>
              <a:cs typeface="Calibri"/>
            </a:endParaRPr>
          </a:p>
          <a:p>
            <a:pPr>
              <a:spcBef>
                <a:spcPts val="0"/>
              </a:spcBef>
            </a:pPr>
            <a:r>
              <a:rPr lang="en-GB" sz="900" dirty="0">
                <a:latin typeface="Calibri"/>
                <a:cs typeface="Calibri"/>
              </a:rPr>
              <a:t>The performance of pupils entitled to free school meals: because this percentage is so low (less than 8%), it is difficult to make a meaningful statement about the pattern.  </a:t>
            </a:r>
            <a:endParaRPr lang="en-GB" sz="900" dirty="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marL="0" indent="0">
              <a:spcBef>
                <a:spcPts val="0"/>
              </a:spcBef>
              <a:buNone/>
            </a:pPr>
            <a:endParaRPr lang="en-GB" sz="900" dirty="0">
              <a:effectLst>
                <a:outerShdw blurRad="63500" dir="2700000" algn="tl" rotWithShape="0">
                  <a:prstClr val="white">
                    <a:alpha val="40000"/>
                  </a:prstClr>
                </a:outerShdw>
              </a:effectLst>
              <a:latin typeface="Calibri"/>
              <a:ea typeface="Calibri"/>
              <a:cs typeface="Calibri"/>
            </a:endParaRPr>
          </a:p>
          <a:p>
            <a:pPr>
              <a:spcBef>
                <a:spcPts val="0"/>
              </a:spcBef>
            </a:pPr>
            <a:r>
              <a:rPr lang="en-GB" sz="900" dirty="0">
                <a:latin typeface="Calibri"/>
                <a:cs typeface="Calibri"/>
              </a:rPr>
              <a:t>ALN Pupils: ALN pupils are making appropriate progress across the school. </a:t>
            </a:r>
            <a:endParaRPr lang="en-GB" sz="900" dirty="0">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a:spcBef>
                <a:spcPts val="0"/>
              </a:spcBef>
            </a:pPr>
            <a:endParaRPr lang="en-GB" sz="900">
              <a:latin typeface="Calibri" panose="020F0502020204030204" pitchFamily="34" charset="0"/>
              <a:cs typeface="Calibri" panose="020F0502020204030204" pitchFamily="34" charset="0"/>
            </a:endParaRPr>
          </a:p>
          <a:p>
            <a:pPr marL="0" indent="0">
              <a:spcBef>
                <a:spcPts val="0"/>
              </a:spcBef>
              <a:buNone/>
            </a:pPr>
            <a:endParaRPr lang="en-GB" sz="900">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a:p>
            <a:pPr marL="0" indent="0">
              <a:spcBef>
                <a:spcPts val="0"/>
              </a:spcBef>
              <a:buNone/>
            </a:pPr>
            <a:endParaRPr lang="en-GB" sz="900">
              <a:effectLst>
                <a:outerShdw blurRad="63500" dir="2700000" algn="tl" rotWithShape="0">
                  <a:prstClr val="white">
                    <a:alpha val="40000"/>
                  </a:prstClr>
                </a:outerShdw>
              </a:effectLst>
              <a:highlight>
                <a:srgbClr val="FFFF00"/>
              </a:highlight>
              <a:latin typeface="Calibri" panose="020F0502020204030204" pitchFamily="34" charset="0"/>
              <a:cs typeface="Calibri" panose="020F0502020204030204" pitchFamily="34" charset="0"/>
            </a:endParaRPr>
          </a:p>
          <a:p>
            <a:pPr marL="0" indent="0">
              <a:spcBef>
                <a:spcPts val="0"/>
              </a:spcBef>
              <a:buNone/>
            </a:pPr>
            <a:r>
              <a:rPr lang="en-GB" sz="900" b="1" dirty="0">
                <a:latin typeface="Calibri"/>
                <a:cs typeface="Calibri"/>
              </a:rPr>
              <a:t>In-Service Training</a:t>
            </a:r>
            <a:r>
              <a:rPr lang="en-GB" sz="900" dirty="0">
                <a:latin typeface="Calibri"/>
                <a:cs typeface="Calibri"/>
              </a:rPr>
              <a:t>: A variety of different in-service training sessions were held to meet the priorities of the school development plan.</a:t>
            </a:r>
            <a:endParaRPr lang="en-US" sz="900" dirty="0">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p:txBody>
      </p:sp>
      <p:sp>
        <p:nvSpPr>
          <p:cNvPr id="4" name="Content Placeholder 3">
            <a:extLst>
              <a:ext uri="{FF2B5EF4-FFF2-40B4-BE49-F238E27FC236}">
                <a16:creationId xmlns:a16="http://schemas.microsoft.com/office/drawing/2014/main" id="{1DBDEFBD-8D18-C7F3-5FFC-E182CA034622}"/>
              </a:ext>
            </a:extLst>
          </p:cNvPr>
          <p:cNvSpPr>
            <a:spLocks noGrp="1"/>
          </p:cNvSpPr>
          <p:nvPr>
            <p:ph sz="half" idx="2"/>
          </p:nvPr>
        </p:nvSpPr>
        <p:spPr>
          <a:xfrm>
            <a:off x="179820" y="1461407"/>
            <a:ext cx="4392180" cy="2596243"/>
          </a:xfrm>
          <a:solidFill>
            <a:schemeClr val="accent1">
              <a:lumMod val="40000"/>
              <a:lumOff val="60000"/>
            </a:schemeClr>
          </a:solidFill>
          <a:ln w="28575">
            <a:solidFill>
              <a:schemeClr val="bg2"/>
            </a:solidFill>
          </a:ln>
        </p:spPr>
        <p:txBody>
          <a:bodyPr vert="horz" lIns="91440" tIns="45720" rIns="91440" bIns="45720" rtlCol="0" anchor="t">
            <a:noAutofit/>
          </a:bodyPr>
          <a:lstStyle/>
          <a:p>
            <a:pPr marL="0" indent="0">
              <a:spcBef>
                <a:spcPts val="0"/>
              </a:spcBef>
              <a:buNone/>
            </a:pPr>
            <a:r>
              <a:rPr lang="cy-GB" sz="900" b="1" dirty="0">
                <a:latin typeface="Calibri"/>
                <a:cs typeface="Calibri"/>
              </a:rPr>
              <a:t>Safonau a Pherfformiad 2024/25 Cyffredinol</a:t>
            </a:r>
            <a:r>
              <a:rPr lang="cy-GB" sz="900" dirty="0">
                <a:latin typeface="Calibri"/>
                <a:cs typeface="Calibri"/>
              </a:rPr>
              <a:t>: </a:t>
            </a:r>
            <a:endParaRPr lang="cy-GB" sz="900" dirty="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a:spcBef>
                <a:spcPts val="0"/>
              </a:spcBef>
            </a:pPr>
            <a:r>
              <a:rPr lang="cy-GB" sz="900" dirty="0">
                <a:latin typeface="Calibri"/>
                <a:cs typeface="Calibri"/>
              </a:rPr>
              <a:t>Presenoldeb ysgol gyfan: 94.6  %</a:t>
            </a:r>
            <a:endParaRPr lang="cy-GB" sz="900" dirty="0">
              <a:effectLst>
                <a:outerShdw blurRad="63500" dir="2700000" algn="tl" rotWithShape="0">
                  <a:prstClr val="white">
                    <a:alpha val="40000"/>
                  </a:prstClr>
                </a:outerShdw>
              </a:effectLst>
              <a:latin typeface="Calibri"/>
              <a:ea typeface="Calibri"/>
              <a:cs typeface="Calibri"/>
            </a:endParaRPr>
          </a:p>
          <a:p>
            <a:pPr>
              <a:spcBef>
                <a:spcPts val="0"/>
              </a:spcBef>
            </a:pPr>
            <a:endParaRPr lang="cy-GB" sz="90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a:spcBef>
                <a:spcPts val="0"/>
              </a:spcBef>
            </a:pPr>
            <a:r>
              <a:rPr lang="cy-GB" sz="900" dirty="0">
                <a:latin typeface="Calibri"/>
                <a:cs typeface="Calibri"/>
              </a:rPr>
              <a:t>Fframwaith Cefnogaeth Her ac Ymyrraeth: mae’r ysgol yn derbyn cefnogaeth gan swyddogion yr AALl.</a:t>
            </a:r>
            <a:endParaRPr lang="cy-GB" sz="900" dirty="0">
              <a:effectLst>
                <a:outerShdw blurRad="63500" dir="2700000" algn="tl" rotWithShape="0">
                  <a:prstClr val="white">
                    <a:alpha val="40000"/>
                  </a:prstClr>
                </a:outerShdw>
              </a:effectLst>
              <a:latin typeface="Calibri"/>
              <a:ea typeface="Calibri"/>
              <a:cs typeface="Calibri"/>
            </a:endParaRPr>
          </a:p>
          <a:p>
            <a:pPr>
              <a:spcBef>
                <a:spcPts val="0"/>
              </a:spcBef>
            </a:pPr>
            <a:endParaRPr lang="cy-GB" sz="90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a:spcBef>
                <a:spcPts val="0"/>
              </a:spcBef>
            </a:pPr>
            <a:r>
              <a:rPr lang="cy-GB" sz="900" dirty="0">
                <a:latin typeface="Calibri"/>
                <a:cs typeface="Calibri"/>
              </a:rPr>
              <a:t> Perfformiad disgyblion sydd â’r hawl i ginio am ddim; gan fod y canran mor isel (llai na 8%) mae’n anodd gwneud datganiad ystyrlon ynglŷn â’r patrwm. </a:t>
            </a:r>
            <a:endParaRPr lang="cy-GB" sz="900" dirty="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marL="0" indent="0">
              <a:spcBef>
                <a:spcPts val="0"/>
              </a:spcBef>
              <a:buNone/>
            </a:pPr>
            <a:endParaRPr lang="cy-GB" sz="900" dirty="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a:spcBef>
                <a:spcPts val="0"/>
              </a:spcBef>
            </a:pPr>
            <a:r>
              <a:rPr lang="cy-GB" sz="900" dirty="0">
                <a:latin typeface="Calibri"/>
                <a:cs typeface="Calibri"/>
              </a:rPr>
              <a:t>Disgyblion ADY: Mae disgyblion ADY yn gwneud cynnydd cadarn ar draws yr ysgol.</a:t>
            </a:r>
            <a:endParaRPr lang="cy-GB" sz="900" dirty="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marL="0" indent="0">
              <a:spcBef>
                <a:spcPts val="0"/>
              </a:spcBef>
              <a:buNone/>
            </a:pPr>
            <a:endParaRPr lang="cy-GB" sz="900">
              <a:effectLst>
                <a:outerShdw blurRad="63500" dir="2700000" algn="tl" rotWithShape="0">
                  <a:prstClr val="white">
                    <a:alpha val="40000"/>
                  </a:prstClr>
                </a:outerShdw>
              </a:effectLst>
              <a:latin typeface="Calibri"/>
              <a:ea typeface="Calibri"/>
              <a:cs typeface="Calibri"/>
            </a:endParaRPr>
          </a:p>
          <a:p>
            <a:pPr marL="0" indent="0">
              <a:spcBef>
                <a:spcPts val="0"/>
              </a:spcBef>
              <a:buNone/>
            </a:pPr>
            <a:endParaRPr lang="cy-GB" sz="900">
              <a:effectLst>
                <a:outerShdw blurRad="63500" dir="2700000" algn="tl" rotWithShape="0">
                  <a:prstClr val="white">
                    <a:alpha val="40000"/>
                  </a:prstClr>
                </a:outerShdw>
              </a:effectLst>
              <a:latin typeface="Calibri" panose="020F0502020204030204" pitchFamily="34" charset="0"/>
              <a:ea typeface="Calibri"/>
              <a:cs typeface="Calibri" panose="020F0502020204030204" pitchFamily="34" charset="0"/>
            </a:endParaRPr>
          </a:p>
          <a:p>
            <a:pPr>
              <a:spcBef>
                <a:spcPts val="0"/>
              </a:spcBef>
            </a:pPr>
            <a:endParaRPr lang="cy-GB" sz="900">
              <a:latin typeface="Calibri" panose="020F0502020204030204" pitchFamily="34" charset="0"/>
              <a:cs typeface="Calibri" panose="020F0502020204030204" pitchFamily="34" charset="0"/>
            </a:endParaRPr>
          </a:p>
          <a:p>
            <a:pPr marL="0" indent="0">
              <a:spcBef>
                <a:spcPts val="0"/>
              </a:spcBef>
              <a:buNone/>
            </a:pPr>
            <a:r>
              <a:rPr lang="cy-GB" sz="900" b="1" dirty="0">
                <a:latin typeface="Calibri"/>
                <a:cs typeface="Calibri"/>
              </a:rPr>
              <a:t>Hyfforddiant Mewn Swydd </a:t>
            </a:r>
            <a:r>
              <a:rPr lang="cy-GB" sz="900" dirty="0">
                <a:latin typeface="Calibri"/>
                <a:cs typeface="Calibri"/>
              </a:rPr>
              <a:t>Cafwyd amrywiaeth o wahanol sesiynau hyfforddiant mewn swydd er mwyn sicrhau y cyflawnir blaenoriaethau’r cynllun datblygu ysgol.</a:t>
            </a:r>
            <a:endParaRPr lang="en-US" sz="900" dirty="0">
              <a:effectLst>
                <a:outerShdw blurRad="63500" dir="2700000" algn="tl" rotWithShape="0">
                  <a:prstClr val="white">
                    <a:alpha val="40000"/>
                  </a:prstClr>
                </a:outerShdw>
              </a:effectLst>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84BA3552-1605-40DA-A4D2-18C5AFE3379A}"/>
              </a:ext>
            </a:extLst>
          </p:cNvPr>
          <p:cNvSpPr txBox="1"/>
          <p:nvPr/>
        </p:nvSpPr>
        <p:spPr>
          <a:xfrm>
            <a:off x="4691858" y="4173181"/>
            <a:ext cx="4347209" cy="2169825"/>
          </a:xfrm>
          <a:prstGeom prst="rect">
            <a:avLst/>
          </a:prstGeom>
          <a:solidFill>
            <a:schemeClr val="accent1">
              <a:lumMod val="20000"/>
              <a:lumOff val="80000"/>
            </a:schemeClr>
          </a:solidFill>
          <a:ln w="28575">
            <a:solidFill>
              <a:schemeClr val="bg2"/>
            </a:solidFill>
          </a:ln>
        </p:spPr>
        <p:txBody>
          <a:bodyPr wrap="square" lIns="91440" tIns="45720" rIns="91440" bIns="45720" anchor="t">
            <a:spAutoFit/>
          </a:bodyPr>
          <a:lstStyle/>
          <a:p>
            <a:r>
              <a:rPr lang="en-GB" sz="900" b="1">
                <a:solidFill>
                  <a:schemeClr val="bg2"/>
                </a:solidFill>
                <a:latin typeface="Calibri"/>
                <a:cs typeface="Calibri"/>
              </a:rPr>
              <a:t>Participation in Sports </a:t>
            </a:r>
            <a:r>
              <a:rPr lang="en-GB" sz="900">
                <a:solidFill>
                  <a:schemeClr val="bg2"/>
                </a:solidFill>
                <a:latin typeface="Calibri"/>
                <a:cs typeface="Calibri"/>
              </a:rPr>
              <a:t>The main aim of Physical Education in </a:t>
            </a:r>
            <a:r>
              <a:rPr lang="en-GB" sz="900" err="1">
                <a:solidFill>
                  <a:schemeClr val="bg2"/>
                </a:solidFill>
                <a:latin typeface="Calibri"/>
                <a:cs typeface="Calibri"/>
              </a:rPr>
              <a:t>Llangunnor</a:t>
            </a:r>
            <a:r>
              <a:rPr lang="en-GB" sz="900">
                <a:solidFill>
                  <a:schemeClr val="bg2"/>
                </a:solidFill>
                <a:latin typeface="Calibri"/>
                <a:cs typeface="Calibri"/>
              </a:rPr>
              <a:t> School is to encourage and help every pupil to live a healthy and active lifestyle, whilst encouraging the development of desirable characteristics such as effort, fair play, sportsmanship, perseverance and confidence. Members of staff attempt to achieve these characteristics by offering a wide range of activities for every age group, as part of the curriculum and as extra-curricular activities, by challenging them to improve their personal performance. </a:t>
            </a:r>
            <a:endParaRPr lang="en-GB" sz="900">
              <a:solidFill>
                <a:schemeClr val="bg2"/>
              </a:solidFill>
              <a:latin typeface="Calibri" panose="020F0502020204030204" pitchFamily="34" charset="0"/>
              <a:cs typeface="Calibri" panose="020F0502020204030204" pitchFamily="34" charset="0"/>
            </a:endParaRPr>
          </a:p>
          <a:p>
            <a:r>
              <a:rPr lang="en-GB" sz="900">
                <a:solidFill>
                  <a:schemeClr val="bg2"/>
                </a:solidFill>
                <a:latin typeface="Calibri"/>
                <a:cs typeface="Calibri"/>
              </a:rPr>
              <a:t>These activities include athletics, rugby, football, hockey, netball and a variety of other indoor and outdoor activities.  These were some of the activities we attended:</a:t>
            </a:r>
            <a:endParaRPr lang="en-GB" sz="900">
              <a:solidFill>
                <a:schemeClr val="bg2"/>
              </a:solidFill>
              <a:latin typeface="Calibri"/>
              <a:ea typeface="Calibri"/>
              <a:cs typeface="Calibri"/>
            </a:endParaRPr>
          </a:p>
          <a:p>
            <a:r>
              <a:rPr lang="en-GB" sz="900">
                <a:solidFill>
                  <a:schemeClr val="bg2"/>
                </a:solidFill>
                <a:latin typeface="Calibri"/>
                <a:cs typeface="Calibri"/>
              </a:rPr>
              <a:t>• Carmarthenshire Schools Cross Country Championships • Urdd football competition • Swimming lessons for Years 3 and 4. • Bronze Ambassador Training. • St David’s Day Cross Country Run • District Rugby Trials • Urdd Rugby Competition • Cricket sessions with Carl Holding • Netball Competitions • Boys Urdd Football Competition • Girls Football Competitions • Urdd Rugby Competition for girls • Urdd Netball Competitions • Bicycle Road Safety Training. </a:t>
            </a:r>
            <a:endParaRPr lang="en-GB" sz="900">
              <a:solidFill>
                <a:schemeClr val="bg2"/>
              </a:solidFill>
              <a:latin typeface="Calibri"/>
              <a:ea typeface="Calibri"/>
              <a:cs typeface="Calibri"/>
            </a:endParaRPr>
          </a:p>
          <a:p>
            <a:endParaRPr lang="en-GB" sz="900">
              <a:solidFill>
                <a:schemeClr val="bg2"/>
              </a:solidFill>
              <a:latin typeface="Calibri"/>
              <a:ea typeface="Calibri"/>
              <a:cs typeface="Calibri"/>
            </a:endParaRPr>
          </a:p>
        </p:txBody>
      </p:sp>
      <p:sp>
        <p:nvSpPr>
          <p:cNvPr id="8" name="TextBox 7">
            <a:extLst>
              <a:ext uri="{FF2B5EF4-FFF2-40B4-BE49-F238E27FC236}">
                <a16:creationId xmlns:a16="http://schemas.microsoft.com/office/drawing/2014/main" id="{29736E07-DB8A-4C79-92B4-BA47AD5F97FC}"/>
              </a:ext>
            </a:extLst>
          </p:cNvPr>
          <p:cNvSpPr txBox="1"/>
          <p:nvPr/>
        </p:nvSpPr>
        <p:spPr>
          <a:xfrm>
            <a:off x="104933" y="4173181"/>
            <a:ext cx="4467067" cy="2169825"/>
          </a:xfrm>
          <a:prstGeom prst="rect">
            <a:avLst/>
          </a:prstGeom>
          <a:solidFill>
            <a:schemeClr val="accent1">
              <a:lumMod val="40000"/>
              <a:lumOff val="60000"/>
            </a:schemeClr>
          </a:solidFill>
          <a:ln w="28575">
            <a:solidFill>
              <a:schemeClr val="bg2"/>
            </a:solidFill>
          </a:ln>
        </p:spPr>
        <p:txBody>
          <a:bodyPr wrap="square" lIns="91440" tIns="45720" rIns="91440" bIns="45720" anchor="t">
            <a:spAutoFit/>
          </a:bodyPr>
          <a:lstStyle/>
          <a:p>
            <a:r>
              <a:rPr lang="en-GB" sz="900" b="1" err="1">
                <a:solidFill>
                  <a:schemeClr val="bg2"/>
                </a:solidFill>
                <a:latin typeface="Calibri"/>
                <a:cs typeface="Calibri"/>
              </a:rPr>
              <a:t>Profiadau</a:t>
            </a:r>
            <a:r>
              <a:rPr lang="en-GB" sz="900" b="1">
                <a:solidFill>
                  <a:schemeClr val="bg2"/>
                </a:solidFill>
                <a:latin typeface="Calibri"/>
                <a:cs typeface="Calibri"/>
              </a:rPr>
              <a:t> </a:t>
            </a:r>
            <a:r>
              <a:rPr lang="en-GB" sz="900" b="1" err="1">
                <a:solidFill>
                  <a:schemeClr val="bg2"/>
                </a:solidFill>
                <a:latin typeface="Calibri"/>
                <a:cs typeface="Calibri"/>
              </a:rPr>
              <a:t>ym</a:t>
            </a:r>
            <a:r>
              <a:rPr lang="en-GB" sz="900" b="1">
                <a:solidFill>
                  <a:schemeClr val="bg2"/>
                </a:solidFill>
                <a:latin typeface="Calibri"/>
                <a:cs typeface="Calibri"/>
              </a:rPr>
              <a:t> Maes </a:t>
            </a:r>
            <a:r>
              <a:rPr lang="en-GB" sz="900" b="1" err="1">
                <a:solidFill>
                  <a:schemeClr val="bg2"/>
                </a:solidFill>
                <a:latin typeface="Calibri"/>
                <a:cs typeface="Calibri"/>
              </a:rPr>
              <a:t>Chwaraeon</a:t>
            </a:r>
            <a:r>
              <a:rPr lang="en-GB" sz="900" b="1">
                <a:solidFill>
                  <a:schemeClr val="bg2"/>
                </a:solidFill>
                <a:latin typeface="Calibri"/>
                <a:cs typeface="Calibri"/>
              </a:rPr>
              <a:t> </a:t>
            </a:r>
            <a:r>
              <a:rPr lang="en-GB" sz="900">
                <a:solidFill>
                  <a:schemeClr val="bg2"/>
                </a:solidFill>
                <a:latin typeface="Calibri"/>
                <a:cs typeface="Calibri"/>
              </a:rPr>
              <a:t>Yn </a:t>
            </a:r>
            <a:r>
              <a:rPr lang="en-GB" sz="900" err="1">
                <a:solidFill>
                  <a:schemeClr val="bg2"/>
                </a:solidFill>
                <a:latin typeface="Calibri"/>
                <a:cs typeface="Calibri"/>
              </a:rPr>
              <a:t>gyffredinol</a:t>
            </a:r>
            <a:r>
              <a:rPr lang="en-GB" sz="900">
                <a:solidFill>
                  <a:schemeClr val="bg2"/>
                </a:solidFill>
                <a:latin typeface="Calibri"/>
                <a:cs typeface="Calibri"/>
              </a:rPr>
              <a:t> </a:t>
            </a:r>
            <a:r>
              <a:rPr lang="en-GB" sz="900" err="1">
                <a:solidFill>
                  <a:schemeClr val="bg2"/>
                </a:solidFill>
                <a:latin typeface="Calibri"/>
                <a:cs typeface="Calibri"/>
              </a:rPr>
              <a:t>prif</a:t>
            </a:r>
            <a:r>
              <a:rPr lang="en-GB" sz="900">
                <a:solidFill>
                  <a:schemeClr val="bg2"/>
                </a:solidFill>
                <a:latin typeface="Calibri"/>
                <a:cs typeface="Calibri"/>
              </a:rPr>
              <a:t> </a:t>
            </a:r>
            <a:r>
              <a:rPr lang="en-GB" sz="900" err="1">
                <a:solidFill>
                  <a:schemeClr val="bg2"/>
                </a:solidFill>
                <a:latin typeface="Calibri"/>
                <a:cs typeface="Calibri"/>
              </a:rPr>
              <a:t>nodau</a:t>
            </a:r>
            <a:r>
              <a:rPr lang="en-GB" sz="900">
                <a:solidFill>
                  <a:schemeClr val="bg2"/>
                </a:solidFill>
                <a:latin typeface="Calibri"/>
                <a:cs typeface="Calibri"/>
              </a:rPr>
              <a:t> </a:t>
            </a:r>
            <a:r>
              <a:rPr lang="en-GB" sz="900" err="1">
                <a:solidFill>
                  <a:schemeClr val="bg2"/>
                </a:solidFill>
                <a:latin typeface="Calibri"/>
                <a:cs typeface="Calibri"/>
              </a:rPr>
              <a:t>dysgu</a:t>
            </a:r>
            <a:r>
              <a:rPr lang="en-GB" sz="900">
                <a:solidFill>
                  <a:schemeClr val="bg2"/>
                </a:solidFill>
                <a:latin typeface="Calibri"/>
                <a:cs typeface="Calibri"/>
              </a:rPr>
              <a:t> </a:t>
            </a:r>
            <a:r>
              <a:rPr lang="en-GB" sz="900" err="1">
                <a:solidFill>
                  <a:schemeClr val="bg2"/>
                </a:solidFill>
                <a:latin typeface="Calibri"/>
                <a:cs typeface="Calibri"/>
              </a:rPr>
              <a:t>Addysg</a:t>
            </a:r>
            <a:r>
              <a:rPr lang="en-GB" sz="900">
                <a:solidFill>
                  <a:schemeClr val="bg2"/>
                </a:solidFill>
                <a:latin typeface="Calibri"/>
                <a:cs typeface="Calibri"/>
              </a:rPr>
              <a:t> </a:t>
            </a:r>
            <a:r>
              <a:rPr lang="en-GB" sz="900" err="1">
                <a:solidFill>
                  <a:schemeClr val="bg2"/>
                </a:solidFill>
                <a:latin typeface="Calibri"/>
                <a:cs typeface="Calibri"/>
              </a:rPr>
              <a:t>Gorfforol</a:t>
            </a:r>
            <a:r>
              <a:rPr lang="en-GB" sz="900">
                <a:solidFill>
                  <a:schemeClr val="bg2"/>
                </a:solidFill>
                <a:latin typeface="Calibri"/>
                <a:cs typeface="Calibri"/>
              </a:rPr>
              <a:t> </a:t>
            </a:r>
            <a:r>
              <a:rPr lang="en-GB" sz="900" err="1">
                <a:solidFill>
                  <a:schemeClr val="bg2"/>
                </a:solidFill>
                <a:latin typeface="Calibri"/>
                <a:cs typeface="Calibri"/>
              </a:rPr>
              <a:t>yw</a:t>
            </a:r>
            <a:r>
              <a:rPr lang="en-GB" sz="900">
                <a:solidFill>
                  <a:schemeClr val="bg2"/>
                </a:solidFill>
                <a:latin typeface="Calibri"/>
                <a:cs typeface="Calibri"/>
              </a:rPr>
              <a:t> </a:t>
            </a:r>
            <a:r>
              <a:rPr lang="en-GB" sz="900" err="1">
                <a:solidFill>
                  <a:schemeClr val="bg2"/>
                </a:solidFill>
                <a:latin typeface="Calibri"/>
                <a:cs typeface="Calibri"/>
              </a:rPr>
              <a:t>annog</a:t>
            </a:r>
            <a:r>
              <a:rPr lang="en-GB" sz="900">
                <a:solidFill>
                  <a:schemeClr val="bg2"/>
                </a:solidFill>
                <a:latin typeface="Calibri"/>
                <a:cs typeface="Calibri"/>
              </a:rPr>
              <a:t> a </a:t>
            </a:r>
            <a:r>
              <a:rPr lang="en-GB" sz="900" err="1">
                <a:solidFill>
                  <a:schemeClr val="bg2"/>
                </a:solidFill>
                <a:latin typeface="Calibri"/>
                <a:cs typeface="Calibri"/>
              </a:rPr>
              <a:t>helpu</a:t>
            </a:r>
            <a:r>
              <a:rPr lang="en-GB" sz="900">
                <a:solidFill>
                  <a:schemeClr val="bg2"/>
                </a:solidFill>
                <a:latin typeface="Calibri"/>
                <a:cs typeface="Calibri"/>
              </a:rPr>
              <a:t> </a:t>
            </a:r>
            <a:r>
              <a:rPr lang="en-GB" sz="900" err="1">
                <a:solidFill>
                  <a:schemeClr val="bg2"/>
                </a:solidFill>
                <a:latin typeface="Calibri"/>
                <a:cs typeface="Calibri"/>
              </a:rPr>
              <a:t>pob</a:t>
            </a:r>
            <a:r>
              <a:rPr lang="en-GB" sz="900">
                <a:solidFill>
                  <a:schemeClr val="bg2"/>
                </a:solidFill>
                <a:latin typeface="Calibri"/>
                <a:cs typeface="Calibri"/>
              </a:rPr>
              <a:t> </a:t>
            </a:r>
            <a:r>
              <a:rPr lang="en-GB" sz="900" err="1">
                <a:solidFill>
                  <a:schemeClr val="bg2"/>
                </a:solidFill>
                <a:latin typeface="Calibri"/>
                <a:cs typeface="Calibri"/>
              </a:rPr>
              <a:t>plentyn</a:t>
            </a:r>
            <a:r>
              <a:rPr lang="en-GB" sz="900">
                <a:solidFill>
                  <a:schemeClr val="bg2"/>
                </a:solidFill>
                <a:latin typeface="Calibri"/>
                <a:cs typeface="Calibri"/>
              </a:rPr>
              <a:t>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fyw</a:t>
            </a:r>
            <a:r>
              <a:rPr lang="en-GB" sz="900">
                <a:solidFill>
                  <a:schemeClr val="bg2"/>
                </a:solidFill>
                <a:latin typeface="Calibri"/>
                <a:cs typeface="Calibri"/>
              </a:rPr>
              <a:t> </a:t>
            </a:r>
            <a:r>
              <a:rPr lang="en-GB" sz="900" err="1">
                <a:solidFill>
                  <a:schemeClr val="bg2"/>
                </a:solidFill>
                <a:latin typeface="Calibri"/>
                <a:cs typeface="Calibri"/>
              </a:rPr>
              <a:t>bywyd</a:t>
            </a:r>
            <a:r>
              <a:rPr lang="en-GB" sz="900">
                <a:solidFill>
                  <a:schemeClr val="bg2"/>
                </a:solidFill>
                <a:latin typeface="Calibri"/>
                <a:cs typeface="Calibri"/>
              </a:rPr>
              <a:t> </a:t>
            </a:r>
            <a:r>
              <a:rPr lang="en-GB" sz="900" err="1">
                <a:solidFill>
                  <a:schemeClr val="bg2"/>
                </a:solidFill>
                <a:latin typeface="Calibri"/>
                <a:cs typeface="Calibri"/>
              </a:rPr>
              <a:t>iachus</a:t>
            </a:r>
            <a:r>
              <a:rPr lang="en-GB" sz="900">
                <a:solidFill>
                  <a:schemeClr val="bg2"/>
                </a:solidFill>
                <a:latin typeface="Calibri"/>
                <a:cs typeface="Calibri"/>
              </a:rPr>
              <a:t> a </a:t>
            </a:r>
            <a:r>
              <a:rPr lang="en-GB" sz="900" err="1">
                <a:solidFill>
                  <a:schemeClr val="bg2"/>
                </a:solidFill>
                <a:latin typeface="Calibri"/>
                <a:cs typeface="Calibri"/>
              </a:rPr>
              <a:t>bywiog</a:t>
            </a:r>
            <a:r>
              <a:rPr lang="en-GB" sz="900">
                <a:solidFill>
                  <a:schemeClr val="bg2"/>
                </a:solidFill>
                <a:latin typeface="Calibri"/>
                <a:cs typeface="Calibri"/>
              </a:rPr>
              <a:t> ac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hyrwyddo</a:t>
            </a:r>
            <a:r>
              <a:rPr lang="en-GB" sz="900">
                <a:solidFill>
                  <a:schemeClr val="bg2"/>
                </a:solidFill>
                <a:latin typeface="Calibri"/>
                <a:cs typeface="Calibri"/>
              </a:rPr>
              <a:t> </a:t>
            </a:r>
            <a:r>
              <a:rPr lang="en-GB" sz="900" err="1">
                <a:solidFill>
                  <a:schemeClr val="bg2"/>
                </a:solidFill>
                <a:latin typeface="Calibri"/>
                <a:cs typeface="Calibri"/>
              </a:rPr>
              <a:t>datblygiad</a:t>
            </a:r>
            <a:r>
              <a:rPr lang="en-GB" sz="900">
                <a:solidFill>
                  <a:schemeClr val="bg2"/>
                </a:solidFill>
                <a:latin typeface="Calibri"/>
                <a:cs typeface="Calibri"/>
              </a:rPr>
              <a:t> </a:t>
            </a:r>
            <a:r>
              <a:rPr lang="en-GB" sz="900" err="1">
                <a:solidFill>
                  <a:schemeClr val="bg2"/>
                </a:solidFill>
                <a:latin typeface="Calibri"/>
                <a:cs typeface="Calibri"/>
              </a:rPr>
              <a:t>priodweddau</a:t>
            </a:r>
            <a:r>
              <a:rPr lang="en-GB" sz="900">
                <a:solidFill>
                  <a:schemeClr val="bg2"/>
                </a:solidFill>
                <a:latin typeface="Calibri"/>
                <a:cs typeface="Calibri"/>
              </a:rPr>
              <a:t> </a:t>
            </a:r>
            <a:r>
              <a:rPr lang="en-GB" sz="900" err="1">
                <a:solidFill>
                  <a:schemeClr val="bg2"/>
                </a:solidFill>
                <a:latin typeface="Calibri"/>
                <a:cs typeface="Calibri"/>
              </a:rPr>
              <a:t>dymunol</a:t>
            </a:r>
            <a:r>
              <a:rPr lang="en-GB" sz="900">
                <a:solidFill>
                  <a:schemeClr val="bg2"/>
                </a:solidFill>
                <a:latin typeface="Calibri"/>
                <a:cs typeface="Calibri"/>
              </a:rPr>
              <a:t>, </a:t>
            </a:r>
            <a:r>
              <a:rPr lang="en-GB" sz="900" err="1">
                <a:solidFill>
                  <a:schemeClr val="bg2"/>
                </a:solidFill>
                <a:latin typeface="Calibri"/>
                <a:cs typeface="Calibri"/>
              </a:rPr>
              <a:t>megis</a:t>
            </a:r>
            <a:r>
              <a:rPr lang="en-GB" sz="900">
                <a:solidFill>
                  <a:schemeClr val="bg2"/>
                </a:solidFill>
                <a:latin typeface="Calibri"/>
                <a:cs typeface="Calibri"/>
              </a:rPr>
              <a:t> </a:t>
            </a:r>
            <a:r>
              <a:rPr lang="en-GB" sz="900" err="1">
                <a:solidFill>
                  <a:schemeClr val="bg2"/>
                </a:solidFill>
                <a:latin typeface="Calibri"/>
                <a:cs typeface="Calibri"/>
              </a:rPr>
              <a:t>ymdrech</a:t>
            </a:r>
            <a:r>
              <a:rPr lang="en-GB" sz="900">
                <a:solidFill>
                  <a:schemeClr val="bg2"/>
                </a:solidFill>
                <a:latin typeface="Calibri"/>
                <a:cs typeface="Calibri"/>
              </a:rPr>
              <a:t>, </a:t>
            </a:r>
            <a:r>
              <a:rPr lang="en-GB" sz="900" err="1">
                <a:solidFill>
                  <a:schemeClr val="bg2"/>
                </a:solidFill>
                <a:latin typeface="Calibri"/>
                <a:cs typeface="Calibri"/>
              </a:rPr>
              <a:t>chwarae</a:t>
            </a:r>
            <a:r>
              <a:rPr lang="en-GB" sz="900">
                <a:solidFill>
                  <a:schemeClr val="bg2"/>
                </a:solidFill>
                <a:latin typeface="Calibri"/>
                <a:cs typeface="Calibri"/>
              </a:rPr>
              <a:t> teg, </a:t>
            </a:r>
            <a:r>
              <a:rPr lang="en-GB" sz="900" err="1">
                <a:solidFill>
                  <a:schemeClr val="bg2"/>
                </a:solidFill>
                <a:latin typeface="Calibri"/>
                <a:cs typeface="Calibri"/>
              </a:rPr>
              <a:t>cyd-chwarae</a:t>
            </a:r>
            <a:r>
              <a:rPr lang="en-GB" sz="900">
                <a:solidFill>
                  <a:schemeClr val="bg2"/>
                </a:solidFill>
                <a:latin typeface="Calibri"/>
                <a:cs typeface="Calibri"/>
              </a:rPr>
              <a:t>, </a:t>
            </a:r>
            <a:r>
              <a:rPr lang="en-GB" sz="900" err="1">
                <a:solidFill>
                  <a:schemeClr val="bg2"/>
                </a:solidFill>
                <a:latin typeface="Calibri"/>
                <a:cs typeface="Calibri"/>
              </a:rPr>
              <a:t>dyfalbarhad</a:t>
            </a:r>
            <a:r>
              <a:rPr lang="en-GB" sz="900">
                <a:solidFill>
                  <a:schemeClr val="bg2"/>
                </a:solidFill>
                <a:latin typeface="Calibri"/>
                <a:cs typeface="Calibri"/>
              </a:rPr>
              <a:t>, </a:t>
            </a:r>
            <a:r>
              <a:rPr lang="en-GB" sz="900" err="1">
                <a:solidFill>
                  <a:schemeClr val="bg2"/>
                </a:solidFill>
                <a:latin typeface="Calibri"/>
                <a:cs typeface="Calibri"/>
              </a:rPr>
              <a:t>gorchest</a:t>
            </a:r>
            <a:r>
              <a:rPr lang="en-GB" sz="900">
                <a:solidFill>
                  <a:schemeClr val="bg2"/>
                </a:solidFill>
                <a:latin typeface="Calibri"/>
                <a:cs typeface="Calibri"/>
              </a:rPr>
              <a:t> a </a:t>
            </a:r>
            <a:r>
              <a:rPr lang="en-GB" sz="900" err="1">
                <a:solidFill>
                  <a:schemeClr val="bg2"/>
                </a:solidFill>
                <a:latin typeface="Calibri"/>
                <a:cs typeface="Calibri"/>
              </a:rPr>
              <a:t>hunan</a:t>
            </a:r>
            <a:r>
              <a:rPr lang="en-GB" sz="900">
                <a:solidFill>
                  <a:schemeClr val="bg2"/>
                </a:solidFill>
                <a:latin typeface="Calibri"/>
                <a:cs typeface="Calibri"/>
              </a:rPr>
              <a:t> </a:t>
            </a:r>
            <a:r>
              <a:rPr lang="en-GB" sz="900" err="1">
                <a:solidFill>
                  <a:schemeClr val="bg2"/>
                </a:solidFill>
                <a:latin typeface="Calibri"/>
                <a:cs typeface="Calibri"/>
              </a:rPr>
              <a:t>hyder</a:t>
            </a:r>
            <a:r>
              <a:rPr lang="en-GB" sz="900">
                <a:solidFill>
                  <a:schemeClr val="bg2"/>
                </a:solidFill>
                <a:latin typeface="Calibri"/>
                <a:cs typeface="Calibri"/>
              </a:rPr>
              <a:t>. </a:t>
            </a:r>
            <a:r>
              <a:rPr lang="en-GB" sz="900" err="1">
                <a:solidFill>
                  <a:schemeClr val="bg2"/>
                </a:solidFill>
                <a:latin typeface="Calibri"/>
                <a:cs typeface="Calibri"/>
              </a:rPr>
              <a:t>Ceisia’r</a:t>
            </a:r>
            <a:r>
              <a:rPr lang="en-GB" sz="900">
                <a:solidFill>
                  <a:schemeClr val="bg2"/>
                </a:solidFill>
                <a:latin typeface="Calibri"/>
                <a:cs typeface="Calibri"/>
              </a:rPr>
              <a:t> staff </a:t>
            </a:r>
            <a:r>
              <a:rPr lang="en-GB" sz="900" err="1">
                <a:solidFill>
                  <a:schemeClr val="bg2"/>
                </a:solidFill>
                <a:latin typeface="Calibri"/>
                <a:cs typeface="Calibri"/>
              </a:rPr>
              <a:t>gyflawni’r</a:t>
            </a:r>
            <a:r>
              <a:rPr lang="en-GB" sz="900">
                <a:solidFill>
                  <a:schemeClr val="bg2"/>
                </a:solidFill>
                <a:latin typeface="Calibri"/>
                <a:cs typeface="Calibri"/>
              </a:rPr>
              <a:t> </a:t>
            </a:r>
            <a:r>
              <a:rPr lang="en-GB" sz="900" err="1">
                <a:solidFill>
                  <a:schemeClr val="bg2"/>
                </a:solidFill>
                <a:latin typeface="Calibri"/>
                <a:cs typeface="Calibri"/>
              </a:rPr>
              <a:t>nodau</a:t>
            </a:r>
            <a:r>
              <a:rPr lang="en-GB" sz="900">
                <a:solidFill>
                  <a:schemeClr val="bg2"/>
                </a:solidFill>
                <a:latin typeface="Calibri"/>
                <a:cs typeface="Calibri"/>
              </a:rPr>
              <a:t> </a:t>
            </a:r>
            <a:r>
              <a:rPr lang="en-GB" sz="900" err="1">
                <a:solidFill>
                  <a:schemeClr val="bg2"/>
                </a:solidFill>
                <a:latin typeface="Calibri"/>
                <a:cs typeface="Calibri"/>
              </a:rPr>
              <a:t>yma</a:t>
            </a:r>
            <a:r>
              <a:rPr lang="en-GB" sz="900">
                <a:solidFill>
                  <a:schemeClr val="bg2"/>
                </a:solidFill>
                <a:latin typeface="Calibri"/>
                <a:cs typeface="Calibri"/>
              </a:rPr>
              <a:t> </a:t>
            </a:r>
            <a:r>
              <a:rPr lang="en-GB" sz="900" err="1">
                <a:solidFill>
                  <a:schemeClr val="bg2"/>
                </a:solidFill>
                <a:latin typeface="Calibri"/>
                <a:cs typeface="Calibri"/>
              </a:rPr>
              <a:t>trwy</a:t>
            </a:r>
            <a:r>
              <a:rPr lang="en-GB" sz="900">
                <a:solidFill>
                  <a:schemeClr val="bg2"/>
                </a:solidFill>
                <a:latin typeface="Calibri"/>
                <a:cs typeface="Calibri"/>
              </a:rPr>
              <a:t> </a:t>
            </a:r>
            <a:r>
              <a:rPr lang="en-GB" sz="900" err="1">
                <a:solidFill>
                  <a:schemeClr val="bg2"/>
                </a:solidFill>
                <a:latin typeface="Calibri"/>
                <a:cs typeface="Calibri"/>
              </a:rPr>
              <a:t>gynnig</a:t>
            </a:r>
            <a:r>
              <a:rPr lang="en-GB" sz="900">
                <a:solidFill>
                  <a:schemeClr val="bg2"/>
                </a:solidFill>
                <a:latin typeface="Calibri"/>
                <a:cs typeface="Calibri"/>
              </a:rPr>
              <a:t> </a:t>
            </a:r>
            <a:r>
              <a:rPr lang="en-GB" sz="900" err="1">
                <a:solidFill>
                  <a:schemeClr val="bg2"/>
                </a:solidFill>
                <a:latin typeface="Calibri"/>
                <a:cs typeface="Calibri"/>
              </a:rPr>
              <a:t>amrywiaeth</a:t>
            </a:r>
            <a:r>
              <a:rPr lang="en-GB" sz="900">
                <a:solidFill>
                  <a:schemeClr val="bg2"/>
                </a:solidFill>
                <a:latin typeface="Calibri"/>
                <a:cs typeface="Calibri"/>
              </a:rPr>
              <a:t> </a:t>
            </a:r>
            <a:r>
              <a:rPr lang="en-GB" sz="900" err="1">
                <a:solidFill>
                  <a:schemeClr val="bg2"/>
                </a:solidFill>
                <a:latin typeface="Calibri"/>
                <a:cs typeface="Calibri"/>
              </a:rPr>
              <a:t>eang</a:t>
            </a:r>
            <a:r>
              <a:rPr lang="en-GB" sz="900">
                <a:solidFill>
                  <a:schemeClr val="bg2"/>
                </a:solidFill>
                <a:latin typeface="Calibri"/>
                <a:cs typeface="Calibri"/>
              </a:rPr>
              <a:t> o </a:t>
            </a:r>
            <a:r>
              <a:rPr lang="en-GB" sz="900" err="1">
                <a:solidFill>
                  <a:schemeClr val="bg2"/>
                </a:solidFill>
                <a:latin typeface="Calibri"/>
                <a:cs typeface="Calibri"/>
              </a:rPr>
              <a:t>weithgareddau</a:t>
            </a:r>
            <a:r>
              <a:rPr lang="en-GB" sz="900">
                <a:solidFill>
                  <a:schemeClr val="bg2"/>
                </a:solidFill>
                <a:latin typeface="Calibri"/>
                <a:cs typeface="Calibri"/>
              </a:rPr>
              <a:t>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blant</a:t>
            </a:r>
            <a:r>
              <a:rPr lang="en-GB" sz="900">
                <a:solidFill>
                  <a:schemeClr val="bg2"/>
                </a:solidFill>
                <a:latin typeface="Calibri"/>
                <a:cs typeface="Calibri"/>
              </a:rPr>
              <a:t> o bob </a:t>
            </a:r>
            <a:r>
              <a:rPr lang="en-GB" sz="900" err="1">
                <a:solidFill>
                  <a:schemeClr val="bg2"/>
                </a:solidFill>
                <a:latin typeface="Calibri"/>
                <a:cs typeface="Calibri"/>
              </a:rPr>
              <a:t>oed</a:t>
            </a:r>
            <a:r>
              <a:rPr lang="en-GB" sz="900">
                <a:solidFill>
                  <a:schemeClr val="bg2"/>
                </a:solidFill>
                <a:latin typeface="Calibri"/>
                <a:cs typeface="Calibri"/>
              </a:rPr>
              <a:t>, </a:t>
            </a:r>
            <a:r>
              <a:rPr lang="en-GB" sz="900" err="1">
                <a:solidFill>
                  <a:schemeClr val="bg2"/>
                </a:solidFill>
                <a:latin typeface="Calibri"/>
                <a:cs typeface="Calibri"/>
              </a:rPr>
              <a:t>tu</a:t>
            </a:r>
            <a:r>
              <a:rPr lang="en-GB" sz="900">
                <a:solidFill>
                  <a:schemeClr val="bg2"/>
                </a:solidFill>
                <a:latin typeface="Calibri"/>
                <a:cs typeface="Calibri"/>
              </a:rPr>
              <a:t> </a:t>
            </a:r>
            <a:r>
              <a:rPr lang="en-GB" sz="900" err="1">
                <a:solidFill>
                  <a:schemeClr val="bg2"/>
                </a:solidFill>
                <a:latin typeface="Calibri"/>
                <a:cs typeface="Calibri"/>
              </a:rPr>
              <a:t>fewn</a:t>
            </a:r>
            <a:r>
              <a:rPr lang="en-GB" sz="900">
                <a:solidFill>
                  <a:schemeClr val="bg2"/>
                </a:solidFill>
                <a:latin typeface="Calibri"/>
                <a:cs typeface="Calibri"/>
              </a:rPr>
              <a:t> a </a:t>
            </a:r>
            <a:r>
              <a:rPr lang="en-GB" sz="900" err="1">
                <a:solidFill>
                  <a:schemeClr val="bg2"/>
                </a:solidFill>
                <a:latin typeface="Calibri"/>
                <a:cs typeface="Calibri"/>
              </a:rPr>
              <a:t>thu</a:t>
            </a:r>
            <a:r>
              <a:rPr lang="en-GB" sz="900">
                <a:solidFill>
                  <a:schemeClr val="bg2"/>
                </a:solidFill>
                <a:latin typeface="Calibri"/>
                <a:cs typeface="Calibri"/>
              </a:rPr>
              <a:t> </a:t>
            </a:r>
            <a:r>
              <a:rPr lang="en-GB" sz="900" err="1">
                <a:solidFill>
                  <a:schemeClr val="bg2"/>
                </a:solidFill>
                <a:latin typeface="Calibri"/>
                <a:cs typeface="Calibri"/>
              </a:rPr>
              <a:t>allan</a:t>
            </a:r>
            <a:r>
              <a:rPr lang="en-GB" sz="900">
                <a:solidFill>
                  <a:schemeClr val="bg2"/>
                </a:solidFill>
                <a:latin typeface="Calibri"/>
                <a:cs typeface="Calibri"/>
              </a:rPr>
              <a:t> </a:t>
            </a:r>
            <a:r>
              <a:rPr lang="en-GB" sz="900" err="1">
                <a:solidFill>
                  <a:schemeClr val="bg2"/>
                </a:solidFill>
                <a:latin typeface="Calibri"/>
                <a:cs typeface="Calibri"/>
              </a:rPr>
              <a:t>i’r</a:t>
            </a:r>
            <a:r>
              <a:rPr lang="en-GB" sz="900">
                <a:solidFill>
                  <a:schemeClr val="bg2"/>
                </a:solidFill>
                <a:latin typeface="Calibri"/>
                <a:cs typeface="Calibri"/>
              </a:rPr>
              <a:t> </a:t>
            </a:r>
            <a:r>
              <a:rPr lang="en-GB" sz="900" err="1">
                <a:solidFill>
                  <a:schemeClr val="bg2"/>
                </a:solidFill>
                <a:latin typeface="Calibri"/>
                <a:cs typeface="Calibri"/>
              </a:rPr>
              <a:t>cwricwlwm</a:t>
            </a:r>
            <a:r>
              <a:rPr lang="en-GB" sz="900">
                <a:solidFill>
                  <a:schemeClr val="bg2"/>
                </a:solidFill>
                <a:latin typeface="Calibri"/>
                <a:cs typeface="Calibri"/>
              </a:rPr>
              <a:t> </a:t>
            </a:r>
            <a:r>
              <a:rPr lang="en-GB" sz="900" err="1">
                <a:solidFill>
                  <a:schemeClr val="bg2"/>
                </a:solidFill>
                <a:latin typeface="Calibri"/>
                <a:cs typeface="Calibri"/>
              </a:rPr>
              <a:t>ffurfiol</a:t>
            </a:r>
            <a:r>
              <a:rPr lang="en-GB" sz="900">
                <a:solidFill>
                  <a:schemeClr val="bg2"/>
                </a:solidFill>
                <a:latin typeface="Calibri"/>
                <a:cs typeface="Calibri"/>
              </a:rPr>
              <a:t>, </a:t>
            </a:r>
            <a:r>
              <a:rPr lang="en-GB" sz="900" err="1">
                <a:solidFill>
                  <a:schemeClr val="bg2"/>
                </a:solidFill>
                <a:latin typeface="Calibri"/>
                <a:cs typeface="Calibri"/>
              </a:rPr>
              <a:t>gan</a:t>
            </a:r>
            <a:r>
              <a:rPr lang="en-GB" sz="900">
                <a:solidFill>
                  <a:schemeClr val="bg2"/>
                </a:solidFill>
                <a:latin typeface="Calibri"/>
                <a:cs typeface="Calibri"/>
              </a:rPr>
              <a:t> </a:t>
            </a:r>
            <a:r>
              <a:rPr lang="en-GB" sz="900" err="1">
                <a:solidFill>
                  <a:schemeClr val="bg2"/>
                </a:solidFill>
                <a:latin typeface="Calibri"/>
                <a:cs typeface="Calibri"/>
              </a:rPr>
              <a:t>eu</a:t>
            </a:r>
            <a:r>
              <a:rPr lang="en-GB" sz="900">
                <a:solidFill>
                  <a:schemeClr val="bg2"/>
                </a:solidFill>
                <a:latin typeface="Calibri"/>
                <a:cs typeface="Calibri"/>
              </a:rPr>
              <a:t> </a:t>
            </a:r>
            <a:r>
              <a:rPr lang="en-GB" sz="900" err="1">
                <a:solidFill>
                  <a:schemeClr val="bg2"/>
                </a:solidFill>
                <a:latin typeface="Calibri"/>
                <a:cs typeface="Calibri"/>
              </a:rPr>
              <a:t>herio</a:t>
            </a:r>
            <a:r>
              <a:rPr lang="en-GB" sz="900">
                <a:solidFill>
                  <a:schemeClr val="bg2"/>
                </a:solidFill>
                <a:latin typeface="Calibri"/>
                <a:cs typeface="Calibri"/>
              </a:rPr>
              <a:t>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ddatblygu</a:t>
            </a:r>
            <a:r>
              <a:rPr lang="en-GB" sz="900">
                <a:solidFill>
                  <a:schemeClr val="bg2"/>
                </a:solidFill>
                <a:latin typeface="Calibri"/>
                <a:cs typeface="Calibri"/>
              </a:rPr>
              <a:t> a </a:t>
            </a:r>
            <a:r>
              <a:rPr lang="en-GB" sz="900" err="1">
                <a:solidFill>
                  <a:schemeClr val="bg2"/>
                </a:solidFill>
                <a:latin typeface="Calibri"/>
                <a:cs typeface="Calibri"/>
              </a:rPr>
              <a:t>gwella’u</a:t>
            </a:r>
            <a:r>
              <a:rPr lang="en-GB" sz="900">
                <a:solidFill>
                  <a:schemeClr val="bg2"/>
                </a:solidFill>
                <a:latin typeface="Calibri"/>
                <a:cs typeface="Calibri"/>
              </a:rPr>
              <a:t> </a:t>
            </a:r>
            <a:r>
              <a:rPr lang="en-GB" sz="900" err="1">
                <a:solidFill>
                  <a:schemeClr val="bg2"/>
                </a:solidFill>
                <a:latin typeface="Calibri"/>
                <a:cs typeface="Calibri"/>
              </a:rPr>
              <a:t>perfformiad</a:t>
            </a:r>
            <a:r>
              <a:rPr lang="en-GB" sz="900">
                <a:solidFill>
                  <a:schemeClr val="bg2"/>
                </a:solidFill>
                <a:latin typeface="Calibri"/>
                <a:cs typeface="Calibri"/>
              </a:rPr>
              <a:t> </a:t>
            </a:r>
            <a:r>
              <a:rPr lang="en-GB" sz="900" err="1">
                <a:solidFill>
                  <a:schemeClr val="bg2"/>
                </a:solidFill>
                <a:latin typeface="Calibri"/>
                <a:cs typeface="Calibri"/>
              </a:rPr>
              <a:t>unigol</a:t>
            </a:r>
            <a:r>
              <a:rPr lang="en-GB" sz="900">
                <a:solidFill>
                  <a:schemeClr val="bg2"/>
                </a:solidFill>
                <a:latin typeface="Calibri"/>
                <a:cs typeface="Calibri"/>
              </a:rPr>
              <a:t>. </a:t>
            </a:r>
            <a:r>
              <a:rPr lang="en-GB" sz="900" err="1">
                <a:solidFill>
                  <a:schemeClr val="bg2"/>
                </a:solidFill>
                <a:latin typeface="Calibri"/>
                <a:cs typeface="Calibri"/>
              </a:rPr>
              <a:t>Mae’r</a:t>
            </a:r>
            <a:r>
              <a:rPr lang="en-GB" sz="900">
                <a:solidFill>
                  <a:schemeClr val="bg2"/>
                </a:solidFill>
                <a:latin typeface="Calibri"/>
                <a:cs typeface="Calibri"/>
              </a:rPr>
              <a:t> </a:t>
            </a:r>
            <a:r>
              <a:rPr lang="en-GB" sz="900" err="1">
                <a:solidFill>
                  <a:schemeClr val="bg2"/>
                </a:solidFill>
                <a:latin typeface="Calibri"/>
                <a:cs typeface="Calibri"/>
              </a:rPr>
              <a:t>gweithgareddau</a:t>
            </a:r>
            <a:r>
              <a:rPr lang="en-GB" sz="900">
                <a:solidFill>
                  <a:schemeClr val="bg2"/>
                </a:solidFill>
                <a:latin typeface="Calibri"/>
                <a:cs typeface="Calibri"/>
              </a:rPr>
              <a:t> </a:t>
            </a:r>
            <a:r>
              <a:rPr lang="en-GB" sz="900" err="1">
                <a:solidFill>
                  <a:schemeClr val="bg2"/>
                </a:solidFill>
                <a:latin typeface="Calibri"/>
                <a:cs typeface="Calibri"/>
              </a:rPr>
              <a:t>yma’n</a:t>
            </a:r>
            <a:r>
              <a:rPr lang="en-GB" sz="900">
                <a:solidFill>
                  <a:schemeClr val="bg2"/>
                </a:solidFill>
                <a:latin typeface="Calibri"/>
                <a:cs typeface="Calibri"/>
              </a:rPr>
              <a:t> </a:t>
            </a:r>
            <a:r>
              <a:rPr lang="en-GB" sz="900" err="1">
                <a:solidFill>
                  <a:schemeClr val="bg2"/>
                </a:solidFill>
                <a:latin typeface="Calibri"/>
                <a:cs typeface="Calibri"/>
              </a:rPr>
              <a:t>cynnwys</a:t>
            </a:r>
            <a:r>
              <a:rPr lang="en-GB" sz="900">
                <a:solidFill>
                  <a:schemeClr val="bg2"/>
                </a:solidFill>
                <a:latin typeface="Calibri"/>
                <a:cs typeface="Calibri"/>
              </a:rPr>
              <a:t> </a:t>
            </a:r>
            <a:r>
              <a:rPr lang="en-GB" sz="900" err="1">
                <a:solidFill>
                  <a:schemeClr val="bg2"/>
                </a:solidFill>
                <a:latin typeface="Calibri"/>
                <a:cs typeface="Calibri"/>
              </a:rPr>
              <a:t>athletau</a:t>
            </a:r>
            <a:r>
              <a:rPr lang="en-GB" sz="900">
                <a:solidFill>
                  <a:schemeClr val="bg2"/>
                </a:solidFill>
                <a:latin typeface="Calibri"/>
                <a:cs typeface="Calibri"/>
              </a:rPr>
              <a:t>, </a:t>
            </a:r>
            <a:r>
              <a:rPr lang="en-GB" sz="900" err="1">
                <a:solidFill>
                  <a:schemeClr val="bg2"/>
                </a:solidFill>
                <a:latin typeface="Calibri"/>
                <a:cs typeface="Calibri"/>
              </a:rPr>
              <a:t>rygbi</a:t>
            </a:r>
            <a:r>
              <a:rPr lang="en-GB" sz="900">
                <a:solidFill>
                  <a:schemeClr val="bg2"/>
                </a:solidFill>
                <a:latin typeface="Calibri"/>
                <a:cs typeface="Calibri"/>
              </a:rPr>
              <a:t>, </a:t>
            </a:r>
            <a:r>
              <a:rPr lang="en-GB" sz="900" err="1">
                <a:solidFill>
                  <a:schemeClr val="bg2"/>
                </a:solidFill>
                <a:latin typeface="Calibri"/>
                <a:cs typeface="Calibri"/>
              </a:rPr>
              <a:t>pêl</a:t>
            </a:r>
            <a:r>
              <a:rPr lang="en-GB" sz="900">
                <a:solidFill>
                  <a:schemeClr val="bg2"/>
                </a:solidFill>
                <a:latin typeface="Calibri"/>
                <a:cs typeface="Calibri"/>
              </a:rPr>
              <a:t> </a:t>
            </a:r>
            <a:r>
              <a:rPr lang="en-GB" sz="900" err="1">
                <a:solidFill>
                  <a:schemeClr val="bg2"/>
                </a:solidFill>
                <a:latin typeface="Calibri"/>
                <a:cs typeface="Calibri"/>
              </a:rPr>
              <a:t>droed</a:t>
            </a:r>
            <a:r>
              <a:rPr lang="en-GB" sz="900">
                <a:solidFill>
                  <a:schemeClr val="bg2"/>
                </a:solidFill>
                <a:latin typeface="Calibri"/>
                <a:cs typeface="Calibri"/>
              </a:rPr>
              <a:t>, </a:t>
            </a:r>
            <a:r>
              <a:rPr lang="en-GB" sz="900" err="1">
                <a:solidFill>
                  <a:schemeClr val="bg2"/>
                </a:solidFill>
                <a:latin typeface="Calibri"/>
                <a:cs typeface="Calibri"/>
              </a:rPr>
              <a:t>hoci</a:t>
            </a:r>
            <a:r>
              <a:rPr lang="en-GB" sz="900">
                <a:solidFill>
                  <a:schemeClr val="bg2"/>
                </a:solidFill>
                <a:latin typeface="Calibri"/>
                <a:cs typeface="Calibri"/>
              </a:rPr>
              <a:t>, pel </a:t>
            </a:r>
            <a:r>
              <a:rPr lang="en-GB" sz="900" err="1">
                <a:solidFill>
                  <a:schemeClr val="bg2"/>
                </a:solidFill>
                <a:latin typeface="Calibri"/>
                <a:cs typeface="Calibri"/>
              </a:rPr>
              <a:t>rhwyd</a:t>
            </a:r>
            <a:r>
              <a:rPr lang="en-GB" sz="900">
                <a:solidFill>
                  <a:schemeClr val="bg2"/>
                </a:solidFill>
                <a:latin typeface="Calibri"/>
                <a:cs typeface="Calibri"/>
              </a:rPr>
              <a:t> ac </a:t>
            </a:r>
            <a:r>
              <a:rPr lang="en-GB" sz="900" err="1">
                <a:solidFill>
                  <a:schemeClr val="bg2"/>
                </a:solidFill>
                <a:latin typeface="Calibri"/>
                <a:cs typeface="Calibri"/>
              </a:rPr>
              <a:t>amrywiaeth</a:t>
            </a:r>
            <a:r>
              <a:rPr lang="en-GB" sz="900">
                <a:solidFill>
                  <a:schemeClr val="bg2"/>
                </a:solidFill>
                <a:latin typeface="Calibri"/>
                <a:cs typeface="Calibri"/>
              </a:rPr>
              <a:t> o </a:t>
            </a:r>
            <a:r>
              <a:rPr lang="en-GB" sz="900" err="1">
                <a:solidFill>
                  <a:schemeClr val="bg2"/>
                </a:solidFill>
                <a:latin typeface="Calibri"/>
                <a:cs typeface="Calibri"/>
              </a:rPr>
              <a:t>weithgareddau</a:t>
            </a:r>
            <a:r>
              <a:rPr lang="en-GB" sz="900">
                <a:solidFill>
                  <a:schemeClr val="bg2"/>
                </a:solidFill>
                <a:latin typeface="Calibri"/>
                <a:cs typeface="Calibri"/>
              </a:rPr>
              <a:t> dan do ac </a:t>
            </a:r>
            <a:r>
              <a:rPr lang="en-GB" sz="900" err="1">
                <a:solidFill>
                  <a:schemeClr val="bg2"/>
                </a:solidFill>
                <a:latin typeface="Calibri"/>
                <a:cs typeface="Calibri"/>
              </a:rPr>
              <a:t>awyr</a:t>
            </a:r>
            <a:r>
              <a:rPr lang="en-GB" sz="900">
                <a:solidFill>
                  <a:schemeClr val="bg2"/>
                </a:solidFill>
                <a:latin typeface="Calibri"/>
                <a:cs typeface="Calibri"/>
              </a:rPr>
              <a:t> </a:t>
            </a:r>
            <a:r>
              <a:rPr lang="en-GB" sz="900" err="1">
                <a:solidFill>
                  <a:schemeClr val="bg2"/>
                </a:solidFill>
                <a:latin typeface="Calibri"/>
                <a:cs typeface="Calibri"/>
              </a:rPr>
              <a:t>agored</a:t>
            </a:r>
            <a:r>
              <a:rPr lang="en-GB" sz="900">
                <a:solidFill>
                  <a:schemeClr val="bg2"/>
                </a:solidFill>
                <a:latin typeface="Calibri"/>
                <a:cs typeface="Calibri"/>
              </a:rPr>
              <a:t>.  </a:t>
            </a:r>
            <a:endParaRPr lang="en-GB" sz="900">
              <a:solidFill>
                <a:schemeClr val="bg2"/>
              </a:solidFill>
              <a:latin typeface="Calibri" panose="020F0502020204030204" pitchFamily="34" charset="0"/>
              <a:cs typeface="Calibri" panose="020F0502020204030204" pitchFamily="34" charset="0"/>
            </a:endParaRPr>
          </a:p>
          <a:p>
            <a:r>
              <a:rPr lang="en-GB" sz="900" err="1">
                <a:solidFill>
                  <a:schemeClr val="bg2"/>
                </a:solidFill>
                <a:latin typeface="Calibri"/>
                <a:cs typeface="Calibri"/>
              </a:rPr>
              <a:t>Dyma</a:t>
            </a:r>
            <a:r>
              <a:rPr lang="en-GB" sz="900">
                <a:solidFill>
                  <a:schemeClr val="bg2"/>
                </a:solidFill>
                <a:latin typeface="Calibri"/>
                <a:cs typeface="Calibri"/>
              </a:rPr>
              <a:t> </a:t>
            </a:r>
            <a:r>
              <a:rPr lang="en-GB" sz="900" err="1">
                <a:solidFill>
                  <a:schemeClr val="bg2"/>
                </a:solidFill>
                <a:latin typeface="Calibri"/>
                <a:cs typeface="Calibri"/>
              </a:rPr>
              <a:t>flas</a:t>
            </a:r>
            <a:r>
              <a:rPr lang="en-GB" sz="900">
                <a:solidFill>
                  <a:schemeClr val="bg2"/>
                </a:solidFill>
                <a:latin typeface="Calibri"/>
                <a:cs typeface="Calibri"/>
              </a:rPr>
              <a:t> </a:t>
            </a:r>
            <a:r>
              <a:rPr lang="en-GB" sz="900" err="1">
                <a:solidFill>
                  <a:schemeClr val="bg2"/>
                </a:solidFill>
                <a:latin typeface="Calibri"/>
                <a:cs typeface="Calibri"/>
              </a:rPr>
              <a:t>o'r</a:t>
            </a:r>
            <a:r>
              <a:rPr lang="en-GB" sz="900">
                <a:solidFill>
                  <a:schemeClr val="bg2"/>
                </a:solidFill>
                <a:latin typeface="Calibri"/>
                <a:cs typeface="Calibri"/>
              </a:rPr>
              <a:t> </a:t>
            </a:r>
            <a:r>
              <a:rPr lang="en-GB" sz="900" err="1">
                <a:solidFill>
                  <a:schemeClr val="bg2"/>
                </a:solidFill>
                <a:latin typeface="Calibri"/>
                <a:cs typeface="Calibri"/>
              </a:rPr>
              <a:t>hyn</a:t>
            </a:r>
            <a:r>
              <a:rPr lang="en-GB" sz="900">
                <a:solidFill>
                  <a:schemeClr val="bg2"/>
                </a:solidFill>
                <a:latin typeface="Calibri"/>
                <a:cs typeface="Calibri"/>
              </a:rPr>
              <a:t> y </a:t>
            </a:r>
            <a:r>
              <a:rPr lang="en-GB" sz="900" err="1">
                <a:solidFill>
                  <a:schemeClr val="bg2"/>
                </a:solidFill>
                <a:latin typeface="Calibri"/>
                <a:cs typeface="Calibri"/>
              </a:rPr>
              <a:t>gyflawnwyd</a:t>
            </a:r>
            <a:r>
              <a:rPr lang="en-GB" sz="900">
                <a:solidFill>
                  <a:schemeClr val="bg2"/>
                </a:solidFill>
                <a:latin typeface="Calibri"/>
                <a:cs typeface="Calibri"/>
              </a:rPr>
              <a:t> • </a:t>
            </a:r>
            <a:r>
              <a:rPr lang="en-GB" sz="900" err="1">
                <a:solidFill>
                  <a:schemeClr val="bg2"/>
                </a:solidFill>
                <a:latin typeface="Calibri"/>
                <a:cs typeface="Calibri"/>
              </a:rPr>
              <a:t>Pencampwriaeth</a:t>
            </a:r>
            <a:r>
              <a:rPr lang="en-GB" sz="900">
                <a:solidFill>
                  <a:schemeClr val="bg2"/>
                </a:solidFill>
                <a:latin typeface="Calibri"/>
                <a:cs typeface="Calibri"/>
              </a:rPr>
              <a:t> </a:t>
            </a:r>
            <a:r>
              <a:rPr lang="en-GB" sz="900" err="1">
                <a:solidFill>
                  <a:schemeClr val="bg2"/>
                </a:solidFill>
                <a:latin typeface="Calibri"/>
                <a:cs typeface="Calibri"/>
              </a:rPr>
              <a:t>Traws</a:t>
            </a:r>
            <a:r>
              <a:rPr lang="en-GB" sz="900">
                <a:solidFill>
                  <a:schemeClr val="bg2"/>
                </a:solidFill>
                <a:latin typeface="Calibri"/>
                <a:cs typeface="Calibri"/>
              </a:rPr>
              <a:t> </a:t>
            </a:r>
            <a:r>
              <a:rPr lang="en-GB" sz="900" err="1">
                <a:solidFill>
                  <a:schemeClr val="bg2"/>
                </a:solidFill>
                <a:latin typeface="Calibri"/>
                <a:cs typeface="Calibri"/>
              </a:rPr>
              <a:t>Gwlad</a:t>
            </a:r>
            <a:r>
              <a:rPr lang="en-GB" sz="900">
                <a:solidFill>
                  <a:schemeClr val="bg2"/>
                </a:solidFill>
                <a:latin typeface="Calibri"/>
                <a:cs typeface="Calibri"/>
              </a:rPr>
              <a:t> </a:t>
            </a:r>
            <a:r>
              <a:rPr lang="en-GB" sz="900" err="1">
                <a:solidFill>
                  <a:schemeClr val="bg2"/>
                </a:solidFill>
                <a:latin typeface="Calibri"/>
                <a:cs typeface="Calibri"/>
              </a:rPr>
              <a:t>Ysgolion</a:t>
            </a:r>
            <a:r>
              <a:rPr lang="en-GB" sz="900">
                <a:solidFill>
                  <a:schemeClr val="bg2"/>
                </a:solidFill>
                <a:latin typeface="Calibri"/>
                <a:cs typeface="Calibri"/>
              </a:rPr>
              <a:t> Sir </a:t>
            </a:r>
            <a:r>
              <a:rPr lang="en-GB" sz="900" err="1">
                <a:solidFill>
                  <a:schemeClr val="bg2"/>
                </a:solidFill>
                <a:latin typeface="Calibri"/>
                <a:cs typeface="Calibri"/>
              </a:rPr>
              <a:t>Gaerfyrddin</a:t>
            </a:r>
            <a:r>
              <a:rPr lang="en-GB" sz="900">
                <a:solidFill>
                  <a:schemeClr val="bg2"/>
                </a:solidFill>
                <a:latin typeface="Calibri"/>
                <a:cs typeface="Calibri"/>
              </a:rPr>
              <a:t> • </a:t>
            </a:r>
            <a:r>
              <a:rPr lang="en-GB" sz="900" err="1">
                <a:solidFill>
                  <a:schemeClr val="bg2"/>
                </a:solidFill>
                <a:latin typeface="Calibri"/>
                <a:cs typeface="Calibri"/>
              </a:rPr>
              <a:t>Cystadleuaeth</a:t>
            </a:r>
            <a:r>
              <a:rPr lang="en-GB" sz="900">
                <a:solidFill>
                  <a:schemeClr val="bg2"/>
                </a:solidFill>
                <a:latin typeface="Calibri"/>
                <a:cs typeface="Calibri"/>
              </a:rPr>
              <a:t> Pel </a:t>
            </a:r>
            <a:r>
              <a:rPr lang="en-GB" sz="900" err="1">
                <a:solidFill>
                  <a:schemeClr val="bg2"/>
                </a:solidFill>
                <a:latin typeface="Calibri"/>
                <a:cs typeface="Calibri"/>
              </a:rPr>
              <a:t>Droed</a:t>
            </a:r>
            <a:r>
              <a:rPr lang="en-GB" sz="900">
                <a:solidFill>
                  <a:schemeClr val="bg2"/>
                </a:solidFill>
                <a:latin typeface="Calibri"/>
                <a:cs typeface="Calibri"/>
              </a:rPr>
              <a:t> yr Urdd • </a:t>
            </a:r>
            <a:r>
              <a:rPr lang="en-GB" sz="900" err="1">
                <a:solidFill>
                  <a:schemeClr val="bg2"/>
                </a:solidFill>
                <a:latin typeface="Calibri"/>
                <a:cs typeface="Calibri"/>
              </a:rPr>
              <a:t>Gwersi</a:t>
            </a:r>
            <a:r>
              <a:rPr lang="en-GB" sz="900">
                <a:solidFill>
                  <a:schemeClr val="bg2"/>
                </a:solidFill>
                <a:latin typeface="Calibri"/>
                <a:cs typeface="Calibri"/>
              </a:rPr>
              <a:t> </a:t>
            </a:r>
            <a:r>
              <a:rPr lang="en-GB" sz="900" err="1">
                <a:solidFill>
                  <a:schemeClr val="bg2"/>
                </a:solidFill>
                <a:latin typeface="Calibri"/>
                <a:cs typeface="Calibri"/>
              </a:rPr>
              <a:t>Nofio</a:t>
            </a:r>
            <a:r>
              <a:rPr lang="en-GB" sz="900">
                <a:solidFill>
                  <a:schemeClr val="bg2"/>
                </a:solidFill>
                <a:latin typeface="Calibri"/>
                <a:cs typeface="Calibri"/>
              </a:rPr>
              <a:t>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Flynyddoedd</a:t>
            </a:r>
            <a:r>
              <a:rPr lang="en-GB" sz="900">
                <a:solidFill>
                  <a:schemeClr val="bg2"/>
                </a:solidFill>
                <a:latin typeface="Calibri"/>
                <a:cs typeface="Calibri"/>
              </a:rPr>
              <a:t> 3 a 4. • </a:t>
            </a:r>
            <a:r>
              <a:rPr lang="en-GB" sz="900" err="1">
                <a:solidFill>
                  <a:schemeClr val="bg2"/>
                </a:solidFill>
                <a:latin typeface="Calibri"/>
                <a:cs typeface="Calibri"/>
              </a:rPr>
              <a:t>Hyfforddiant</a:t>
            </a:r>
            <a:r>
              <a:rPr lang="en-GB" sz="900">
                <a:solidFill>
                  <a:schemeClr val="bg2"/>
                </a:solidFill>
                <a:latin typeface="Calibri"/>
                <a:cs typeface="Calibri"/>
              </a:rPr>
              <a:t> </a:t>
            </a:r>
            <a:r>
              <a:rPr lang="en-GB" sz="900" err="1">
                <a:solidFill>
                  <a:schemeClr val="bg2"/>
                </a:solidFill>
                <a:latin typeface="Calibri"/>
                <a:cs typeface="Calibri"/>
              </a:rPr>
              <a:t>Llysgenhadon</a:t>
            </a:r>
            <a:r>
              <a:rPr lang="en-GB" sz="900">
                <a:solidFill>
                  <a:schemeClr val="bg2"/>
                </a:solidFill>
                <a:latin typeface="Calibri"/>
                <a:cs typeface="Calibri"/>
              </a:rPr>
              <a:t> </a:t>
            </a:r>
            <a:r>
              <a:rPr lang="en-GB" sz="900" err="1">
                <a:solidFill>
                  <a:schemeClr val="bg2"/>
                </a:solidFill>
                <a:latin typeface="Calibri"/>
                <a:cs typeface="Calibri"/>
              </a:rPr>
              <a:t>Efydd</a:t>
            </a:r>
            <a:r>
              <a:rPr lang="en-GB" sz="900">
                <a:solidFill>
                  <a:schemeClr val="bg2"/>
                </a:solidFill>
                <a:latin typeface="Calibri"/>
                <a:cs typeface="Calibri"/>
              </a:rPr>
              <a:t>. • Ras </a:t>
            </a:r>
            <a:r>
              <a:rPr lang="en-GB" sz="900" err="1">
                <a:solidFill>
                  <a:schemeClr val="bg2"/>
                </a:solidFill>
                <a:latin typeface="Calibri"/>
                <a:cs typeface="Calibri"/>
              </a:rPr>
              <a:t>Trawsgwlad</a:t>
            </a:r>
            <a:r>
              <a:rPr lang="en-GB" sz="900">
                <a:solidFill>
                  <a:schemeClr val="bg2"/>
                </a:solidFill>
                <a:latin typeface="Calibri"/>
                <a:cs typeface="Calibri"/>
              </a:rPr>
              <a:t> </a:t>
            </a:r>
            <a:r>
              <a:rPr lang="en-GB" sz="900" err="1">
                <a:solidFill>
                  <a:schemeClr val="bg2"/>
                </a:solidFill>
                <a:latin typeface="Calibri"/>
                <a:cs typeface="Calibri"/>
              </a:rPr>
              <a:t>Dydd</a:t>
            </a:r>
            <a:r>
              <a:rPr lang="en-GB" sz="900">
                <a:solidFill>
                  <a:schemeClr val="bg2"/>
                </a:solidFill>
                <a:latin typeface="Calibri"/>
                <a:cs typeface="Calibri"/>
              </a:rPr>
              <a:t> </a:t>
            </a:r>
            <a:r>
              <a:rPr lang="en-GB" sz="900" err="1">
                <a:solidFill>
                  <a:schemeClr val="bg2"/>
                </a:solidFill>
                <a:latin typeface="Calibri"/>
                <a:cs typeface="Calibri"/>
              </a:rPr>
              <a:t>Gwyl</a:t>
            </a:r>
            <a:r>
              <a:rPr lang="en-GB" sz="900">
                <a:solidFill>
                  <a:schemeClr val="bg2"/>
                </a:solidFill>
                <a:latin typeface="Calibri"/>
                <a:cs typeface="Calibri"/>
              </a:rPr>
              <a:t> Dewi • </a:t>
            </a:r>
            <a:r>
              <a:rPr lang="en-GB" sz="900" err="1">
                <a:solidFill>
                  <a:schemeClr val="bg2"/>
                </a:solidFill>
                <a:latin typeface="Calibri"/>
                <a:cs typeface="Calibri"/>
              </a:rPr>
              <a:t>Treialon</a:t>
            </a:r>
            <a:r>
              <a:rPr lang="en-GB" sz="900">
                <a:solidFill>
                  <a:schemeClr val="bg2"/>
                </a:solidFill>
                <a:latin typeface="Calibri"/>
                <a:cs typeface="Calibri"/>
              </a:rPr>
              <a:t> </a:t>
            </a:r>
            <a:r>
              <a:rPr lang="en-GB" sz="900" err="1">
                <a:solidFill>
                  <a:schemeClr val="bg2"/>
                </a:solidFill>
                <a:latin typeface="Calibri"/>
                <a:cs typeface="Calibri"/>
              </a:rPr>
              <a:t>Rygbi</a:t>
            </a:r>
            <a:r>
              <a:rPr lang="en-GB" sz="900">
                <a:solidFill>
                  <a:schemeClr val="bg2"/>
                </a:solidFill>
                <a:latin typeface="Calibri"/>
                <a:cs typeface="Calibri"/>
              </a:rPr>
              <a:t> </a:t>
            </a:r>
            <a:r>
              <a:rPr lang="en-GB" sz="900" err="1">
                <a:solidFill>
                  <a:schemeClr val="bg2"/>
                </a:solidFill>
                <a:latin typeface="Calibri"/>
                <a:cs typeface="Calibri"/>
              </a:rPr>
              <a:t>Rhanbarth</a:t>
            </a:r>
            <a:r>
              <a:rPr lang="en-GB" sz="900">
                <a:solidFill>
                  <a:schemeClr val="bg2"/>
                </a:solidFill>
                <a:latin typeface="Calibri"/>
                <a:cs typeface="Calibri"/>
              </a:rPr>
              <a:t> </a:t>
            </a:r>
            <a:r>
              <a:rPr lang="en-GB" sz="900" err="1">
                <a:solidFill>
                  <a:schemeClr val="bg2"/>
                </a:solidFill>
                <a:latin typeface="Calibri"/>
                <a:cs typeface="Calibri"/>
              </a:rPr>
              <a:t>Gaerfyrddin</a:t>
            </a:r>
            <a:r>
              <a:rPr lang="en-GB" sz="900">
                <a:solidFill>
                  <a:schemeClr val="bg2"/>
                </a:solidFill>
                <a:latin typeface="Calibri"/>
                <a:cs typeface="Calibri"/>
              </a:rPr>
              <a:t> • </a:t>
            </a:r>
            <a:r>
              <a:rPr lang="en-GB" sz="900" err="1">
                <a:solidFill>
                  <a:schemeClr val="bg2"/>
                </a:solidFill>
                <a:latin typeface="Calibri"/>
                <a:cs typeface="Calibri"/>
              </a:rPr>
              <a:t>Cystadleuaeth</a:t>
            </a:r>
            <a:r>
              <a:rPr lang="en-GB" sz="900">
                <a:solidFill>
                  <a:schemeClr val="bg2"/>
                </a:solidFill>
                <a:latin typeface="Calibri"/>
                <a:cs typeface="Calibri"/>
              </a:rPr>
              <a:t> </a:t>
            </a:r>
            <a:r>
              <a:rPr lang="en-GB" sz="900" err="1">
                <a:solidFill>
                  <a:schemeClr val="bg2"/>
                </a:solidFill>
                <a:latin typeface="Calibri"/>
                <a:cs typeface="Calibri"/>
              </a:rPr>
              <a:t>Rygbi</a:t>
            </a:r>
            <a:r>
              <a:rPr lang="en-GB" sz="900">
                <a:solidFill>
                  <a:schemeClr val="bg2"/>
                </a:solidFill>
                <a:latin typeface="Calibri"/>
                <a:cs typeface="Calibri"/>
              </a:rPr>
              <a:t> yr Urdd • </a:t>
            </a:r>
            <a:r>
              <a:rPr lang="en-GB" sz="900" err="1">
                <a:solidFill>
                  <a:schemeClr val="bg2"/>
                </a:solidFill>
                <a:latin typeface="Calibri"/>
                <a:cs typeface="Calibri"/>
              </a:rPr>
              <a:t>Sesiynau</a:t>
            </a:r>
            <a:r>
              <a:rPr lang="en-GB" sz="900">
                <a:solidFill>
                  <a:schemeClr val="bg2"/>
                </a:solidFill>
                <a:latin typeface="Calibri"/>
                <a:cs typeface="Calibri"/>
              </a:rPr>
              <a:t> </a:t>
            </a:r>
            <a:r>
              <a:rPr lang="en-GB" sz="900" err="1">
                <a:solidFill>
                  <a:schemeClr val="bg2"/>
                </a:solidFill>
                <a:latin typeface="Calibri"/>
                <a:cs typeface="Calibri"/>
              </a:rPr>
              <a:t>Criced</a:t>
            </a:r>
            <a:r>
              <a:rPr lang="en-GB" sz="900">
                <a:solidFill>
                  <a:schemeClr val="bg2"/>
                </a:solidFill>
                <a:latin typeface="Calibri"/>
                <a:cs typeface="Calibri"/>
              </a:rPr>
              <a:t> • </a:t>
            </a:r>
            <a:r>
              <a:rPr lang="en-GB" sz="900" err="1">
                <a:solidFill>
                  <a:schemeClr val="bg2"/>
                </a:solidFill>
                <a:latin typeface="Calibri"/>
                <a:cs typeface="Calibri"/>
              </a:rPr>
              <a:t>Cystadleuaeth</a:t>
            </a:r>
            <a:r>
              <a:rPr lang="en-GB" sz="900">
                <a:solidFill>
                  <a:schemeClr val="bg2"/>
                </a:solidFill>
                <a:latin typeface="Calibri"/>
                <a:cs typeface="Calibri"/>
              </a:rPr>
              <a:t> </a:t>
            </a:r>
            <a:r>
              <a:rPr lang="en-GB" sz="900" err="1">
                <a:solidFill>
                  <a:schemeClr val="bg2"/>
                </a:solidFill>
                <a:latin typeface="Calibri"/>
                <a:cs typeface="Calibri"/>
              </a:rPr>
              <a:t>Pêl</a:t>
            </a:r>
            <a:r>
              <a:rPr lang="en-GB" sz="900">
                <a:solidFill>
                  <a:schemeClr val="bg2"/>
                </a:solidFill>
                <a:latin typeface="Calibri"/>
                <a:cs typeface="Calibri"/>
              </a:rPr>
              <a:t> </a:t>
            </a:r>
            <a:r>
              <a:rPr lang="en-GB" sz="900" err="1">
                <a:solidFill>
                  <a:schemeClr val="bg2"/>
                </a:solidFill>
                <a:latin typeface="Calibri"/>
                <a:cs typeface="Calibri"/>
              </a:rPr>
              <a:t>Rwyd</a:t>
            </a:r>
            <a:r>
              <a:rPr lang="en-GB" sz="900">
                <a:solidFill>
                  <a:schemeClr val="bg2"/>
                </a:solidFill>
                <a:latin typeface="Calibri"/>
                <a:cs typeface="Calibri"/>
              </a:rPr>
              <a:t> • </a:t>
            </a:r>
            <a:r>
              <a:rPr lang="en-GB" sz="900" err="1">
                <a:solidFill>
                  <a:schemeClr val="bg2"/>
                </a:solidFill>
                <a:latin typeface="Calibri"/>
                <a:cs typeface="Calibri"/>
              </a:rPr>
              <a:t>Cystadleuaeth</a:t>
            </a:r>
            <a:r>
              <a:rPr lang="en-GB" sz="900">
                <a:solidFill>
                  <a:schemeClr val="bg2"/>
                </a:solidFill>
                <a:latin typeface="Calibri"/>
                <a:cs typeface="Calibri"/>
              </a:rPr>
              <a:t> </a:t>
            </a:r>
            <a:r>
              <a:rPr lang="en-GB" sz="900" err="1">
                <a:solidFill>
                  <a:schemeClr val="bg2"/>
                </a:solidFill>
                <a:latin typeface="Calibri"/>
                <a:cs typeface="Calibri"/>
              </a:rPr>
              <a:t>Pêl</a:t>
            </a:r>
            <a:r>
              <a:rPr lang="en-GB" sz="900">
                <a:solidFill>
                  <a:schemeClr val="bg2"/>
                </a:solidFill>
                <a:latin typeface="Calibri"/>
                <a:cs typeface="Calibri"/>
              </a:rPr>
              <a:t> </a:t>
            </a:r>
            <a:r>
              <a:rPr lang="en-GB" sz="900" err="1">
                <a:solidFill>
                  <a:schemeClr val="bg2"/>
                </a:solidFill>
                <a:latin typeface="Calibri"/>
                <a:cs typeface="Calibri"/>
              </a:rPr>
              <a:t>Droed</a:t>
            </a:r>
            <a:r>
              <a:rPr lang="en-GB" sz="900">
                <a:solidFill>
                  <a:schemeClr val="bg2"/>
                </a:solidFill>
                <a:latin typeface="Calibri"/>
                <a:cs typeface="Calibri"/>
              </a:rPr>
              <a:t>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fechgyn</a:t>
            </a:r>
            <a:r>
              <a:rPr lang="en-GB" sz="900">
                <a:solidFill>
                  <a:schemeClr val="bg2"/>
                </a:solidFill>
                <a:latin typeface="Calibri"/>
                <a:cs typeface="Calibri"/>
              </a:rPr>
              <a:t> • Pel-</a:t>
            </a:r>
            <a:r>
              <a:rPr lang="en-GB" sz="900" err="1">
                <a:solidFill>
                  <a:schemeClr val="bg2"/>
                </a:solidFill>
                <a:latin typeface="Calibri"/>
                <a:cs typeface="Calibri"/>
              </a:rPr>
              <a:t>droed</a:t>
            </a:r>
            <a:r>
              <a:rPr lang="en-GB" sz="900">
                <a:solidFill>
                  <a:schemeClr val="bg2"/>
                </a:solidFill>
                <a:latin typeface="Calibri"/>
                <a:cs typeface="Calibri"/>
              </a:rPr>
              <a:t>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ferched</a:t>
            </a:r>
            <a:r>
              <a:rPr lang="en-GB" sz="900">
                <a:solidFill>
                  <a:schemeClr val="bg2"/>
                </a:solidFill>
                <a:latin typeface="Calibri"/>
                <a:cs typeface="Calibri"/>
              </a:rPr>
              <a:t>. • </a:t>
            </a:r>
            <a:r>
              <a:rPr lang="en-GB" sz="900" err="1">
                <a:solidFill>
                  <a:schemeClr val="bg2"/>
                </a:solidFill>
                <a:latin typeface="Calibri"/>
                <a:cs typeface="Calibri"/>
              </a:rPr>
              <a:t>Cystadleuaeth</a:t>
            </a:r>
            <a:r>
              <a:rPr lang="en-GB" sz="900">
                <a:solidFill>
                  <a:schemeClr val="bg2"/>
                </a:solidFill>
                <a:latin typeface="Calibri"/>
                <a:cs typeface="Calibri"/>
              </a:rPr>
              <a:t> </a:t>
            </a:r>
            <a:r>
              <a:rPr lang="en-GB" sz="900" err="1">
                <a:solidFill>
                  <a:schemeClr val="bg2"/>
                </a:solidFill>
                <a:latin typeface="Calibri"/>
                <a:cs typeface="Calibri"/>
              </a:rPr>
              <a:t>Rygbi</a:t>
            </a:r>
            <a:r>
              <a:rPr lang="en-GB" sz="900">
                <a:solidFill>
                  <a:schemeClr val="bg2"/>
                </a:solidFill>
                <a:latin typeface="Calibri"/>
                <a:cs typeface="Calibri"/>
              </a:rPr>
              <a:t> yr Urdd </a:t>
            </a:r>
            <a:r>
              <a:rPr lang="en-GB" sz="900" err="1">
                <a:solidFill>
                  <a:schemeClr val="bg2"/>
                </a:solidFill>
                <a:latin typeface="Calibri"/>
                <a:cs typeface="Calibri"/>
              </a:rPr>
              <a:t>i</a:t>
            </a:r>
            <a:r>
              <a:rPr lang="en-GB" sz="900">
                <a:solidFill>
                  <a:schemeClr val="bg2"/>
                </a:solidFill>
                <a:latin typeface="Calibri"/>
                <a:cs typeface="Calibri"/>
              </a:rPr>
              <a:t> </a:t>
            </a:r>
            <a:r>
              <a:rPr lang="en-GB" sz="900" err="1">
                <a:solidFill>
                  <a:schemeClr val="bg2"/>
                </a:solidFill>
                <a:latin typeface="Calibri"/>
                <a:cs typeface="Calibri"/>
              </a:rPr>
              <a:t>ferched</a:t>
            </a:r>
            <a:r>
              <a:rPr lang="en-GB" sz="900">
                <a:solidFill>
                  <a:schemeClr val="bg2"/>
                </a:solidFill>
                <a:latin typeface="Calibri"/>
                <a:cs typeface="Calibri"/>
              </a:rPr>
              <a:t> • </a:t>
            </a:r>
            <a:r>
              <a:rPr lang="en-GB" sz="900" err="1">
                <a:solidFill>
                  <a:schemeClr val="bg2"/>
                </a:solidFill>
                <a:latin typeface="Calibri"/>
                <a:cs typeface="Calibri"/>
              </a:rPr>
              <a:t>Cystadleuaeth</a:t>
            </a:r>
            <a:r>
              <a:rPr lang="en-GB" sz="900">
                <a:solidFill>
                  <a:schemeClr val="bg2"/>
                </a:solidFill>
                <a:latin typeface="Calibri"/>
                <a:cs typeface="Calibri"/>
              </a:rPr>
              <a:t> </a:t>
            </a:r>
            <a:r>
              <a:rPr lang="en-GB" sz="900" err="1">
                <a:solidFill>
                  <a:schemeClr val="bg2"/>
                </a:solidFill>
                <a:latin typeface="Calibri"/>
                <a:cs typeface="Calibri"/>
              </a:rPr>
              <a:t>Pêl</a:t>
            </a:r>
            <a:r>
              <a:rPr lang="en-GB" sz="900">
                <a:solidFill>
                  <a:schemeClr val="bg2"/>
                </a:solidFill>
                <a:latin typeface="Calibri"/>
                <a:cs typeface="Calibri"/>
              </a:rPr>
              <a:t> </a:t>
            </a:r>
            <a:r>
              <a:rPr lang="en-GB" sz="900" err="1">
                <a:solidFill>
                  <a:schemeClr val="bg2"/>
                </a:solidFill>
                <a:latin typeface="Calibri"/>
                <a:cs typeface="Calibri"/>
              </a:rPr>
              <a:t>Rwyd</a:t>
            </a:r>
            <a:r>
              <a:rPr lang="en-GB" sz="900">
                <a:solidFill>
                  <a:schemeClr val="bg2"/>
                </a:solidFill>
                <a:latin typeface="Calibri"/>
                <a:cs typeface="Calibri"/>
              </a:rPr>
              <a:t> yr Urdd • </a:t>
            </a:r>
            <a:r>
              <a:rPr lang="en-GB" sz="900" err="1">
                <a:solidFill>
                  <a:schemeClr val="bg2"/>
                </a:solidFill>
                <a:latin typeface="Calibri"/>
                <a:cs typeface="Calibri"/>
              </a:rPr>
              <a:t>Hyfforddiant</a:t>
            </a:r>
            <a:r>
              <a:rPr lang="en-GB" sz="900">
                <a:solidFill>
                  <a:schemeClr val="bg2"/>
                </a:solidFill>
                <a:latin typeface="Calibri"/>
                <a:cs typeface="Calibri"/>
              </a:rPr>
              <a:t> </a:t>
            </a:r>
            <a:r>
              <a:rPr lang="en-GB" sz="900" err="1">
                <a:solidFill>
                  <a:schemeClr val="bg2"/>
                </a:solidFill>
                <a:latin typeface="Calibri"/>
                <a:cs typeface="Calibri"/>
              </a:rPr>
              <a:t>beicio</a:t>
            </a:r>
            <a:r>
              <a:rPr lang="en-GB" sz="900">
                <a:solidFill>
                  <a:schemeClr val="bg2"/>
                </a:solidFill>
                <a:latin typeface="Calibri"/>
                <a:cs typeface="Calibri"/>
              </a:rPr>
              <a:t> </a:t>
            </a:r>
            <a:r>
              <a:rPr lang="en-GB" sz="900" err="1">
                <a:solidFill>
                  <a:schemeClr val="bg2"/>
                </a:solidFill>
                <a:latin typeface="Calibri"/>
                <a:cs typeface="Calibri"/>
              </a:rPr>
              <a:t>diogel</a:t>
            </a:r>
            <a:r>
              <a:rPr lang="en-GB" sz="900">
                <a:solidFill>
                  <a:schemeClr val="bg2"/>
                </a:solidFill>
                <a:latin typeface="Calibri"/>
                <a:cs typeface="Calibri"/>
              </a:rPr>
              <a:t>.</a:t>
            </a:r>
            <a:endParaRPr lang="en-GB" sz="900">
              <a:solidFill>
                <a:schemeClr val="bg2"/>
              </a:solidFill>
              <a:latin typeface="Calibri"/>
              <a:ea typeface="Calibri"/>
              <a:cs typeface="Calibri"/>
            </a:endParaRPr>
          </a:p>
          <a:p>
            <a:endParaRPr lang="en-GB" sz="900">
              <a:solidFill>
                <a:schemeClr val="bg2"/>
              </a:solidFill>
              <a:latin typeface="Calibri"/>
              <a:ea typeface="Calibri"/>
              <a:cs typeface="Calibri"/>
            </a:endParaRPr>
          </a:p>
          <a:p>
            <a:endParaRPr lang="en-GB" sz="900">
              <a:solidFill>
                <a:schemeClr val="bg2"/>
              </a:solidFill>
            </a:endParaRPr>
          </a:p>
        </p:txBody>
      </p:sp>
    </p:spTree>
    <p:extLst>
      <p:ext uri="{BB962C8B-B14F-4D97-AF65-F5344CB8AC3E}">
        <p14:creationId xmlns:p14="http://schemas.microsoft.com/office/powerpoint/2010/main" val="1927019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F48C-994E-3F8E-0CC6-28526F78EC31}"/>
              </a:ext>
            </a:extLst>
          </p:cNvPr>
          <p:cNvSpPr>
            <a:spLocks noGrp="1"/>
          </p:cNvSpPr>
          <p:nvPr>
            <p:ph type="title"/>
          </p:nvPr>
        </p:nvSpPr>
        <p:spPr/>
        <p:txBody>
          <a:bodyPr/>
          <a:lstStyle/>
          <a:p>
            <a:r>
              <a:rPr lang="en-US" sz="2400" u="sng" err="1">
                <a:latin typeface="Calibri"/>
                <a:cs typeface="Calibri"/>
              </a:rPr>
              <a:t>Cynllun</a:t>
            </a:r>
            <a:r>
              <a:rPr lang="en-US" sz="2400" u="sng">
                <a:latin typeface="Calibri"/>
                <a:cs typeface="Calibri"/>
              </a:rPr>
              <a:t> </a:t>
            </a:r>
            <a:r>
              <a:rPr lang="en-US" sz="2400" u="sng" err="1">
                <a:latin typeface="Calibri"/>
                <a:cs typeface="Calibri"/>
              </a:rPr>
              <a:t>Gweithredu</a:t>
            </a:r>
            <a:r>
              <a:rPr lang="en-US" sz="2400" u="sng">
                <a:latin typeface="Calibri"/>
                <a:cs typeface="Calibri"/>
              </a:rPr>
              <a:t>/Action Plan</a:t>
            </a:r>
            <a:br>
              <a:rPr lang="en-US" sz="2400" u="sng">
                <a:latin typeface="Calibri"/>
                <a:cs typeface="Calibri"/>
              </a:rPr>
            </a:br>
            <a:r>
              <a:rPr lang="en-US" sz="2400" u="sng" err="1">
                <a:latin typeface="Calibri"/>
                <a:cs typeface="Calibri"/>
              </a:rPr>
              <a:t>Cyflawniad</a:t>
            </a:r>
            <a:r>
              <a:rPr lang="en-US" sz="2400" u="sng">
                <a:latin typeface="Calibri"/>
                <a:cs typeface="Calibri"/>
              </a:rPr>
              <a:t> </a:t>
            </a:r>
            <a:r>
              <a:rPr lang="en-US" sz="2400" u="sng" err="1">
                <a:latin typeface="Calibri"/>
                <a:cs typeface="Calibri"/>
              </a:rPr>
              <a:t>Ariannol</a:t>
            </a:r>
            <a:r>
              <a:rPr lang="en-US" sz="2400" u="sng">
                <a:latin typeface="Calibri"/>
                <a:cs typeface="Calibri"/>
              </a:rPr>
              <a:t> 2023/24 </a:t>
            </a:r>
            <a:br>
              <a:rPr lang="en-US" sz="2400" u="sng">
                <a:latin typeface="Calibri"/>
                <a:cs typeface="Calibri"/>
              </a:rPr>
            </a:br>
            <a:r>
              <a:rPr lang="en-US" sz="2400" u="sng">
                <a:latin typeface="Calibri"/>
                <a:cs typeface="Calibri"/>
              </a:rPr>
              <a:t>Financial Performance 2023/24</a:t>
            </a:r>
          </a:p>
        </p:txBody>
      </p:sp>
      <p:sp>
        <p:nvSpPr>
          <p:cNvPr id="3" name="Content Placeholder 2">
            <a:extLst>
              <a:ext uri="{FF2B5EF4-FFF2-40B4-BE49-F238E27FC236}">
                <a16:creationId xmlns:a16="http://schemas.microsoft.com/office/drawing/2014/main" id="{16BA2289-E04C-E42D-1115-521136F1C4BE}"/>
              </a:ext>
            </a:extLst>
          </p:cNvPr>
          <p:cNvSpPr>
            <a:spLocks noGrp="1"/>
          </p:cNvSpPr>
          <p:nvPr>
            <p:ph sz="half" idx="1"/>
          </p:nvPr>
        </p:nvSpPr>
        <p:spPr>
          <a:xfrm>
            <a:off x="189876" y="1498501"/>
            <a:ext cx="4176990" cy="3859213"/>
          </a:xfrm>
          <a:solidFill>
            <a:schemeClr val="accent1">
              <a:lumMod val="40000"/>
              <a:lumOff val="60000"/>
            </a:schemeClr>
          </a:solidFill>
          <a:ln w="28575">
            <a:solidFill>
              <a:schemeClr val="bg2"/>
            </a:solidFill>
          </a:ln>
        </p:spPr>
        <p:txBody>
          <a:bodyPr vert="horz" wrap="square" lIns="91440" tIns="45720" rIns="91440" bIns="45720" rtlCol="0" anchor="t">
            <a:normAutofit fontScale="25000" lnSpcReduction="20000"/>
          </a:bodyPr>
          <a:lstStyle/>
          <a:p>
            <a:pPr marL="171450" marR="623570" indent="0" algn="ctr" rtl="0">
              <a:spcBef>
                <a:spcPts val="0"/>
              </a:spcBef>
              <a:spcAft>
                <a:spcPts val="0"/>
              </a:spcAft>
              <a:buNone/>
            </a:pPr>
            <a:r>
              <a:rPr lang="en-GB" sz="4000" b="1" err="1">
                <a:effectLst/>
                <a:latin typeface="Calibri"/>
                <a:cs typeface="Calibri"/>
              </a:rPr>
              <a:t>Cynllun</a:t>
            </a:r>
            <a:r>
              <a:rPr lang="en-GB" sz="4000" b="1">
                <a:effectLst/>
                <a:latin typeface="Calibri"/>
                <a:cs typeface="Calibri"/>
              </a:rPr>
              <a:t> </a:t>
            </a:r>
            <a:r>
              <a:rPr lang="en-GB" sz="4000" b="1" err="1">
                <a:effectLst/>
                <a:latin typeface="Calibri"/>
                <a:cs typeface="Calibri"/>
              </a:rPr>
              <a:t>Datblygu</a:t>
            </a:r>
            <a:r>
              <a:rPr lang="en-GB" sz="4000" b="1">
                <a:effectLst/>
                <a:latin typeface="Calibri"/>
                <a:cs typeface="Calibri"/>
              </a:rPr>
              <a:t> Ysgol</a:t>
            </a:r>
            <a:endParaRPr lang="en-GB" sz="4000" b="1">
              <a:effectLst/>
              <a:latin typeface="Calibri"/>
              <a:ea typeface="Calibri"/>
              <a:cs typeface="Calibri"/>
            </a:endParaRPr>
          </a:p>
          <a:p>
            <a:pPr marL="171450" marR="623570" indent="0" algn="just">
              <a:spcBef>
                <a:spcPts val="0"/>
              </a:spcBef>
              <a:buNone/>
            </a:pPr>
            <a:r>
              <a:rPr lang="en-GB" sz="4000" b="0" i="0" u="none" strike="noStrike" err="1">
                <a:solidFill>
                  <a:srgbClr val="000000"/>
                </a:solidFill>
                <a:effectLst/>
                <a:latin typeface="Calibri"/>
                <a:cs typeface="Calibri"/>
              </a:rPr>
              <a:t>Mae’r</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cynllun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datblygu</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ysgol</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yn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ddogfen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weithredol</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sy’n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mynd</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i’r</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afael</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â’r</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blaenoriaethau</a:t>
            </a:r>
            <a:r>
              <a:rPr lang="en-GB" sz="4000">
                <a:solidFill>
                  <a:srgbClr val="000000"/>
                </a:solidFill>
                <a:effectLst/>
                <a:latin typeface="Calibri"/>
                <a:cs typeface="Calibri"/>
              </a:rPr>
              <a:t> </a:t>
            </a:r>
            <a:r>
              <a:rPr lang="en-GB" sz="4000" err="1">
                <a:solidFill>
                  <a:srgbClr val="000000"/>
                </a:solidFill>
                <a:effectLst/>
                <a:latin typeface="Calibri"/>
                <a:cs typeface="Calibri"/>
              </a:rPr>
              <a:t>ysgol</a:t>
            </a:r>
            <a:r>
              <a:rPr lang="en-GB" sz="4000">
                <a:solidFill>
                  <a:srgbClr val="000000"/>
                </a:solidFill>
                <a:effectLst/>
                <a:latin typeface="Calibri"/>
                <a:cs typeface="Calibri"/>
              </a:rPr>
              <a:t>, </a:t>
            </a:r>
            <a:r>
              <a:rPr lang="en-GB" sz="4000" err="1">
                <a:solidFill>
                  <a:srgbClr val="000000"/>
                </a:solidFill>
                <a:effectLst/>
                <a:latin typeface="Calibri"/>
                <a:cs typeface="Calibri"/>
              </a:rPr>
              <a:t>gan</a:t>
            </a:r>
            <a:r>
              <a:rPr lang="en-GB" sz="4000">
                <a:solidFill>
                  <a:srgbClr val="000000"/>
                </a:solidFill>
                <a:effectLst/>
                <a:latin typeface="Calibri"/>
                <a:cs typeface="Calibri"/>
              </a:rPr>
              <a:t> </a:t>
            </a:r>
            <a:r>
              <a:rPr lang="en-GB" sz="4000" err="1">
                <a:solidFill>
                  <a:srgbClr val="000000"/>
                </a:solidFill>
                <a:effectLst/>
                <a:latin typeface="Calibri"/>
                <a:cs typeface="Calibri"/>
              </a:rPr>
              <a:t>gynnwys</a:t>
            </a:r>
            <a:r>
              <a:rPr lang="en-GB" sz="4000">
                <a:solidFill>
                  <a:srgbClr val="000000"/>
                </a:solidFill>
                <a:effectLst/>
                <a:latin typeface="Calibri"/>
                <a:cs typeface="Calibri"/>
              </a:rPr>
              <a:t> yr </a:t>
            </a:r>
            <a:r>
              <a:rPr lang="en-GB" sz="4000" err="1">
                <a:solidFill>
                  <a:srgbClr val="000000"/>
                </a:solidFill>
                <a:effectLst/>
                <a:latin typeface="Calibri"/>
                <a:cs typeface="Calibri"/>
              </a:rPr>
              <a:t>argymhelliad</a:t>
            </a:r>
            <a:r>
              <a:rPr lang="en-GB" sz="4000">
                <a:solidFill>
                  <a:srgbClr val="000000"/>
                </a:solidFill>
                <a:effectLst/>
                <a:latin typeface="Calibri"/>
                <a:cs typeface="Calibri"/>
              </a:rPr>
              <a:t> a </a:t>
            </a:r>
            <a:r>
              <a:rPr lang="en-GB" sz="4000" err="1">
                <a:solidFill>
                  <a:srgbClr val="000000"/>
                </a:solidFill>
                <a:effectLst/>
                <a:latin typeface="Calibri"/>
                <a:cs typeface="Calibri"/>
              </a:rPr>
              <a:t>nodwyd</a:t>
            </a:r>
            <a:r>
              <a:rPr lang="en-GB" sz="4000">
                <a:solidFill>
                  <a:srgbClr val="000000"/>
                </a:solidFill>
                <a:effectLst/>
                <a:latin typeface="Calibri"/>
                <a:cs typeface="Calibri"/>
              </a:rPr>
              <a:t> </a:t>
            </a:r>
            <a:r>
              <a:rPr lang="en-GB" sz="4000" err="1">
                <a:solidFill>
                  <a:srgbClr val="000000"/>
                </a:solidFill>
                <a:effectLst/>
                <a:latin typeface="Calibri"/>
                <a:cs typeface="Calibri"/>
              </a:rPr>
              <a:t>gan</a:t>
            </a:r>
            <a:r>
              <a:rPr lang="en-GB" sz="4000">
                <a:solidFill>
                  <a:srgbClr val="000000"/>
                </a:solidFill>
                <a:effectLst/>
                <a:latin typeface="Calibri"/>
                <a:cs typeface="Calibri"/>
              </a:rPr>
              <a:t> Estyn </a:t>
            </a:r>
            <a:r>
              <a:rPr lang="en-GB" sz="4000" err="1">
                <a:solidFill>
                  <a:srgbClr val="000000"/>
                </a:solidFill>
                <a:effectLst/>
                <a:latin typeface="Calibri"/>
                <a:cs typeface="Calibri"/>
              </a:rPr>
              <a:t>yn</a:t>
            </a:r>
            <a:r>
              <a:rPr lang="en-GB" sz="4000">
                <a:solidFill>
                  <a:srgbClr val="000000"/>
                </a:solidFill>
                <a:effectLst/>
                <a:latin typeface="Calibri"/>
                <a:cs typeface="Calibri"/>
              </a:rPr>
              <a:t> </a:t>
            </a:r>
            <a:r>
              <a:rPr lang="en-GB" sz="4000" err="1">
                <a:solidFill>
                  <a:srgbClr val="000000"/>
                </a:solidFill>
                <a:effectLst/>
                <a:latin typeface="Calibri"/>
                <a:cs typeface="Calibri"/>
              </a:rPr>
              <a:t>ystod</a:t>
            </a:r>
            <a:r>
              <a:rPr lang="en-GB" sz="4000">
                <a:solidFill>
                  <a:srgbClr val="000000"/>
                </a:solidFill>
                <a:effectLst/>
                <a:latin typeface="Calibri"/>
                <a:cs typeface="Calibri"/>
              </a:rPr>
              <a:t> </a:t>
            </a:r>
            <a:r>
              <a:rPr lang="en-GB" sz="4000" err="1">
                <a:solidFill>
                  <a:srgbClr val="000000"/>
                </a:solidFill>
                <a:effectLst/>
                <a:latin typeface="Calibri"/>
                <a:cs typeface="Calibri"/>
              </a:rPr>
              <a:t>ein</a:t>
            </a:r>
            <a:r>
              <a:rPr lang="en-GB" sz="4000">
                <a:solidFill>
                  <a:srgbClr val="000000"/>
                </a:solidFill>
                <a:effectLst/>
                <a:latin typeface="Calibri"/>
                <a:cs typeface="Calibri"/>
              </a:rPr>
              <a:t> </a:t>
            </a:r>
            <a:r>
              <a:rPr lang="en-GB" sz="4000" err="1">
                <a:solidFill>
                  <a:srgbClr val="000000"/>
                </a:solidFill>
                <a:effectLst/>
                <a:latin typeface="Calibri"/>
                <a:cs typeface="Calibri"/>
              </a:rPr>
              <a:t>arolwb</a:t>
            </a:r>
            <a:r>
              <a:rPr lang="en-GB" sz="4000">
                <a:solidFill>
                  <a:srgbClr val="000000"/>
                </a:solidFill>
                <a:effectLst/>
                <a:latin typeface="Calibri"/>
                <a:cs typeface="Calibri"/>
              </a:rPr>
              <a:t> </a:t>
            </a:r>
            <a:r>
              <a:rPr lang="en-GB" sz="4000" err="1">
                <a:solidFill>
                  <a:srgbClr val="000000"/>
                </a:solidFill>
                <a:effectLst/>
                <a:latin typeface="Calibri"/>
                <a:cs typeface="Calibri"/>
              </a:rPr>
              <a:t>diweddaraf</a:t>
            </a:r>
            <a:r>
              <a:rPr lang="en-GB" sz="4000">
                <a:solidFill>
                  <a:srgbClr val="000000"/>
                </a:solidFill>
                <a:effectLst/>
                <a:latin typeface="Calibri"/>
                <a:cs typeface="Calibri"/>
              </a:rPr>
              <a:t> </a:t>
            </a:r>
            <a:r>
              <a:rPr lang="en-GB" sz="4000" err="1">
                <a:solidFill>
                  <a:srgbClr val="000000"/>
                </a:solidFill>
                <a:effectLst/>
                <a:latin typeface="Calibri"/>
                <a:cs typeface="Calibri"/>
              </a:rPr>
              <a:t>ym</a:t>
            </a:r>
            <a:r>
              <a:rPr lang="en-GB" sz="4000">
                <a:solidFill>
                  <a:srgbClr val="000000"/>
                </a:solidFill>
                <a:effectLst/>
                <a:latin typeface="Calibri"/>
                <a:cs typeface="Calibri"/>
              </a:rPr>
              <a:t> Mis </a:t>
            </a:r>
            <a:r>
              <a:rPr lang="en-GB" sz="4000" err="1">
                <a:solidFill>
                  <a:srgbClr val="000000"/>
                </a:solidFill>
                <a:effectLst/>
                <a:latin typeface="Calibri"/>
                <a:cs typeface="Calibri"/>
              </a:rPr>
              <a:t>Chwefror</a:t>
            </a:r>
            <a:r>
              <a:rPr lang="en-GB" sz="4000">
                <a:solidFill>
                  <a:srgbClr val="000000"/>
                </a:solidFill>
                <a:effectLst/>
                <a:latin typeface="Calibri"/>
                <a:cs typeface="Calibri"/>
              </a:rPr>
              <a:t> 2025. </a:t>
            </a:r>
            <a:r>
              <a:rPr lang="en-GB" sz="4000" b="0" i="0" u="none" strike="noStrike">
                <a:solidFill>
                  <a:srgbClr val="000000"/>
                </a:solidFill>
                <a:effectLst/>
                <a:latin typeface="Calibri"/>
                <a:cs typeface="Calibri"/>
              </a:rPr>
              <a:t> Mae </a:t>
            </a:r>
            <a:r>
              <a:rPr lang="en-GB" sz="4000" b="0" i="0" u="none" strike="noStrike" err="1">
                <a:solidFill>
                  <a:srgbClr val="000000"/>
                </a:solidFill>
                <a:effectLst/>
                <a:latin typeface="Calibri"/>
                <a:cs typeface="Calibri"/>
              </a:rPr>
              <a:t>hefyd</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yn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ystyried</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blaenoriaethau</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cenedlaethol</a:t>
            </a:r>
            <a:r>
              <a:rPr lang="en-GB" sz="4000" b="0" i="0" u="none" strike="noStrike">
                <a:solidFill>
                  <a:srgbClr val="000000"/>
                </a:solidFill>
                <a:effectLst/>
                <a:latin typeface="Calibri"/>
                <a:cs typeface="Calibri"/>
              </a:rPr>
              <a:t> a </a:t>
            </a:r>
            <a:r>
              <a:rPr lang="en-GB" sz="4000" b="0" i="0" u="none" strike="noStrike" err="1">
                <a:solidFill>
                  <a:srgbClr val="000000"/>
                </a:solidFill>
                <a:effectLst/>
                <a:latin typeface="Calibri"/>
                <a:cs typeface="Calibri"/>
              </a:rPr>
              <a:t>lleol</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ynghyd</a:t>
            </a:r>
            <a:r>
              <a:rPr lang="en-GB" sz="4000" b="0" i="0" u="none" strike="noStrike">
                <a:solidFill>
                  <a:srgbClr val="000000"/>
                </a:solidFill>
                <a:effectLst/>
                <a:latin typeface="Calibri"/>
                <a:cs typeface="Calibri"/>
              </a:rPr>
              <a:t> â </a:t>
            </a:r>
            <a:r>
              <a:rPr lang="en-GB" sz="4000" b="0" i="0" u="none" strike="noStrike" err="1">
                <a:solidFill>
                  <a:srgbClr val="000000"/>
                </a:solidFill>
                <a:effectLst/>
                <a:latin typeface="Calibri"/>
                <a:cs typeface="Calibri"/>
              </a:rPr>
              <a:t>dadansoddiad</a:t>
            </a:r>
            <a:r>
              <a:rPr lang="en-GB" sz="4000" b="0" i="0" u="none" strike="noStrike">
                <a:solidFill>
                  <a:srgbClr val="000000"/>
                </a:solidFill>
                <a:effectLst/>
                <a:latin typeface="Calibri"/>
                <a:cs typeface="Calibri"/>
              </a:rPr>
              <a:t> o </a:t>
            </a:r>
            <a:r>
              <a:rPr lang="en-GB" sz="4000" b="0" i="0" u="none" strike="noStrike" err="1">
                <a:solidFill>
                  <a:srgbClr val="000000"/>
                </a:solidFill>
                <a:effectLst/>
                <a:latin typeface="Calibri"/>
                <a:cs typeface="Calibri"/>
              </a:rPr>
              <a:t>ddata</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canlyniadau</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Mae’r</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targedau</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yn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cael</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eu</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gwerthuso’n</a:t>
            </a:r>
            <a:r>
              <a:rPr lang="en-GB" sz="4000" b="0" i="0" u="none" strike="noStrike">
                <a:solidFill>
                  <a:srgbClr val="000000"/>
                </a:solidFill>
                <a:effectLst/>
                <a:latin typeface="Calibri"/>
                <a:cs typeface="Calibri"/>
              </a:rPr>
              <a:t> </a:t>
            </a:r>
            <a:r>
              <a:rPr lang="en-GB" sz="4000" b="0" i="0" u="none" strike="noStrike" err="1">
                <a:solidFill>
                  <a:srgbClr val="000000"/>
                </a:solidFill>
                <a:effectLst/>
                <a:latin typeface="Calibri"/>
                <a:cs typeface="Calibri"/>
              </a:rPr>
              <a:t>rheolaidd</a:t>
            </a:r>
            <a:r>
              <a:rPr lang="en-GB" sz="4000" b="0" i="0" u="none" strike="noStrike">
                <a:solidFill>
                  <a:srgbClr val="000000"/>
                </a:solidFill>
                <a:effectLst/>
                <a:latin typeface="Calibri"/>
                <a:cs typeface="Calibri"/>
              </a:rPr>
              <a:t>. </a:t>
            </a:r>
            <a:endParaRPr lang="en-GB" sz="4000">
              <a:solidFill>
                <a:srgbClr val="333333"/>
              </a:solidFill>
              <a:effectLst/>
              <a:latin typeface="Calibri" panose="020F0502020204030204" pitchFamily="34" charset="0"/>
              <a:ea typeface="Calibri"/>
              <a:cs typeface="Calibri" panose="020F0502020204030204" pitchFamily="34" charset="0"/>
            </a:endParaRPr>
          </a:p>
          <a:p>
            <a:pPr>
              <a:lnSpc>
                <a:spcPct val="120000"/>
              </a:lnSpc>
              <a:spcBef>
                <a:spcPts val="100"/>
              </a:spcBef>
              <a:buNone/>
            </a:pPr>
            <a:r>
              <a:rPr lang="en-US" sz="3200" b="1" i="0" u="none" strike="noStrike" err="1">
                <a:solidFill>
                  <a:srgbClr val="000000"/>
                </a:solidFill>
                <a:effectLst/>
                <a:latin typeface="Calibri"/>
                <a:cs typeface="Calibri"/>
              </a:rPr>
              <a:t>Prif</a:t>
            </a:r>
            <a:r>
              <a:rPr lang="en-US" sz="3200" b="1">
                <a:solidFill>
                  <a:srgbClr val="000000"/>
                </a:solidFill>
                <a:effectLst/>
                <a:latin typeface="Calibri"/>
                <a:cs typeface="Calibri"/>
              </a:rPr>
              <a:t> </a:t>
            </a:r>
            <a:r>
              <a:rPr lang="en-US" sz="3200" b="1" i="0" u="none" strike="noStrike" err="1">
                <a:solidFill>
                  <a:srgbClr val="000000"/>
                </a:solidFill>
                <a:effectLst/>
                <a:latin typeface="Calibri"/>
                <a:cs typeface="Calibri"/>
              </a:rPr>
              <a:t>flaenoriaethau</a:t>
            </a:r>
            <a:r>
              <a:rPr lang="en-US" sz="3200" b="1">
                <a:solidFill>
                  <a:srgbClr val="000000"/>
                </a:solidFill>
                <a:effectLst/>
                <a:latin typeface="Calibri"/>
                <a:cs typeface="Calibri"/>
              </a:rPr>
              <a:t> </a:t>
            </a:r>
            <a:r>
              <a:rPr lang="en-US" sz="3200" b="1">
                <a:solidFill>
                  <a:srgbClr val="000000"/>
                </a:solidFill>
                <a:effectLst/>
                <a:latin typeface="Calibri"/>
                <a:ea typeface="Calibri"/>
                <a:cs typeface="Calibri"/>
              </a:rPr>
              <a:t>2024/25</a:t>
            </a:r>
            <a:r>
              <a:rPr lang="en-GB" sz="3200" b="1">
                <a:solidFill>
                  <a:srgbClr val="000000"/>
                </a:solidFill>
                <a:effectLst/>
                <a:latin typeface="Calibri"/>
                <a:ea typeface="Calibri"/>
                <a:cs typeface="Calibri"/>
              </a:rPr>
              <a:t> </a:t>
            </a:r>
            <a:endParaRPr lang="en-GB">
              <a:solidFill>
                <a:srgbClr val="333333"/>
              </a:solidFill>
              <a:effectLst>
                <a:outerShdw blurRad="63500" dir="2700000" algn="tl" rotWithShape="0">
                  <a:prstClr val="white">
                    <a:alpha val="40000"/>
                  </a:prstClr>
                </a:outerShdw>
              </a:effectLst>
              <a:latin typeface="Calisto MT"/>
              <a:ea typeface="Calibri"/>
              <a:cs typeface="Calibri"/>
            </a:endParaRPr>
          </a:p>
          <a:p>
            <a:pPr marL="0" indent="0">
              <a:lnSpc>
                <a:spcPct val="120000"/>
              </a:lnSpc>
              <a:spcBef>
                <a:spcPts val="100"/>
              </a:spcBef>
              <a:buNone/>
            </a:pP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Sicrhau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dulliau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ysgol</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gyfan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annog</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annibyniaeth</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ein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dysgwyr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sicrhau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bo</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dilyniant</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lefel</a:t>
            </a:r>
            <a:r>
              <a:rPr lang="en-US" sz="3200">
                <a:solidFill>
                  <a:srgbClr val="000000"/>
                </a:solidFill>
                <a:effectLst/>
                <a:latin typeface="Calibri"/>
                <a:ea typeface="Calibri"/>
                <a:cs typeface="Calibri"/>
              </a:rPr>
              <a:t> yr        her </a:t>
            </a:r>
            <a:r>
              <a:rPr lang="en-US" sz="3200" err="1">
                <a:solidFill>
                  <a:srgbClr val="000000"/>
                </a:solidFill>
                <a:effectLst/>
                <a:latin typeface="Calibri"/>
                <a:ea typeface="Calibri"/>
                <a:cs typeface="Calibri"/>
              </a:rPr>
              <a:t>yn</a:t>
            </a:r>
            <a:r>
              <a:rPr lang="en-US" sz="3200">
                <a:solidFill>
                  <a:srgbClr val="000000"/>
                </a:solidFill>
                <a:effectLst/>
                <a:latin typeface="Calibri"/>
                <a:ea typeface="Calibri"/>
                <a:cs typeface="Calibri"/>
              </a:rPr>
              <a:t> addas, </a:t>
            </a:r>
            <a:r>
              <a:rPr lang="en-US" sz="3200" err="1">
                <a:solidFill>
                  <a:srgbClr val="000000"/>
                </a:solidFill>
                <a:effectLst/>
                <a:latin typeface="Calibri"/>
                <a:ea typeface="Calibri"/>
                <a:cs typeface="Calibri"/>
              </a:rPr>
              <a:t>gan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ffocysu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gyflwyno</a:t>
            </a:r>
            <a:r>
              <a:rPr lang="en-US" sz="3200">
                <a:solidFill>
                  <a:srgbClr val="000000"/>
                </a:solidFill>
                <a:effectLst/>
                <a:latin typeface="Calibri"/>
                <a:ea typeface="Calibri"/>
                <a:cs typeface="Calibri"/>
              </a:rPr>
              <a:t> a </a:t>
            </a:r>
            <a:r>
              <a:rPr lang="en-US" sz="3200" err="1">
                <a:solidFill>
                  <a:srgbClr val="000000"/>
                </a:solidFill>
                <a:effectLst/>
                <a:latin typeface="Calibri"/>
                <a:ea typeface="Calibri"/>
                <a:cs typeface="Calibri"/>
              </a:rPr>
              <a:t>gwreiddio'r</a:t>
            </a:r>
            <a:r>
              <a:rPr lang="en-US" sz="3200">
                <a:solidFill>
                  <a:srgbClr val="000000"/>
                </a:solidFill>
                <a:effectLst/>
                <a:latin typeface="Calibri"/>
                <a:ea typeface="Calibri"/>
                <a:cs typeface="Calibri"/>
              </a:rPr>
              <a:t> Dull </a:t>
            </a:r>
            <a:r>
              <a:rPr lang="en-US" sz="3200" err="1">
                <a:solidFill>
                  <a:srgbClr val="000000"/>
                </a:solidFill>
                <a:effectLst/>
                <a:latin typeface="Calibri"/>
                <a:ea typeface="Calibri"/>
                <a:cs typeface="Calibri"/>
              </a:rPr>
              <a:t>Ymholi</a:t>
            </a:r>
            <a:r>
              <a:rPr lang="en-US" sz="3200">
                <a:solidFill>
                  <a:srgbClr val="000000"/>
                </a:solidFill>
                <a:effectLst/>
                <a:latin typeface="Calibri"/>
                <a:ea typeface="Calibri"/>
                <a:cs typeface="Calibri"/>
              </a:rPr>
              <a:t>.</a:t>
            </a:r>
            <a:r>
              <a:rPr lang="en-GB" sz="3200">
                <a:solidFill>
                  <a:srgbClr val="000000"/>
                </a:solidFill>
                <a:effectLst/>
                <a:latin typeface="Calibri"/>
                <a:ea typeface="Calibri"/>
                <a:cs typeface="Calibri"/>
              </a:rPr>
              <a:t> </a:t>
            </a:r>
            <a:endParaRPr lang="en-US">
              <a:solidFill>
                <a:srgbClr val="000000"/>
              </a:solidFill>
              <a:effectLst/>
              <a:latin typeface="Calisto MT"/>
              <a:ea typeface="Calibri"/>
              <a:cs typeface="Calibri"/>
            </a:endParaRPr>
          </a:p>
          <a:p>
            <a:pPr marL="0" indent="0">
              <a:lnSpc>
                <a:spcPct val="120000"/>
              </a:lnSpc>
              <a:spcBef>
                <a:spcPts val="100"/>
              </a:spcBef>
              <a:buNone/>
            </a:pPr>
            <a:endParaRPr lang="en-US" sz="3200">
              <a:solidFill>
                <a:srgbClr val="000000"/>
              </a:solidFill>
              <a:effectLst/>
              <a:latin typeface="Calibri"/>
              <a:ea typeface="Calibri"/>
              <a:cs typeface="Calibri"/>
            </a:endParaRPr>
          </a:p>
          <a:p>
            <a:pPr marL="0" indent="0">
              <a:lnSpc>
                <a:spcPct val="120000"/>
              </a:lnSpc>
              <a:spcBef>
                <a:spcPts val="100"/>
              </a:spcBef>
              <a:buNone/>
            </a:pPr>
            <a:r>
              <a:rPr lang="en-US" sz="3200" err="1">
                <a:solidFill>
                  <a:srgbClr val="000000"/>
                </a:solidFill>
                <a:effectLst/>
                <a:latin typeface="Calibri"/>
                <a:ea typeface="Calibri"/>
                <a:cs typeface="Calibri"/>
              </a:rPr>
              <a:t>Parhau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i</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ddatblygu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rol</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ein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arweinwyr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meysydd</a:t>
            </a:r>
            <a:r>
              <a:rPr lang="en-US" sz="3200">
                <a:solidFill>
                  <a:srgbClr val="000000"/>
                </a:solidFill>
                <a:effectLst/>
                <a:latin typeface="Calibri"/>
                <a:ea typeface="Calibri"/>
                <a:cs typeface="Calibri"/>
              </a:rPr>
              <a:t> er </a:t>
            </a:r>
            <a:r>
              <a:rPr lang="en-US" sz="3200" err="1">
                <a:solidFill>
                  <a:srgbClr val="000000"/>
                </a:solidFill>
                <a:effectLst/>
                <a:latin typeface="Calibri"/>
                <a:ea typeface="Calibri"/>
                <a:cs typeface="Calibri"/>
              </a:rPr>
              <a:t>mwyn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cryfhau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ein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strategaethau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cynllunio</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monitro</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arfarnu</a:t>
            </a:r>
            <a:r>
              <a:rPr lang="en-US" sz="3200">
                <a:solidFill>
                  <a:srgbClr val="000000"/>
                </a:solidFill>
                <a:effectLst/>
                <a:latin typeface="Calibri"/>
                <a:ea typeface="Calibri"/>
                <a:cs typeface="Calibri"/>
              </a:rPr>
              <a:t> a </a:t>
            </a:r>
            <a:r>
              <a:rPr lang="en-US" sz="3200" err="1">
                <a:solidFill>
                  <a:srgbClr val="000000"/>
                </a:solidFill>
                <a:effectLst/>
                <a:latin typeface="Calibri"/>
                <a:ea typeface="Calibri"/>
                <a:cs typeface="Calibri"/>
              </a:rPr>
              <a:t>phrosesau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gwella</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ansawdd</a:t>
            </a:r>
            <a:r>
              <a:rPr lang="en-US" sz="3200">
                <a:solidFill>
                  <a:srgbClr val="000000"/>
                </a:solidFill>
                <a:effectLst/>
                <a:latin typeface="Calibri"/>
                <a:ea typeface="Calibri"/>
                <a:cs typeface="Calibri"/>
              </a:rPr>
              <a:t>.</a:t>
            </a:r>
            <a:endParaRPr lang="en-GB">
              <a:solidFill>
                <a:srgbClr val="333333"/>
              </a:solidFill>
              <a:effectLst>
                <a:outerShdw blurRad="63500" dir="2700000" algn="tl" rotWithShape="0">
                  <a:prstClr val="white">
                    <a:alpha val="40000"/>
                  </a:prstClr>
                </a:outerShdw>
              </a:effectLst>
              <a:latin typeface="Calisto MT"/>
              <a:ea typeface="Calibri"/>
              <a:cs typeface="Calibri"/>
            </a:endParaRPr>
          </a:p>
          <a:p>
            <a:pPr marL="0" indent="0">
              <a:lnSpc>
                <a:spcPct val="120000"/>
              </a:lnSpc>
              <a:spcBef>
                <a:spcPts val="100"/>
              </a:spcBef>
              <a:buNone/>
            </a:pPr>
            <a:endParaRPr lang="en-US" sz="3200">
              <a:solidFill>
                <a:srgbClr val="000000"/>
              </a:solidFill>
              <a:effectLst/>
              <a:latin typeface="Calibri"/>
              <a:ea typeface="Calibri"/>
              <a:cs typeface="Calibri"/>
            </a:endParaRPr>
          </a:p>
          <a:p>
            <a:pPr marL="0" indent="0">
              <a:lnSpc>
                <a:spcPct val="120000"/>
              </a:lnSpc>
              <a:spcBef>
                <a:spcPts val="100"/>
              </a:spcBef>
              <a:buNone/>
            </a:pPr>
            <a:r>
              <a:rPr lang="en-US" sz="3200" err="1">
                <a:solidFill>
                  <a:srgbClr val="000000"/>
                </a:solidFill>
                <a:effectLst/>
                <a:latin typeface="Calibri"/>
                <a:ea typeface="Calibri"/>
                <a:cs typeface="Calibri"/>
              </a:rPr>
              <a:t>Datblygu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gweithredu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gwerthuso</a:t>
            </a:r>
            <a:r>
              <a:rPr lang="en-US" sz="3200">
                <a:solidFill>
                  <a:srgbClr val="000000"/>
                </a:solidFill>
                <a:effectLst/>
                <a:latin typeface="Calibri"/>
                <a:ea typeface="Calibri"/>
                <a:cs typeface="Calibri"/>
              </a:rPr>
              <a:t> a </a:t>
            </a:r>
            <a:r>
              <a:rPr lang="en-US" sz="3200" err="1">
                <a:solidFill>
                  <a:srgbClr val="000000"/>
                </a:solidFill>
                <a:effectLst/>
                <a:latin typeface="Calibri"/>
                <a:ea typeface="Calibri"/>
                <a:cs typeface="Calibri"/>
              </a:rPr>
              <a:t>mireinio</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ein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cynlluniau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Celfyddydau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Mynegiannol</a:t>
            </a:r>
            <a:r>
              <a:rPr lang="en-US" sz="3200">
                <a:solidFill>
                  <a:srgbClr val="000000"/>
                </a:solidFill>
                <a:effectLst/>
                <a:latin typeface="Calibri"/>
                <a:ea typeface="Calibri"/>
                <a:cs typeface="Calibri"/>
              </a:rPr>
              <a:t> er </a:t>
            </a:r>
            <a:r>
              <a:rPr lang="en-US" sz="3200" err="1">
                <a:solidFill>
                  <a:srgbClr val="000000"/>
                </a:solidFill>
                <a:effectLst/>
                <a:latin typeface="Calibri"/>
                <a:ea typeface="Calibri"/>
                <a:cs typeface="Calibri"/>
              </a:rPr>
              <a:t>mwyn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sicrhau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cysondeb</a:t>
            </a:r>
            <a:r>
              <a:rPr lang="en-US" sz="3200">
                <a:solidFill>
                  <a:srgbClr val="000000"/>
                </a:solidFill>
                <a:effectLst/>
                <a:latin typeface="Calibri"/>
                <a:ea typeface="Calibri"/>
                <a:cs typeface="Calibri"/>
              </a:rPr>
              <a:t> y </a:t>
            </a:r>
            <a:r>
              <a:rPr lang="en-US" sz="3200" err="1">
                <a:solidFill>
                  <a:srgbClr val="000000"/>
                </a:solidFill>
                <a:effectLst/>
                <a:latin typeface="Calibri"/>
                <a:ea typeface="Calibri"/>
                <a:cs typeface="Calibri"/>
              </a:rPr>
              <a:t>ddarpariaeth</a:t>
            </a:r>
            <a:r>
              <a:rPr lang="en-US" sz="3200">
                <a:solidFill>
                  <a:srgbClr val="000000"/>
                </a:solidFill>
                <a:effectLst/>
                <a:latin typeface="Calibri"/>
                <a:ea typeface="Calibri"/>
                <a:cs typeface="Calibri"/>
              </a:rPr>
              <a:t> I </a:t>
            </a:r>
            <a:r>
              <a:rPr lang="en-US" sz="3200" err="1">
                <a:solidFill>
                  <a:srgbClr val="000000"/>
                </a:solidFill>
                <a:effectLst/>
                <a:latin typeface="Calibri"/>
                <a:ea typeface="Calibri"/>
                <a:cs typeface="Calibri"/>
              </a:rPr>
              <a:t>ddiwallu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anghenio</a:t>
            </a:r>
            <a:r>
              <a:rPr lang="en-US" sz="3200">
                <a:solidFill>
                  <a:srgbClr val="000000"/>
                </a:solidFill>
                <a:effectLst/>
                <a:latin typeface="Calibri"/>
                <a:ea typeface="Calibri"/>
                <a:cs typeface="Calibri"/>
              </a:rPr>
              <a:t> y </a:t>
            </a:r>
            <a:r>
              <a:rPr lang="en-US" sz="3200" err="1">
                <a:solidFill>
                  <a:srgbClr val="000000"/>
                </a:solidFill>
                <a:effectLst/>
                <a:latin typeface="Calibri"/>
                <a:ea typeface="Calibri"/>
                <a:cs typeface="Calibri"/>
              </a:rPr>
              <a:t>maes</a:t>
            </a:r>
            <a:r>
              <a:rPr lang="en-US" sz="3200">
                <a:solidFill>
                  <a:srgbClr val="000000"/>
                </a:solidFill>
                <a:effectLst/>
                <a:latin typeface="Calibri"/>
                <a:ea typeface="Calibri"/>
                <a:cs typeface="Calibri"/>
              </a:rPr>
              <a:t>.</a:t>
            </a:r>
            <a:r>
              <a:rPr lang="en-GB" sz="3200">
                <a:solidFill>
                  <a:srgbClr val="000000"/>
                </a:solidFill>
                <a:effectLst/>
                <a:latin typeface="Calibri"/>
                <a:ea typeface="Calibri"/>
                <a:cs typeface="Calibri"/>
              </a:rPr>
              <a:t> </a:t>
            </a:r>
            <a:endParaRPr lang="en-GB">
              <a:solidFill>
                <a:srgbClr val="333333"/>
              </a:solidFill>
              <a:effectLst>
                <a:outerShdw blurRad="63500" dir="2700000" algn="tl" rotWithShape="0">
                  <a:prstClr val="white">
                    <a:alpha val="40000"/>
                  </a:prstClr>
                </a:outerShdw>
              </a:effectLst>
              <a:latin typeface="Calisto MT"/>
              <a:ea typeface="Calibri"/>
              <a:cs typeface="Calibri"/>
            </a:endParaRPr>
          </a:p>
          <a:p>
            <a:pPr marL="0" indent="0">
              <a:lnSpc>
                <a:spcPct val="120000"/>
              </a:lnSpc>
              <a:spcBef>
                <a:spcPts val="100"/>
              </a:spcBef>
              <a:buNone/>
            </a:pPr>
            <a:endParaRPr lang="en-US" sz="3200">
              <a:solidFill>
                <a:srgbClr val="000000"/>
              </a:solidFill>
              <a:effectLst/>
              <a:latin typeface="Calibri"/>
              <a:ea typeface="Calibri"/>
              <a:cs typeface="Calibri"/>
            </a:endParaRPr>
          </a:p>
          <a:p>
            <a:pPr marL="0" indent="0">
              <a:lnSpc>
                <a:spcPct val="120000"/>
              </a:lnSpc>
              <a:spcBef>
                <a:spcPts val="100"/>
              </a:spcBef>
              <a:buNone/>
            </a:pPr>
            <a:r>
              <a:rPr lang="en-US" sz="3200" err="1">
                <a:solidFill>
                  <a:srgbClr val="000000"/>
                </a:solidFill>
                <a:effectLst/>
                <a:latin typeface="Calibri"/>
                <a:ea typeface="Calibri"/>
                <a:cs typeface="Calibri"/>
              </a:rPr>
              <a:t>Cryfhau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rôl</a:t>
            </a:r>
            <a:r>
              <a:rPr lang="en-US" sz="3200">
                <a:solidFill>
                  <a:srgbClr val="000000"/>
                </a:solidFill>
                <a:effectLst/>
                <a:latin typeface="Calibri"/>
                <a:ea typeface="Calibri"/>
                <a:cs typeface="Calibri"/>
              </a:rPr>
              <a:t> a </a:t>
            </a:r>
            <a:r>
              <a:rPr lang="en-US" sz="3200" err="1">
                <a:solidFill>
                  <a:srgbClr val="000000"/>
                </a:solidFill>
                <a:effectLst/>
                <a:latin typeface="Calibri"/>
                <a:ea typeface="Calibri"/>
                <a:cs typeface="Calibri"/>
              </a:rPr>
              <a:t>mewnbwn</a:t>
            </a:r>
            <a:r>
              <a:rPr lang="en-US" sz="3200">
                <a:solidFill>
                  <a:srgbClr val="000000"/>
                </a:solidFill>
                <a:effectLst/>
                <a:latin typeface="Calibri"/>
                <a:ea typeface="Calibri"/>
                <a:cs typeface="Calibri"/>
              </a:rPr>
              <a:t> y </a:t>
            </a:r>
            <a:r>
              <a:rPr lang="en-US" sz="3200" err="1">
                <a:solidFill>
                  <a:srgbClr val="000000"/>
                </a:solidFill>
                <a:effectLst/>
                <a:latin typeface="Calibri"/>
                <a:ea typeface="Calibri"/>
                <a:cs typeface="Calibri"/>
              </a:rPr>
              <a:t>Llywodraethwyr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i</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brosesau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monitro</a:t>
            </a:r>
            <a:r>
              <a:rPr lang="en-US" sz="3200">
                <a:solidFill>
                  <a:srgbClr val="000000"/>
                </a:solidFill>
                <a:effectLst/>
                <a:latin typeface="Calibri"/>
                <a:ea typeface="Calibri"/>
                <a:cs typeface="Calibri"/>
              </a:rPr>
              <a:t> ac </a:t>
            </a:r>
            <a:r>
              <a:rPr lang="en-US" sz="3200" err="1">
                <a:solidFill>
                  <a:srgbClr val="000000"/>
                </a:solidFill>
                <a:effectLst/>
                <a:latin typeface="Calibri"/>
                <a:ea typeface="Calibri"/>
                <a:cs typeface="Calibri"/>
              </a:rPr>
              <a:t>hunan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arfarnu</a:t>
            </a:r>
            <a:r>
              <a:rPr lang="en-US" sz="3200">
                <a:solidFill>
                  <a:srgbClr val="000000"/>
                </a:solidFill>
                <a:effectLst/>
                <a:latin typeface="Calibri"/>
                <a:ea typeface="Calibri"/>
                <a:cs typeface="Calibri"/>
              </a:rPr>
              <a:t> y </a:t>
            </a:r>
            <a:r>
              <a:rPr lang="en-US" sz="3200" err="1">
                <a:solidFill>
                  <a:srgbClr val="000000"/>
                </a:solidFill>
                <a:effectLst/>
                <a:latin typeface="Calibri"/>
                <a:ea typeface="Calibri"/>
                <a:cs typeface="Calibri"/>
              </a:rPr>
              <a:t>Cwricwlwm</a:t>
            </a:r>
            <a:r>
              <a:rPr lang="en-US" sz="3200">
                <a:solidFill>
                  <a:srgbClr val="000000"/>
                </a:solidFill>
                <a:effectLst/>
                <a:latin typeface="Calibri"/>
                <a:ea typeface="Calibri"/>
                <a:cs typeface="Calibri"/>
              </a:rPr>
              <a:t> a  </a:t>
            </a:r>
            <a:r>
              <a:rPr lang="en-US" sz="3200" err="1">
                <a:solidFill>
                  <a:srgbClr val="000000"/>
                </a:solidFill>
                <a:effectLst/>
                <a:latin typeface="Calibri"/>
                <a:ea typeface="Calibri"/>
                <a:cs typeface="Calibri"/>
              </a:rPr>
              <a:t>phrosesau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gweithredol</a:t>
            </a:r>
            <a:r>
              <a:rPr lang="en-US" sz="3200">
                <a:solidFill>
                  <a:srgbClr val="000000"/>
                </a:solidFill>
                <a:effectLst/>
                <a:latin typeface="Calibri"/>
                <a:ea typeface="Calibri"/>
                <a:cs typeface="Calibri"/>
              </a:rPr>
              <a:t> yr Ysgol.</a:t>
            </a:r>
            <a:r>
              <a:rPr lang="en-GB" sz="3200">
                <a:solidFill>
                  <a:srgbClr val="000000"/>
                </a:solidFill>
                <a:effectLst/>
                <a:latin typeface="Calibri"/>
                <a:ea typeface="Calibri"/>
                <a:cs typeface="Calibri"/>
              </a:rPr>
              <a:t> </a:t>
            </a:r>
            <a:endParaRPr lang="en-GB">
              <a:effectLst>
                <a:outerShdw blurRad="63500" dir="2700000" algn="tl" rotWithShape="0">
                  <a:prstClr val="white">
                    <a:alpha val="40000"/>
                  </a:prstClr>
                </a:outerShdw>
              </a:effectLst>
            </a:endParaRPr>
          </a:p>
          <a:p>
            <a:pPr>
              <a:lnSpc>
                <a:spcPct val="120000"/>
              </a:lnSpc>
              <a:spcBef>
                <a:spcPts val="100"/>
              </a:spcBef>
              <a:buNone/>
            </a:pPr>
            <a:r>
              <a:rPr lang="en-US" sz="3200" b="1" err="1">
                <a:solidFill>
                  <a:srgbClr val="000000"/>
                </a:solidFill>
                <a:effectLst/>
                <a:latin typeface="Calibri"/>
                <a:ea typeface="Calibri"/>
                <a:cs typeface="Calibri"/>
              </a:rPr>
              <a:t>Blaenoriaethau</a:t>
            </a:r>
            <a:r>
              <a:rPr lang="en-US" sz="3200" b="1">
                <a:solidFill>
                  <a:srgbClr val="000000"/>
                </a:solidFill>
                <a:effectLst/>
                <a:latin typeface="Calibri"/>
                <a:ea typeface="Calibri"/>
                <a:cs typeface="Calibri"/>
              </a:rPr>
              <a:t> 2025/26</a:t>
            </a:r>
            <a:r>
              <a:rPr lang="en-GB" sz="3200" b="1">
                <a:solidFill>
                  <a:srgbClr val="000000"/>
                </a:solidFill>
                <a:effectLst/>
                <a:latin typeface="Calibri"/>
                <a:ea typeface="Calibri"/>
                <a:cs typeface="Calibri"/>
              </a:rPr>
              <a:t> </a:t>
            </a:r>
            <a:endParaRPr lang="en-GB">
              <a:effectLst>
                <a:outerShdw blurRad="63500" dir="2700000" algn="tl" rotWithShape="0">
                  <a:prstClr val="white">
                    <a:alpha val="40000"/>
                  </a:prstClr>
                </a:outerShdw>
              </a:effectLst>
            </a:endParaRPr>
          </a:p>
          <a:p>
            <a:pPr>
              <a:lnSpc>
                <a:spcPct val="120000"/>
              </a:lnSpc>
              <a:spcBef>
                <a:spcPts val="100"/>
              </a:spcBef>
              <a:buNone/>
            </a:pPr>
            <a:r>
              <a:rPr lang="en-US" sz="3200" err="1">
                <a:solidFill>
                  <a:srgbClr val="000000"/>
                </a:solidFill>
                <a:effectLst/>
                <a:latin typeface="Calibri"/>
                <a:ea typeface="Calibri"/>
                <a:cs typeface="Calibri"/>
              </a:rPr>
              <a:t>Sicrhau</a:t>
            </a:r>
            <a:r>
              <a:rPr lang="en-US" sz="3200">
                <a:solidFill>
                  <a:srgbClr val="000000"/>
                </a:solidFill>
                <a:effectLst/>
                <a:latin typeface="Calibri"/>
                <a:ea typeface="Calibri"/>
                <a:cs typeface="Calibri"/>
              </a:rPr>
              <a:t> bod </a:t>
            </a:r>
            <a:r>
              <a:rPr lang="en-US" sz="3200" err="1">
                <a:solidFill>
                  <a:srgbClr val="000000"/>
                </a:solidFill>
                <a:effectLst/>
                <a:latin typeface="Calibri"/>
                <a:ea typeface="Calibri"/>
                <a:cs typeface="Calibri"/>
              </a:rPr>
              <a:t>ansawdd</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adborth</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athrawon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nodi’r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camau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nesaf</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nysgu’r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disgyblion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effeithiol</a:t>
            </a:r>
            <a:endParaRPr lang="en-US" sz="3200">
              <a:solidFill>
                <a:srgbClr val="000000"/>
              </a:solidFill>
              <a:effectLst/>
              <a:latin typeface="Calibri"/>
              <a:ea typeface="Calibri"/>
              <a:cs typeface="Calibri"/>
            </a:endParaRPr>
          </a:p>
          <a:p>
            <a:pPr>
              <a:lnSpc>
                <a:spcPct val="120000"/>
              </a:lnSpc>
              <a:spcBef>
                <a:spcPts val="100"/>
              </a:spcBef>
              <a:buNone/>
            </a:pPr>
            <a:endParaRPr lang="en-US" sz="3200">
              <a:solidFill>
                <a:srgbClr val="000000"/>
              </a:solidFill>
              <a:effectLst/>
              <a:latin typeface="Calibri"/>
              <a:ea typeface="Calibri"/>
              <a:cs typeface="Calibri"/>
            </a:endParaRPr>
          </a:p>
          <a:p>
            <a:pPr>
              <a:lnSpc>
                <a:spcPct val="120000"/>
              </a:lnSpc>
              <a:spcBef>
                <a:spcPts val="100"/>
              </a:spcBef>
              <a:buNone/>
            </a:pPr>
            <a:r>
              <a:rPr lang="en-US" sz="3200" err="1">
                <a:solidFill>
                  <a:srgbClr val="000000"/>
                </a:solidFill>
                <a:effectLst/>
                <a:latin typeface="Calibri"/>
                <a:ea typeface="Calibri"/>
                <a:cs typeface="Calibri"/>
              </a:rPr>
              <a:t>Datblygu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ymhellach</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dulliau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ysgol</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gyfan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sy’n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annog</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annibyniaeth</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ein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dysgwyr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sicrhau</a:t>
            </a:r>
            <a:r>
              <a:rPr lang="en-US" sz="3200">
                <a:solidFill>
                  <a:srgbClr val="000000"/>
                </a:solidFill>
                <a:effectLst/>
                <a:latin typeface="Calibri"/>
                <a:ea typeface="Calibri"/>
                <a:cs typeface="Calibri"/>
              </a:rPr>
              <a:t> bod </a:t>
            </a:r>
            <a:endParaRPr lang="en-US">
              <a:solidFill>
                <a:srgbClr val="333333"/>
              </a:solidFill>
              <a:effectLst>
                <a:outerShdw blurRad="63500" dir="2700000" algn="tl" rotWithShape="0">
                  <a:prstClr val="white">
                    <a:alpha val="40000"/>
                  </a:prstClr>
                </a:outerShdw>
              </a:effectLst>
              <a:latin typeface="Calisto MT"/>
              <a:ea typeface="Calibri"/>
              <a:cs typeface="Calibri"/>
            </a:endParaRPr>
          </a:p>
          <a:p>
            <a:pPr>
              <a:lnSpc>
                <a:spcPct val="120000"/>
              </a:lnSpc>
              <a:spcBef>
                <a:spcPts val="100"/>
              </a:spcBef>
              <a:buNone/>
            </a:pPr>
            <a:r>
              <a:rPr lang="en-US" sz="3200" err="1">
                <a:solidFill>
                  <a:srgbClr val="000000"/>
                </a:solidFill>
                <a:effectLst/>
                <a:latin typeface="Calibri"/>
                <a:ea typeface="Calibri"/>
                <a:cs typeface="Calibri"/>
              </a:rPr>
              <a:t>lefel</a:t>
            </a:r>
            <a:r>
              <a:rPr lang="en-US" sz="3200">
                <a:solidFill>
                  <a:srgbClr val="000000"/>
                </a:solidFill>
                <a:effectLst/>
                <a:latin typeface="Calibri"/>
                <a:ea typeface="Calibri"/>
                <a:cs typeface="Calibri"/>
              </a:rPr>
              <a:t> yr her </a:t>
            </a:r>
            <a:r>
              <a:rPr lang="en-US" sz="3200" err="1">
                <a:solidFill>
                  <a:srgbClr val="000000"/>
                </a:solidFill>
                <a:effectLst/>
                <a:latin typeface="Calibri"/>
                <a:ea typeface="Calibri"/>
                <a:cs typeface="Calibri"/>
              </a:rPr>
              <a:t>yn</a:t>
            </a:r>
            <a:r>
              <a:rPr lang="en-US" sz="3200">
                <a:solidFill>
                  <a:srgbClr val="000000"/>
                </a:solidFill>
                <a:effectLst/>
                <a:latin typeface="Calibri"/>
                <a:ea typeface="Calibri"/>
                <a:cs typeface="Calibri"/>
              </a:rPr>
              <a:t> addas, </a:t>
            </a:r>
            <a:r>
              <a:rPr lang="en-US" sz="3200" err="1">
                <a:solidFill>
                  <a:srgbClr val="000000"/>
                </a:solidFill>
                <a:effectLst/>
                <a:latin typeface="Calibri"/>
                <a:ea typeface="Calibri"/>
                <a:cs typeface="Calibri"/>
              </a:rPr>
              <a:t>gan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ffocysu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gyflwyno</a:t>
            </a:r>
            <a:r>
              <a:rPr lang="en-US" sz="3200">
                <a:solidFill>
                  <a:srgbClr val="000000"/>
                </a:solidFill>
                <a:effectLst/>
                <a:latin typeface="Calibri"/>
                <a:ea typeface="Calibri"/>
                <a:cs typeface="Calibri"/>
              </a:rPr>
              <a:t> a </a:t>
            </a:r>
            <a:r>
              <a:rPr lang="en-US" sz="3200" err="1">
                <a:solidFill>
                  <a:srgbClr val="000000"/>
                </a:solidFill>
                <a:effectLst/>
                <a:latin typeface="Calibri"/>
                <a:ea typeface="Calibri"/>
                <a:cs typeface="Calibri"/>
              </a:rPr>
              <a:t>gwreiddio</a:t>
            </a:r>
            <a:r>
              <a:rPr lang="en-US" sz="3200">
                <a:solidFill>
                  <a:srgbClr val="000000"/>
                </a:solidFill>
                <a:effectLst/>
                <a:latin typeface="Calibri"/>
                <a:ea typeface="Calibri"/>
                <a:cs typeface="Calibri"/>
              </a:rPr>
              <a:t> dull </a:t>
            </a:r>
            <a:r>
              <a:rPr lang="en-US" sz="3200" err="1">
                <a:solidFill>
                  <a:srgbClr val="000000"/>
                </a:solidFill>
                <a:effectLst/>
                <a:latin typeface="Calibri"/>
                <a:ea typeface="Calibri"/>
                <a:cs typeface="Calibri"/>
              </a:rPr>
              <a:t>ymholi</a:t>
            </a:r>
            <a:r>
              <a:rPr lang="en-US" sz="3200">
                <a:solidFill>
                  <a:srgbClr val="000000"/>
                </a:solidFill>
                <a:effectLst/>
                <a:latin typeface="Calibri"/>
                <a:ea typeface="Calibri"/>
                <a:cs typeface="Calibri"/>
              </a:rPr>
              <a:t>. </a:t>
            </a:r>
            <a:endParaRPr lang="en-US">
              <a:effectLst>
                <a:outerShdw blurRad="63500" dir="2700000" algn="tl" rotWithShape="0">
                  <a:prstClr val="white">
                    <a:alpha val="40000"/>
                  </a:prstClr>
                </a:outerShdw>
              </a:effectLst>
            </a:endParaRPr>
          </a:p>
          <a:p>
            <a:pPr>
              <a:lnSpc>
                <a:spcPct val="120000"/>
              </a:lnSpc>
              <a:spcBef>
                <a:spcPts val="100"/>
              </a:spcBef>
              <a:buNone/>
            </a:pPr>
            <a:endParaRPr lang="en-US" sz="3200">
              <a:solidFill>
                <a:srgbClr val="000000"/>
              </a:solidFill>
              <a:effectLst/>
              <a:latin typeface="Calibri"/>
              <a:ea typeface="Calibri"/>
              <a:cs typeface="Calibri"/>
            </a:endParaRPr>
          </a:p>
          <a:p>
            <a:pPr>
              <a:lnSpc>
                <a:spcPct val="120000"/>
              </a:lnSpc>
              <a:spcBef>
                <a:spcPts val="100"/>
              </a:spcBef>
              <a:buNone/>
            </a:pPr>
            <a:r>
              <a:rPr lang="en-US" sz="3200" err="1">
                <a:solidFill>
                  <a:srgbClr val="000000"/>
                </a:solidFill>
                <a:effectLst/>
                <a:latin typeface="Calibri"/>
                <a:ea typeface="Calibri"/>
                <a:cs typeface="Calibri"/>
              </a:rPr>
              <a:t>Cryfhau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systemau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dysgu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a’r</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ddarpariaeth</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gan</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ystyried</a:t>
            </a:r>
            <a:r>
              <a:rPr lang="en-US" sz="3200">
                <a:solidFill>
                  <a:srgbClr val="000000"/>
                </a:solidFill>
                <a:effectLst/>
                <a:latin typeface="Calibri"/>
                <a:ea typeface="Calibri"/>
                <a:cs typeface="Calibri"/>
              </a:rPr>
              <a:t> y </a:t>
            </a:r>
            <a:r>
              <a:rPr lang="en-US" sz="3200" err="1">
                <a:solidFill>
                  <a:srgbClr val="000000"/>
                </a:solidFill>
                <a:effectLst/>
                <a:latin typeface="Calibri"/>
                <a:ea typeface="Calibri"/>
                <a:cs typeface="Calibri"/>
              </a:rPr>
              <a:t>newidiadau</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i</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sefyllfa</a:t>
            </a:r>
            <a:r>
              <a:rPr lang="en-US" sz="3200">
                <a:solidFill>
                  <a:srgbClr val="000000"/>
                </a:solidFill>
                <a:effectLst/>
                <a:latin typeface="Calibri"/>
                <a:ea typeface="Calibri"/>
                <a:cs typeface="Calibri"/>
              </a:rPr>
              <a:t> </a:t>
            </a:r>
            <a:r>
              <a:rPr lang="en-US" sz="3200" err="1">
                <a:solidFill>
                  <a:srgbClr val="000000"/>
                </a:solidFill>
                <a:effectLst/>
                <a:latin typeface="Calibri"/>
                <a:ea typeface="Calibri"/>
                <a:cs typeface="Calibri"/>
              </a:rPr>
              <a:t>ieithyddol</a:t>
            </a:r>
            <a:r>
              <a:rPr lang="en-US" sz="3200">
                <a:solidFill>
                  <a:srgbClr val="000000"/>
                </a:solidFill>
                <a:effectLst/>
                <a:latin typeface="Calibri"/>
                <a:ea typeface="Calibri"/>
                <a:cs typeface="Calibri"/>
              </a:rPr>
              <a:t> yr </a:t>
            </a:r>
            <a:r>
              <a:rPr lang="en-US" sz="3200" err="1">
                <a:solidFill>
                  <a:srgbClr val="000000"/>
                </a:solidFill>
                <a:effectLst/>
                <a:latin typeface="Calibri"/>
                <a:ea typeface="Calibri"/>
                <a:cs typeface="Calibri"/>
              </a:rPr>
              <a:t>ysgol</a:t>
            </a:r>
            <a:r>
              <a:rPr lang="en-US" sz="3200">
                <a:solidFill>
                  <a:srgbClr val="000000"/>
                </a:solidFill>
                <a:effectLst/>
                <a:latin typeface="Calibri"/>
                <a:ea typeface="Calibri"/>
                <a:cs typeface="Calibri"/>
              </a:rPr>
              <a:t> (WESP).  </a:t>
            </a:r>
            <a:endParaRPr lang="en-US">
              <a:effectLst>
                <a:outerShdw blurRad="63500" dir="2700000" algn="tl" rotWithShape="0">
                  <a:prstClr val="white">
                    <a:alpha val="40000"/>
                  </a:prstClr>
                </a:outerShdw>
              </a:effectLst>
            </a:endParaRPr>
          </a:p>
          <a:p>
            <a:pPr>
              <a:lnSpc>
                <a:spcPct val="120000"/>
              </a:lnSpc>
              <a:spcBef>
                <a:spcPts val="100"/>
              </a:spcBef>
              <a:buNone/>
            </a:pPr>
            <a:endParaRPr lang="en-US" sz="3200">
              <a:solidFill>
                <a:srgbClr val="000000"/>
              </a:solidFill>
              <a:effectLst/>
              <a:latin typeface="Calibri"/>
              <a:ea typeface="Calibri"/>
              <a:cs typeface="Calibri"/>
            </a:endParaRPr>
          </a:p>
          <a:p>
            <a:pPr marL="742950" marR="623570" indent="-571500">
              <a:spcBef>
                <a:spcPts val="0"/>
              </a:spcBef>
              <a:buFont typeface="Calibri" pitchFamily="18" charset="0"/>
              <a:buChar char="-"/>
            </a:pPr>
            <a:endParaRPr lang="en-US" sz="4000" b="1">
              <a:effectLst>
                <a:outerShdw blurRad="63500" dir="2700000" algn="tl" rotWithShape="0">
                  <a:prstClr val="white">
                    <a:alpha val="40000"/>
                  </a:prstClr>
                </a:outerShdw>
              </a:effectLst>
              <a:latin typeface="Calibri"/>
              <a:ea typeface="Calibri"/>
              <a:cs typeface="Calibri"/>
            </a:endParaRPr>
          </a:p>
          <a:p>
            <a:pPr marL="0" indent="0">
              <a:buNone/>
            </a:pPr>
            <a:endParaRPr lang="en-US">
              <a:effectLst>
                <a:outerShdw blurRad="63500" dir="2700000" algn="tl" rotWithShape="0">
                  <a:prstClr val="white">
                    <a:alpha val="40000"/>
                  </a:prstClr>
                </a:outerShdw>
              </a:effectLst>
              <a:ea typeface="Calibri"/>
              <a:cs typeface="Calibri"/>
            </a:endParaRPr>
          </a:p>
          <a:p>
            <a:pPr marL="0" indent="0">
              <a:buNone/>
            </a:pPr>
            <a:endParaRPr lang="en-US">
              <a:effectLst>
                <a:outerShdw blurRad="63500" dir="2700000" algn="tl" rotWithShape="0">
                  <a:prstClr val="white">
                    <a:alpha val="40000"/>
                  </a:prstClr>
                </a:outerShdw>
              </a:effectLst>
              <a:ea typeface="Calibri"/>
              <a:cs typeface="Calibri"/>
            </a:endParaRPr>
          </a:p>
          <a:p>
            <a:pPr marL="0" indent="0">
              <a:buNone/>
            </a:pPr>
            <a:endParaRPr lang="en-US">
              <a:effectLst>
                <a:outerShdw blurRad="63500" dir="2700000" algn="tl" rotWithShape="0">
                  <a:prstClr val="white">
                    <a:alpha val="40000"/>
                  </a:prstClr>
                </a:outerShdw>
              </a:effectLst>
            </a:endParaRPr>
          </a:p>
          <a:p>
            <a:pPr marL="0" indent="0">
              <a:buNone/>
            </a:pPr>
            <a:endParaRPr lang="en-US">
              <a:effectLst>
                <a:outerShdw blurRad="63500" dir="2700000" algn="tl" rotWithShape="0">
                  <a:prstClr val="white">
                    <a:alpha val="40000"/>
                  </a:prstClr>
                </a:outerShdw>
              </a:effectLst>
            </a:endParaRPr>
          </a:p>
          <a:p>
            <a:pPr marL="0" indent="0">
              <a:buNone/>
            </a:pPr>
            <a:endParaRPr lang="en-US">
              <a:effectLst>
                <a:outerShdw blurRad="63500" dir="2700000" algn="tl" rotWithShape="0">
                  <a:prstClr val="white">
                    <a:alpha val="40000"/>
                  </a:prstClr>
                </a:outerShdw>
              </a:effectLst>
            </a:endParaRPr>
          </a:p>
          <a:p>
            <a:pPr marL="0" indent="0">
              <a:buNone/>
            </a:pPr>
            <a:endParaRPr lang="en-US">
              <a:effectLst>
                <a:outerShdw blurRad="63500" dir="2700000" algn="tl" rotWithShape="0">
                  <a:prstClr val="white">
                    <a:alpha val="40000"/>
                  </a:prstClr>
                </a:outerShdw>
              </a:effectLst>
            </a:endParaRPr>
          </a:p>
          <a:p>
            <a:pPr marL="0" indent="0">
              <a:buNone/>
            </a:pPr>
            <a:endParaRPr lang="en-US">
              <a:effectLst>
                <a:outerShdw blurRad="63500" dir="2700000" algn="tl" rotWithShape="0">
                  <a:prstClr val="white">
                    <a:alpha val="40000"/>
                  </a:prstClr>
                </a:outerShdw>
              </a:effectLst>
            </a:endParaRPr>
          </a:p>
        </p:txBody>
      </p:sp>
      <p:sp>
        <p:nvSpPr>
          <p:cNvPr id="4" name="Content Placeholder 3">
            <a:extLst>
              <a:ext uri="{FF2B5EF4-FFF2-40B4-BE49-F238E27FC236}">
                <a16:creationId xmlns:a16="http://schemas.microsoft.com/office/drawing/2014/main" id="{49142A21-46A6-089E-664E-DA82DB28123E}"/>
              </a:ext>
            </a:extLst>
          </p:cNvPr>
          <p:cNvSpPr>
            <a:spLocks noGrp="1"/>
          </p:cNvSpPr>
          <p:nvPr>
            <p:ph sz="half" idx="2"/>
          </p:nvPr>
        </p:nvSpPr>
        <p:spPr>
          <a:xfrm>
            <a:off x="4545055" y="1498501"/>
            <a:ext cx="4578442" cy="3833821"/>
          </a:xfrm>
          <a:solidFill>
            <a:schemeClr val="accent1">
              <a:lumMod val="20000"/>
              <a:lumOff val="80000"/>
            </a:schemeClr>
          </a:solidFill>
          <a:ln w="28575">
            <a:solidFill>
              <a:schemeClr val="bg2"/>
            </a:solidFill>
          </a:ln>
        </p:spPr>
        <p:txBody>
          <a:bodyPr vert="horz" lIns="91440" tIns="45720" rIns="91440" bIns="45720" rtlCol="0" anchor="t">
            <a:normAutofit fontScale="25000" lnSpcReduction="20000"/>
          </a:bodyPr>
          <a:lstStyle/>
          <a:p>
            <a:pPr marL="0" indent="0" algn="ctr">
              <a:spcBef>
                <a:spcPts val="0"/>
              </a:spcBef>
              <a:buNone/>
            </a:pPr>
            <a:r>
              <a:rPr lang="en-GB" sz="4800" b="1">
                <a:latin typeface="Calibri"/>
                <a:ea typeface="+mn-lt"/>
                <a:cs typeface="Calibri"/>
              </a:rPr>
              <a:t>School Development Plan</a:t>
            </a:r>
          </a:p>
          <a:p>
            <a:pPr marL="0" indent="0">
              <a:spcBef>
                <a:spcPts val="0"/>
              </a:spcBef>
              <a:buNone/>
            </a:pPr>
            <a:r>
              <a:rPr lang="en-GB" sz="4000">
                <a:latin typeface="Calibri"/>
                <a:ea typeface="+mn-lt"/>
                <a:cs typeface="Calibri"/>
              </a:rPr>
              <a:t>The school development plan is an on-going working document which addresses the school's priorities and the recommendation noted by Estyn during our last inspection in February 2025.  It also considers local and national priorities as well as  analysis of results. All targets are continuously monitored and  evaluated.</a:t>
            </a:r>
            <a:endParaRPr lang="en-GB">
              <a:latin typeface="Calisto MT"/>
              <a:ea typeface="Calibri"/>
              <a:cs typeface="Calibri"/>
            </a:endParaRPr>
          </a:p>
          <a:p>
            <a:pPr marL="0" indent="0">
              <a:spcBef>
                <a:spcPts val="0"/>
              </a:spcBef>
              <a:buNone/>
            </a:pPr>
            <a:endParaRPr lang="en-US" sz="3200" b="1">
              <a:latin typeface="Calibri"/>
              <a:ea typeface="Calibri"/>
              <a:cs typeface="Calibri"/>
            </a:endParaRPr>
          </a:p>
          <a:p>
            <a:pPr marL="0" indent="0">
              <a:spcBef>
                <a:spcPts val="0"/>
              </a:spcBef>
              <a:buNone/>
            </a:pPr>
            <a:r>
              <a:rPr lang="en-US" sz="3200" b="1">
                <a:latin typeface="Calibri"/>
                <a:ea typeface="Calibri"/>
                <a:cs typeface="Calibri"/>
              </a:rPr>
              <a:t>Main priorities 2024/25</a:t>
            </a:r>
            <a:r>
              <a:rPr lang="en-GB" sz="3200" b="1">
                <a:latin typeface="Calibri"/>
                <a:ea typeface="Calibri"/>
                <a:cs typeface="Calibri"/>
              </a:rPr>
              <a:t> </a:t>
            </a:r>
            <a:endParaRPr lang="en-GB">
              <a:effectLst>
                <a:outerShdw blurRad="63500" dir="2700000" algn="tl" rotWithShape="0">
                  <a:prstClr val="white">
                    <a:alpha val="40000"/>
                  </a:prstClr>
                </a:outerShdw>
              </a:effectLst>
              <a:latin typeface="Calisto MT"/>
              <a:ea typeface="Calibri"/>
              <a:cs typeface="Calibri"/>
            </a:endParaRPr>
          </a:p>
          <a:p>
            <a:pPr marL="0" indent="0">
              <a:spcBef>
                <a:spcPts val="0"/>
              </a:spcBef>
              <a:buNone/>
            </a:pPr>
            <a:r>
              <a:rPr lang="en-US" sz="3200">
                <a:effectLst>
                  <a:outerShdw blurRad="63500" dir="2700000" algn="tl" rotWithShape="0">
                    <a:prstClr val="white">
                      <a:alpha val="40000"/>
                    </a:prstClr>
                  </a:outerShdw>
                </a:effectLst>
                <a:latin typeface="Calibri"/>
                <a:ea typeface="Calibri"/>
                <a:cs typeface="Calibri"/>
              </a:rPr>
              <a:t>Developing wholes </a:t>
            </a:r>
            <a:r>
              <a:rPr lang="en-US" sz="3200" err="1">
                <a:effectLst>
                  <a:outerShdw blurRad="63500" dir="2700000" algn="tl" rotWithShape="0">
                    <a:prstClr val="white">
                      <a:alpha val="40000"/>
                    </a:prstClr>
                  </a:outerShdw>
                </a:effectLst>
                <a:latin typeface="Calibri"/>
                <a:ea typeface="Calibri"/>
                <a:cs typeface="Calibri"/>
              </a:rPr>
              <a:t>chool</a:t>
            </a:r>
            <a:r>
              <a:rPr lang="en-US" sz="3200">
                <a:effectLst>
                  <a:outerShdw blurRad="63500" dir="2700000" algn="tl" rotWithShape="0">
                    <a:prstClr val="white">
                      <a:alpha val="40000"/>
                    </a:prstClr>
                  </a:outerShdw>
                </a:effectLst>
                <a:latin typeface="Calibri"/>
                <a:ea typeface="Calibri"/>
                <a:cs typeface="Calibri"/>
              </a:rPr>
              <a:t> methods that encourage the independence of our learners ensuring that the </a:t>
            </a:r>
            <a:endParaRPr lang="en-GB">
              <a:effectLst>
                <a:outerShdw blurRad="63500" dir="2700000" algn="tl" rotWithShape="0">
                  <a:prstClr val="white">
                    <a:alpha val="40000"/>
                  </a:prstClr>
                </a:outerShdw>
              </a:effectLst>
              <a:latin typeface="Calisto MT"/>
              <a:ea typeface="Calibri"/>
              <a:cs typeface="Calibri"/>
            </a:endParaRPr>
          </a:p>
          <a:p>
            <a:pPr marL="0" indent="0">
              <a:spcBef>
                <a:spcPts val="0"/>
              </a:spcBef>
              <a:buNone/>
            </a:pPr>
            <a:r>
              <a:rPr lang="en-US" sz="3200">
                <a:effectLst>
                  <a:outerShdw blurRad="63500" dir="2700000" algn="tl" rotWithShape="0">
                    <a:prstClr val="white">
                      <a:alpha val="40000"/>
                    </a:prstClr>
                  </a:outerShdw>
                </a:effectLst>
                <a:latin typeface="Calibri"/>
                <a:ea typeface="Calibri"/>
                <a:cs typeface="Calibri"/>
              </a:rPr>
              <a:t>level of challenge is suitable, focusing on introducing and embedding the Inquiry Method.</a:t>
            </a:r>
            <a:r>
              <a:rPr lang="en-GB" sz="3200">
                <a:effectLst>
                  <a:outerShdw blurRad="63500" dir="2700000" algn="tl" rotWithShape="0">
                    <a:prstClr val="white">
                      <a:alpha val="40000"/>
                    </a:prstClr>
                  </a:outerShdw>
                </a:effectLst>
                <a:latin typeface="Calibri"/>
                <a:ea typeface="Calibri"/>
                <a:cs typeface="Calibri"/>
              </a:rPr>
              <a:t> </a:t>
            </a:r>
            <a:endParaRPr lang="en-GB">
              <a:effectLst>
                <a:outerShdw blurRad="63500" dir="2700000" algn="tl" rotWithShape="0">
                  <a:prstClr val="white">
                    <a:alpha val="40000"/>
                  </a:prstClr>
                </a:outerShdw>
              </a:effectLst>
            </a:endParaRPr>
          </a:p>
          <a:p>
            <a:pPr marL="0" indent="0">
              <a:spcBef>
                <a:spcPts val="0"/>
              </a:spcBef>
              <a:buNone/>
            </a:pPr>
            <a:endParaRPr lang="en-US" sz="3200">
              <a:effectLst>
                <a:outerShdw blurRad="63500" dir="2700000" algn="tl" rotWithShape="0">
                  <a:prstClr val="white">
                    <a:alpha val="40000"/>
                  </a:prstClr>
                </a:outerShdw>
              </a:effectLst>
              <a:latin typeface="Calibri"/>
              <a:ea typeface="Calibri"/>
              <a:cs typeface="Calibri"/>
            </a:endParaRPr>
          </a:p>
          <a:p>
            <a:pPr marL="0" indent="0">
              <a:spcBef>
                <a:spcPts val="0"/>
              </a:spcBef>
              <a:buNone/>
            </a:pPr>
            <a:r>
              <a:rPr lang="en-US" sz="3200">
                <a:effectLst>
                  <a:outerShdw blurRad="63500" dir="2700000" algn="tl" rotWithShape="0">
                    <a:prstClr val="white">
                      <a:alpha val="40000"/>
                    </a:prstClr>
                  </a:outerShdw>
                </a:effectLst>
                <a:latin typeface="Calibri"/>
                <a:ea typeface="Calibri"/>
                <a:cs typeface="Calibri"/>
              </a:rPr>
              <a:t>Continue to develop the role of our Area leaders in order to strengthen our planning strategies,  monitoring, evaluation and quality improvement processes.</a:t>
            </a:r>
            <a:r>
              <a:rPr lang="en-GB" sz="3200">
                <a:effectLst>
                  <a:outerShdw blurRad="63500" dir="2700000" algn="tl" rotWithShape="0">
                    <a:prstClr val="white">
                      <a:alpha val="40000"/>
                    </a:prstClr>
                  </a:outerShdw>
                </a:effectLst>
                <a:latin typeface="Calibri"/>
                <a:ea typeface="Calibri"/>
                <a:cs typeface="Calibri"/>
              </a:rPr>
              <a:t> </a:t>
            </a:r>
            <a:endParaRPr lang="en-GB">
              <a:effectLst>
                <a:outerShdw blurRad="63500" dir="2700000" algn="tl" rotWithShape="0">
                  <a:prstClr val="white">
                    <a:alpha val="40000"/>
                  </a:prstClr>
                </a:outerShdw>
              </a:effectLst>
              <a:latin typeface="Calisto MT"/>
              <a:ea typeface="Calibri"/>
              <a:cs typeface="Calibri"/>
            </a:endParaRPr>
          </a:p>
          <a:p>
            <a:pPr marL="0" indent="0">
              <a:spcBef>
                <a:spcPts val="0"/>
              </a:spcBef>
              <a:buNone/>
            </a:pPr>
            <a:endParaRPr lang="en-US" sz="3200">
              <a:effectLst>
                <a:outerShdw blurRad="63500" dir="2700000" algn="tl" rotWithShape="0">
                  <a:prstClr val="white">
                    <a:alpha val="40000"/>
                  </a:prstClr>
                </a:outerShdw>
              </a:effectLst>
              <a:latin typeface="Calibri"/>
              <a:ea typeface="Calibri"/>
              <a:cs typeface="Calibri"/>
            </a:endParaRPr>
          </a:p>
          <a:p>
            <a:pPr marL="0" indent="0">
              <a:spcBef>
                <a:spcPts val="0"/>
              </a:spcBef>
              <a:buNone/>
            </a:pPr>
            <a:r>
              <a:rPr lang="en-US" sz="3200">
                <a:effectLst>
                  <a:outerShdw blurRad="63500" dir="2700000" algn="tl" rotWithShape="0">
                    <a:prstClr val="white">
                      <a:alpha val="40000"/>
                    </a:prstClr>
                  </a:outerShdw>
                </a:effectLst>
                <a:latin typeface="Calibri"/>
                <a:ea typeface="Calibri"/>
                <a:cs typeface="Calibri"/>
              </a:rPr>
              <a:t>Develop, implement, evaluate and refine our Expressive Arts curriculum in order to ensure consistency of provision to meet the needs of the Area of Learning.</a:t>
            </a:r>
            <a:r>
              <a:rPr lang="en-GB" sz="3200">
                <a:effectLst>
                  <a:outerShdw blurRad="63500" dir="2700000" algn="tl" rotWithShape="0">
                    <a:prstClr val="white">
                      <a:alpha val="40000"/>
                    </a:prstClr>
                  </a:outerShdw>
                </a:effectLst>
                <a:latin typeface="Calibri"/>
                <a:ea typeface="Calibri"/>
                <a:cs typeface="Calibri"/>
              </a:rPr>
              <a:t> </a:t>
            </a:r>
            <a:endParaRPr lang="en-GB">
              <a:effectLst>
                <a:outerShdw blurRad="63500" dir="2700000" algn="tl" rotWithShape="0">
                  <a:prstClr val="white">
                    <a:alpha val="40000"/>
                  </a:prstClr>
                </a:outerShdw>
              </a:effectLst>
              <a:latin typeface="Calisto MT"/>
              <a:ea typeface="Calibri"/>
              <a:cs typeface="Calibri"/>
            </a:endParaRPr>
          </a:p>
          <a:p>
            <a:pPr marL="0" indent="0">
              <a:spcBef>
                <a:spcPts val="0"/>
              </a:spcBef>
              <a:buNone/>
            </a:pPr>
            <a:endParaRPr lang="en-US" sz="3200">
              <a:effectLst>
                <a:outerShdw blurRad="63500" dir="2700000" algn="tl" rotWithShape="0">
                  <a:prstClr val="white">
                    <a:alpha val="40000"/>
                  </a:prstClr>
                </a:outerShdw>
              </a:effectLst>
              <a:latin typeface="Calibri"/>
              <a:ea typeface="Calibri"/>
              <a:cs typeface="Calibri"/>
            </a:endParaRPr>
          </a:p>
          <a:p>
            <a:pPr marL="0" indent="0">
              <a:spcBef>
                <a:spcPts val="0"/>
              </a:spcBef>
              <a:buNone/>
            </a:pPr>
            <a:r>
              <a:rPr lang="en-US" sz="3200">
                <a:effectLst>
                  <a:outerShdw blurRad="63500" dir="2700000" algn="tl" rotWithShape="0">
                    <a:prstClr val="white">
                      <a:alpha val="40000"/>
                    </a:prstClr>
                  </a:outerShdw>
                </a:effectLst>
                <a:latin typeface="Calibri"/>
                <a:ea typeface="Calibri"/>
                <a:cs typeface="Calibri"/>
              </a:rPr>
              <a:t>Strengthen the role and input of the Governors into the processes of monitoring and </a:t>
            </a:r>
            <a:r>
              <a:rPr lang="en-US" sz="3200" err="1">
                <a:effectLst>
                  <a:outerShdw blurRad="63500" dir="2700000" algn="tl" rotWithShape="0">
                    <a:prstClr val="white">
                      <a:alpha val="40000"/>
                    </a:prstClr>
                  </a:outerShdw>
                </a:effectLst>
                <a:latin typeface="Calibri"/>
                <a:ea typeface="Calibri"/>
                <a:cs typeface="Calibri"/>
              </a:rPr>
              <a:t>selfevaluation</a:t>
            </a:r>
            <a:r>
              <a:rPr lang="en-US" sz="3200">
                <a:effectLst>
                  <a:outerShdw blurRad="63500" dir="2700000" algn="tl" rotWithShape="0">
                    <a:prstClr val="white">
                      <a:alpha val="40000"/>
                    </a:prstClr>
                  </a:outerShdw>
                </a:effectLst>
                <a:latin typeface="Calibri"/>
                <a:ea typeface="Calibri"/>
                <a:cs typeface="Calibri"/>
              </a:rPr>
              <a:t> of the Curriculum and the operational processes of the school.</a:t>
            </a:r>
            <a:r>
              <a:rPr lang="en-GB" sz="3200">
                <a:effectLst>
                  <a:outerShdw blurRad="63500" dir="2700000" algn="tl" rotWithShape="0">
                    <a:prstClr val="white">
                      <a:alpha val="40000"/>
                    </a:prstClr>
                  </a:outerShdw>
                </a:effectLst>
                <a:latin typeface="Calibri"/>
                <a:ea typeface="Calibri"/>
                <a:cs typeface="Calibri"/>
              </a:rPr>
              <a:t> </a:t>
            </a:r>
            <a:endParaRPr lang="en-GB">
              <a:effectLst>
                <a:outerShdw blurRad="63500" dir="2700000" algn="tl" rotWithShape="0">
                  <a:prstClr val="white">
                    <a:alpha val="40000"/>
                  </a:prstClr>
                </a:outerShdw>
              </a:effectLst>
            </a:endParaRPr>
          </a:p>
          <a:p>
            <a:pPr>
              <a:buNone/>
            </a:pPr>
            <a:r>
              <a:rPr lang="en-US" sz="3200" b="1">
                <a:effectLst>
                  <a:outerShdw blurRad="63500" dir="2700000" algn="tl" rotWithShape="0">
                    <a:prstClr val="white">
                      <a:alpha val="40000"/>
                    </a:prstClr>
                  </a:outerShdw>
                </a:effectLst>
                <a:latin typeface="Calibri"/>
                <a:ea typeface="Calibri"/>
                <a:cs typeface="Calibri"/>
              </a:rPr>
              <a:t>Main priorities 2025/2026</a:t>
            </a:r>
            <a:r>
              <a:rPr lang="en-GB" sz="3200" b="1">
                <a:effectLst>
                  <a:outerShdw blurRad="63500" dir="2700000" algn="tl" rotWithShape="0">
                    <a:prstClr val="white">
                      <a:alpha val="40000"/>
                    </a:prstClr>
                  </a:outerShdw>
                </a:effectLst>
                <a:latin typeface="Calibri"/>
                <a:ea typeface="Calibri"/>
                <a:cs typeface="Calibri"/>
              </a:rPr>
              <a:t> </a:t>
            </a:r>
            <a:endParaRPr lang="en-GB">
              <a:effectLst>
                <a:outerShdw blurRad="63500" dir="2700000" algn="tl" rotWithShape="0">
                  <a:prstClr val="white">
                    <a:alpha val="40000"/>
                  </a:prstClr>
                </a:outerShdw>
              </a:effectLst>
              <a:latin typeface="Calisto MT"/>
              <a:ea typeface="Calibri"/>
              <a:cs typeface="Calibri"/>
            </a:endParaRPr>
          </a:p>
          <a:p>
            <a:pPr>
              <a:buNone/>
            </a:pPr>
            <a:r>
              <a:rPr lang="en-US" sz="3200">
                <a:effectLst>
                  <a:outerShdw blurRad="63500" dir="2700000" algn="tl" rotWithShape="0">
                    <a:prstClr val="white">
                      <a:alpha val="40000"/>
                    </a:prstClr>
                  </a:outerShdw>
                </a:effectLst>
                <a:latin typeface="Calibri"/>
                <a:ea typeface="Calibri"/>
                <a:cs typeface="Calibri"/>
              </a:rPr>
              <a:t>Ensure that the quality of teachers' marking and feedback identifies the next steps in the pupils' learning effectively.</a:t>
            </a:r>
            <a:r>
              <a:rPr lang="en-GB" sz="3200" b="1">
                <a:effectLst>
                  <a:outerShdw blurRad="63500" dir="2700000" algn="tl" rotWithShape="0">
                    <a:prstClr val="white">
                      <a:alpha val="40000"/>
                    </a:prstClr>
                  </a:outerShdw>
                </a:effectLst>
                <a:latin typeface="Calibri"/>
                <a:ea typeface="Calibri"/>
                <a:cs typeface="Calibri"/>
              </a:rPr>
              <a:t> </a:t>
            </a:r>
            <a:endParaRPr lang="en-GB">
              <a:effectLst>
                <a:outerShdw blurRad="63500" dir="2700000" algn="tl" rotWithShape="0">
                  <a:prstClr val="white">
                    <a:alpha val="40000"/>
                  </a:prstClr>
                </a:outerShdw>
              </a:effectLst>
            </a:endParaRPr>
          </a:p>
          <a:p>
            <a:pPr>
              <a:buNone/>
            </a:pPr>
            <a:r>
              <a:rPr lang="en-US" sz="3200">
                <a:effectLst>
                  <a:outerShdw blurRad="63500" dir="2700000" algn="tl" rotWithShape="0">
                    <a:prstClr val="white">
                      <a:alpha val="40000"/>
                    </a:prstClr>
                  </a:outerShdw>
                </a:effectLst>
                <a:latin typeface="Calibri"/>
                <a:ea typeface="Calibri"/>
                <a:cs typeface="Calibri"/>
              </a:rPr>
              <a:t>Further develop whole school methods that encourage the independence of our learners, ensuring that the level of challenge is suitable, focusing on introducing and embedding the Inquiry Method.</a:t>
            </a:r>
            <a:r>
              <a:rPr lang="en-GB" sz="3200" b="1">
                <a:effectLst>
                  <a:outerShdw blurRad="63500" dir="2700000" algn="tl" rotWithShape="0">
                    <a:prstClr val="white">
                      <a:alpha val="40000"/>
                    </a:prstClr>
                  </a:outerShdw>
                </a:effectLst>
                <a:latin typeface="Calibri"/>
                <a:ea typeface="Calibri"/>
                <a:cs typeface="Calibri"/>
              </a:rPr>
              <a:t> </a:t>
            </a:r>
            <a:endParaRPr lang="en-GB"/>
          </a:p>
          <a:p>
            <a:pPr>
              <a:buNone/>
            </a:pPr>
            <a:r>
              <a:rPr lang="en-US" sz="3200">
                <a:effectLst>
                  <a:outerShdw blurRad="63500" dir="2700000" algn="tl" rotWithShape="0">
                    <a:prstClr val="white">
                      <a:alpha val="40000"/>
                    </a:prstClr>
                  </a:outerShdw>
                </a:effectLst>
                <a:latin typeface="Calibri"/>
                <a:ea typeface="Calibri"/>
                <a:cs typeface="Calibri"/>
              </a:rPr>
              <a:t>Strengthen learning processes and provision taking into account the changes to the school's linguistic situation (WESP).</a:t>
            </a:r>
            <a:r>
              <a:rPr lang="en-GB" sz="3200" b="1">
                <a:effectLst>
                  <a:outerShdw blurRad="63500" dir="2700000" algn="tl" rotWithShape="0">
                    <a:prstClr val="white">
                      <a:alpha val="40000"/>
                    </a:prstClr>
                  </a:outerShdw>
                </a:effectLst>
                <a:latin typeface="Calibri"/>
                <a:ea typeface="Calibri"/>
                <a:cs typeface="Calibri"/>
              </a:rPr>
              <a:t> </a:t>
            </a:r>
            <a:endParaRPr lang="en-GB"/>
          </a:p>
          <a:p>
            <a:pPr marL="0" indent="0">
              <a:spcBef>
                <a:spcPts val="0"/>
              </a:spcBef>
              <a:buNone/>
            </a:pPr>
            <a:endParaRPr lang="en-GB" sz="4000" b="1">
              <a:effectLst>
                <a:outerShdw blurRad="63500" dir="2700000" algn="tl" rotWithShape="0">
                  <a:prstClr val="white">
                    <a:alpha val="40000"/>
                  </a:prstClr>
                </a:outerShdw>
              </a:effectLst>
              <a:latin typeface="Calibri"/>
              <a:cs typeface="Calibri"/>
            </a:endParaRPr>
          </a:p>
          <a:p>
            <a:pPr>
              <a:buNone/>
            </a:pPr>
            <a:endParaRPr lang="en-GB"/>
          </a:p>
          <a:p>
            <a:pPr marL="0" indent="0">
              <a:spcBef>
                <a:spcPts val="0"/>
              </a:spcBef>
              <a:buNone/>
            </a:pPr>
            <a:endParaRPr lang="en-GB" sz="4000">
              <a:effectLst>
                <a:outerShdw blurRad="63500" dir="2700000" algn="tl" rotWithShape="0">
                  <a:prstClr val="white">
                    <a:alpha val="40000"/>
                  </a:prstClr>
                </a:outerShdw>
              </a:effectLst>
              <a:latin typeface="Calibri"/>
              <a:ea typeface="Calibri"/>
              <a:cs typeface="Calibri"/>
            </a:endParaRPr>
          </a:p>
          <a:p>
            <a:pPr marL="0" indent="0">
              <a:buNone/>
            </a:pPr>
            <a:endParaRPr lang="en-US">
              <a:effectLst>
                <a:outerShdw blurRad="63500" dir="2700000" algn="tl" rotWithShape="0">
                  <a:prstClr val="white">
                    <a:alpha val="40000"/>
                  </a:prstClr>
                </a:outerShdw>
              </a:effectLst>
            </a:endParaRPr>
          </a:p>
        </p:txBody>
      </p:sp>
      <p:sp>
        <p:nvSpPr>
          <p:cNvPr id="6" name="TextBox 5">
            <a:extLst>
              <a:ext uri="{FF2B5EF4-FFF2-40B4-BE49-F238E27FC236}">
                <a16:creationId xmlns:a16="http://schemas.microsoft.com/office/drawing/2014/main" id="{E1F5D15C-13C4-4162-BE7E-7AA4A8ACFCA3}"/>
              </a:ext>
            </a:extLst>
          </p:cNvPr>
          <p:cNvSpPr txBox="1"/>
          <p:nvPr/>
        </p:nvSpPr>
        <p:spPr>
          <a:xfrm>
            <a:off x="4571725" y="5325441"/>
            <a:ext cx="4578441" cy="1384995"/>
          </a:xfrm>
          <a:prstGeom prst="rect">
            <a:avLst/>
          </a:prstGeom>
          <a:solidFill>
            <a:schemeClr val="accent1">
              <a:lumMod val="20000"/>
              <a:lumOff val="80000"/>
            </a:schemeClr>
          </a:solidFill>
          <a:ln w="28575">
            <a:solidFill>
              <a:schemeClr val="bg2"/>
            </a:solidFill>
          </a:ln>
        </p:spPr>
        <p:txBody>
          <a:bodyPr wrap="square" lIns="91440" tIns="45720" rIns="91440" bIns="45720" anchor="t">
            <a:spAutoFit/>
          </a:bodyPr>
          <a:lstStyle/>
          <a:p>
            <a:r>
              <a:rPr lang="en-GB" sz="1200" dirty="0">
                <a:solidFill>
                  <a:schemeClr val="bg2"/>
                </a:solidFill>
                <a:latin typeface="Calibri"/>
                <a:cs typeface="Calibri"/>
              </a:rPr>
              <a:t>Formula Funding Net expenditure 2024/25 £1,438,635</a:t>
            </a:r>
            <a:endParaRPr lang="en-GB" sz="1200" dirty="0">
              <a:solidFill>
                <a:schemeClr val="bg2"/>
              </a:solidFill>
              <a:latin typeface="Calibri" panose="020F0502020204030204" pitchFamily="34" charset="0"/>
              <a:cs typeface="Calibri" panose="020F0502020204030204" pitchFamily="34" charset="0"/>
            </a:endParaRPr>
          </a:p>
          <a:p>
            <a:endParaRPr lang="en-GB" sz="1200">
              <a:solidFill>
                <a:schemeClr val="bg2"/>
              </a:solidFill>
              <a:latin typeface="Calibri" panose="020F0502020204030204" pitchFamily="34" charset="0"/>
              <a:cs typeface="Calibri" panose="020F0502020204030204" pitchFamily="34" charset="0"/>
            </a:endParaRPr>
          </a:p>
          <a:p>
            <a:r>
              <a:rPr lang="en-GB" sz="1200" dirty="0">
                <a:solidFill>
                  <a:schemeClr val="bg2"/>
                </a:solidFill>
                <a:latin typeface="Calibri"/>
                <a:cs typeface="Calibri"/>
              </a:rPr>
              <a:t>Formula Funding allocation 2024/25 £1,425,394</a:t>
            </a:r>
            <a:endParaRPr lang="en-GB" sz="1200" dirty="0">
              <a:solidFill>
                <a:schemeClr val="bg2"/>
              </a:solidFill>
              <a:latin typeface="Calibri"/>
              <a:ea typeface="Calibri"/>
              <a:cs typeface="Calibri"/>
            </a:endParaRPr>
          </a:p>
          <a:p>
            <a:endParaRPr lang="en-GB" sz="1200">
              <a:solidFill>
                <a:schemeClr val="bg2"/>
              </a:solidFill>
              <a:latin typeface="Calibri" panose="020F0502020204030204" pitchFamily="34" charset="0"/>
              <a:cs typeface="Calibri" panose="020F0502020204030204" pitchFamily="34" charset="0"/>
            </a:endParaRPr>
          </a:p>
          <a:p>
            <a:r>
              <a:rPr lang="en-GB" sz="1200" dirty="0">
                <a:solidFill>
                  <a:schemeClr val="bg2"/>
                </a:solidFill>
                <a:latin typeface="Calibri"/>
                <a:cs typeface="Calibri"/>
              </a:rPr>
              <a:t>Surplus carried forward from 2023/24 - £226,673</a:t>
            </a:r>
            <a:endParaRPr lang="en-GB" sz="1200" dirty="0">
              <a:solidFill>
                <a:schemeClr val="bg2"/>
              </a:solidFill>
              <a:latin typeface="Calibri"/>
              <a:ea typeface="Calibri"/>
              <a:cs typeface="Calibri"/>
            </a:endParaRPr>
          </a:p>
          <a:p>
            <a:endParaRPr lang="en-GB" sz="1200">
              <a:solidFill>
                <a:schemeClr val="bg2"/>
              </a:solidFill>
              <a:latin typeface="Calibri" panose="020F0502020204030204" pitchFamily="34" charset="0"/>
              <a:cs typeface="Calibri" panose="020F0502020204030204" pitchFamily="34" charset="0"/>
            </a:endParaRPr>
          </a:p>
          <a:p>
            <a:r>
              <a:rPr lang="en-GB" sz="1200" dirty="0">
                <a:solidFill>
                  <a:schemeClr val="bg2"/>
                </a:solidFill>
                <a:latin typeface="Calibri"/>
                <a:cs typeface="Calibri"/>
              </a:rPr>
              <a:t>Surplus carried forward to 2025/26 - £213,432</a:t>
            </a:r>
            <a:endParaRPr lang="en-GB" sz="1200" dirty="0">
              <a:solidFill>
                <a:schemeClr val="bg2"/>
              </a:solidFill>
              <a:latin typeface="Calibri"/>
              <a:ea typeface="Calibri"/>
              <a:cs typeface="Calibri"/>
            </a:endParaRPr>
          </a:p>
        </p:txBody>
      </p:sp>
      <p:sp>
        <p:nvSpPr>
          <p:cNvPr id="8" name="TextBox 7">
            <a:extLst>
              <a:ext uri="{FF2B5EF4-FFF2-40B4-BE49-F238E27FC236}">
                <a16:creationId xmlns:a16="http://schemas.microsoft.com/office/drawing/2014/main" id="{5418887F-5164-4125-90D1-D7C72787DED3}"/>
              </a:ext>
            </a:extLst>
          </p:cNvPr>
          <p:cNvSpPr txBox="1"/>
          <p:nvPr/>
        </p:nvSpPr>
        <p:spPr>
          <a:xfrm>
            <a:off x="159591" y="5282755"/>
            <a:ext cx="4156586" cy="1384995"/>
          </a:xfrm>
          <a:prstGeom prst="rect">
            <a:avLst/>
          </a:prstGeom>
          <a:solidFill>
            <a:schemeClr val="accent1">
              <a:lumMod val="40000"/>
              <a:lumOff val="60000"/>
            </a:schemeClr>
          </a:solidFill>
          <a:ln w="28575">
            <a:solidFill>
              <a:schemeClr val="bg2"/>
            </a:solidFill>
          </a:ln>
        </p:spPr>
        <p:txBody>
          <a:bodyPr wrap="square" lIns="91440" tIns="45720" rIns="91440" bIns="45720" anchor="t">
            <a:spAutoFit/>
          </a:bodyPr>
          <a:lstStyle/>
          <a:p>
            <a:r>
              <a:rPr lang="en-GB" sz="1200" err="1">
                <a:solidFill>
                  <a:schemeClr val="bg2"/>
                </a:solidFill>
                <a:latin typeface="Calibri"/>
                <a:cs typeface="Calibri"/>
              </a:rPr>
              <a:t>Cyflawniad</a:t>
            </a:r>
            <a:r>
              <a:rPr lang="en-GB" sz="1200" dirty="0">
                <a:solidFill>
                  <a:schemeClr val="bg2"/>
                </a:solidFill>
                <a:latin typeface="Calibri"/>
                <a:cs typeface="Calibri"/>
              </a:rPr>
              <a:t> </a:t>
            </a:r>
            <a:r>
              <a:rPr lang="en-GB" sz="1200" err="1">
                <a:solidFill>
                  <a:schemeClr val="bg2"/>
                </a:solidFill>
                <a:latin typeface="Calibri"/>
                <a:cs typeface="Calibri"/>
              </a:rPr>
              <a:t>Ariannol</a:t>
            </a:r>
            <a:r>
              <a:rPr lang="en-GB" sz="1200" dirty="0">
                <a:solidFill>
                  <a:schemeClr val="bg2"/>
                </a:solidFill>
                <a:latin typeface="Calibri"/>
                <a:cs typeface="Calibri"/>
              </a:rPr>
              <a:t> </a:t>
            </a:r>
            <a:r>
              <a:rPr lang="en-GB" sz="1200" err="1">
                <a:solidFill>
                  <a:schemeClr val="bg2"/>
                </a:solidFill>
                <a:latin typeface="Calibri"/>
                <a:cs typeface="Calibri"/>
              </a:rPr>
              <a:t>Gwariant</a:t>
            </a:r>
            <a:r>
              <a:rPr lang="en-GB" sz="1200" dirty="0">
                <a:solidFill>
                  <a:schemeClr val="bg2"/>
                </a:solidFill>
                <a:latin typeface="Calibri"/>
                <a:cs typeface="Calibri"/>
              </a:rPr>
              <a:t> Net 2024/25  £1,438,635</a:t>
            </a:r>
            <a:endParaRPr lang="en-GB" sz="1200">
              <a:solidFill>
                <a:schemeClr val="bg2"/>
              </a:solidFill>
              <a:latin typeface="Calibri" panose="020F0502020204030204" pitchFamily="34" charset="0"/>
              <a:ea typeface="Calibri"/>
              <a:cs typeface="Calibri" panose="020F0502020204030204" pitchFamily="34" charset="0"/>
            </a:endParaRPr>
          </a:p>
          <a:p>
            <a:endParaRPr lang="en-GB" sz="1200" dirty="0">
              <a:solidFill>
                <a:schemeClr val="bg2"/>
              </a:solidFill>
              <a:latin typeface="Calibri" panose="020F0502020204030204" pitchFamily="34" charset="0"/>
              <a:ea typeface="Calibri"/>
              <a:cs typeface="Calibri" panose="020F0502020204030204" pitchFamily="34" charset="0"/>
            </a:endParaRPr>
          </a:p>
          <a:p>
            <a:r>
              <a:rPr lang="en-GB" sz="1200" err="1">
                <a:solidFill>
                  <a:schemeClr val="bg2"/>
                </a:solidFill>
                <a:latin typeface="Calibri"/>
                <a:cs typeface="Calibri"/>
              </a:rPr>
              <a:t>Dyraniad</a:t>
            </a:r>
            <a:r>
              <a:rPr lang="en-GB" sz="1200" dirty="0">
                <a:solidFill>
                  <a:schemeClr val="bg2"/>
                </a:solidFill>
                <a:latin typeface="Calibri"/>
                <a:cs typeface="Calibri"/>
              </a:rPr>
              <a:t> </a:t>
            </a:r>
            <a:r>
              <a:rPr lang="en-GB" sz="1200" err="1">
                <a:solidFill>
                  <a:schemeClr val="bg2"/>
                </a:solidFill>
                <a:latin typeface="Calibri"/>
                <a:cs typeface="Calibri"/>
              </a:rPr>
              <a:t>Ariannu</a:t>
            </a:r>
            <a:r>
              <a:rPr lang="en-GB" sz="1200" dirty="0">
                <a:solidFill>
                  <a:schemeClr val="bg2"/>
                </a:solidFill>
                <a:latin typeface="Calibri"/>
                <a:cs typeface="Calibri"/>
              </a:rPr>
              <a:t> </a:t>
            </a:r>
            <a:r>
              <a:rPr lang="en-GB" sz="1200" err="1">
                <a:solidFill>
                  <a:schemeClr val="bg2"/>
                </a:solidFill>
                <a:latin typeface="Calibri"/>
                <a:cs typeface="Calibri"/>
              </a:rPr>
              <a:t>yn</a:t>
            </a:r>
            <a:r>
              <a:rPr lang="en-GB" sz="1200" dirty="0">
                <a:solidFill>
                  <a:schemeClr val="bg2"/>
                </a:solidFill>
                <a:latin typeface="Calibri"/>
                <a:cs typeface="Calibri"/>
              </a:rPr>
              <a:t> </a:t>
            </a:r>
            <a:r>
              <a:rPr lang="en-GB" sz="1200" err="1">
                <a:solidFill>
                  <a:schemeClr val="bg2"/>
                </a:solidFill>
                <a:latin typeface="Calibri"/>
                <a:cs typeface="Calibri"/>
              </a:rPr>
              <a:t>ôl</a:t>
            </a:r>
            <a:r>
              <a:rPr lang="en-GB" sz="1200" dirty="0">
                <a:solidFill>
                  <a:schemeClr val="bg2"/>
                </a:solidFill>
                <a:latin typeface="Calibri"/>
                <a:cs typeface="Calibri"/>
              </a:rPr>
              <a:t> </a:t>
            </a:r>
            <a:r>
              <a:rPr lang="en-GB" sz="1200" err="1">
                <a:solidFill>
                  <a:schemeClr val="bg2"/>
                </a:solidFill>
                <a:latin typeface="Calibri"/>
                <a:cs typeface="Calibri"/>
              </a:rPr>
              <a:t>Formwla</a:t>
            </a:r>
            <a:r>
              <a:rPr lang="en-GB" sz="1200" dirty="0">
                <a:solidFill>
                  <a:schemeClr val="bg2"/>
                </a:solidFill>
                <a:latin typeface="Calibri"/>
                <a:cs typeface="Calibri"/>
              </a:rPr>
              <a:t> 2024/25  £1,425,394</a:t>
            </a:r>
            <a:endParaRPr lang="en-GB" sz="1200">
              <a:solidFill>
                <a:schemeClr val="bg2"/>
              </a:solidFill>
              <a:latin typeface="Calibri" panose="020F0502020204030204" pitchFamily="34" charset="0"/>
              <a:ea typeface="Calibri"/>
              <a:cs typeface="Calibri" panose="020F0502020204030204" pitchFamily="34" charset="0"/>
            </a:endParaRPr>
          </a:p>
          <a:p>
            <a:endParaRPr lang="en-GB" sz="1200" dirty="0">
              <a:solidFill>
                <a:schemeClr val="bg2"/>
              </a:solidFill>
              <a:latin typeface="Calibri" panose="020F0502020204030204" pitchFamily="34" charset="0"/>
              <a:ea typeface="Calibri"/>
              <a:cs typeface="Calibri" panose="020F0502020204030204" pitchFamily="34" charset="0"/>
            </a:endParaRPr>
          </a:p>
          <a:p>
            <a:r>
              <a:rPr lang="en-GB" sz="1200" dirty="0">
                <a:solidFill>
                  <a:schemeClr val="bg2"/>
                </a:solidFill>
                <a:latin typeface="Calibri"/>
                <a:cs typeface="Calibri"/>
              </a:rPr>
              <a:t>Arian </a:t>
            </a:r>
            <a:r>
              <a:rPr lang="en-GB" sz="1200" err="1">
                <a:solidFill>
                  <a:schemeClr val="bg2"/>
                </a:solidFill>
                <a:latin typeface="Calibri"/>
                <a:cs typeface="Calibri"/>
              </a:rPr>
              <a:t>Wrth</a:t>
            </a:r>
            <a:r>
              <a:rPr lang="en-GB" sz="1200" dirty="0">
                <a:solidFill>
                  <a:schemeClr val="bg2"/>
                </a:solidFill>
                <a:latin typeface="Calibri"/>
                <a:cs typeface="Calibri"/>
              </a:rPr>
              <a:t> Gefn </a:t>
            </a:r>
            <a:r>
              <a:rPr lang="en-GB" sz="1200" err="1">
                <a:solidFill>
                  <a:schemeClr val="bg2"/>
                </a:solidFill>
                <a:latin typeface="Calibri"/>
                <a:cs typeface="Calibri"/>
              </a:rPr>
              <a:t>yn</a:t>
            </a:r>
            <a:r>
              <a:rPr lang="en-GB" sz="1200" dirty="0">
                <a:solidFill>
                  <a:schemeClr val="bg2"/>
                </a:solidFill>
                <a:latin typeface="Calibri"/>
                <a:cs typeface="Calibri"/>
              </a:rPr>
              <a:t> Cario </a:t>
            </a:r>
            <a:r>
              <a:rPr lang="en-GB" sz="1200" err="1">
                <a:solidFill>
                  <a:schemeClr val="bg2"/>
                </a:solidFill>
                <a:latin typeface="Calibri"/>
                <a:cs typeface="Calibri"/>
              </a:rPr>
              <a:t>Drosodd</a:t>
            </a:r>
            <a:r>
              <a:rPr lang="en-GB" sz="1200" dirty="0">
                <a:solidFill>
                  <a:schemeClr val="bg2"/>
                </a:solidFill>
                <a:latin typeface="Calibri"/>
                <a:cs typeface="Calibri"/>
              </a:rPr>
              <a:t> o 2023/24 - £226,673</a:t>
            </a:r>
            <a:endParaRPr lang="en-GB" sz="1200">
              <a:solidFill>
                <a:schemeClr val="bg2"/>
              </a:solidFill>
              <a:latin typeface="Calibri" panose="020F0502020204030204" pitchFamily="34" charset="0"/>
              <a:ea typeface="Calibri"/>
              <a:cs typeface="Calibri" panose="020F0502020204030204" pitchFamily="34" charset="0"/>
            </a:endParaRPr>
          </a:p>
          <a:p>
            <a:endParaRPr lang="en-GB" sz="1200" dirty="0">
              <a:solidFill>
                <a:schemeClr val="bg2"/>
              </a:solidFill>
              <a:latin typeface="Calibri" panose="020F0502020204030204" pitchFamily="34" charset="0"/>
              <a:ea typeface="Calibri"/>
              <a:cs typeface="Calibri" panose="020F0502020204030204" pitchFamily="34" charset="0"/>
            </a:endParaRPr>
          </a:p>
          <a:p>
            <a:r>
              <a:rPr lang="en-GB" sz="1200" dirty="0">
                <a:solidFill>
                  <a:schemeClr val="bg2"/>
                </a:solidFill>
                <a:latin typeface="Calibri"/>
                <a:cs typeface="Calibri"/>
              </a:rPr>
              <a:t>Arian </a:t>
            </a:r>
            <a:r>
              <a:rPr lang="en-GB" sz="1200" err="1">
                <a:solidFill>
                  <a:schemeClr val="bg2"/>
                </a:solidFill>
                <a:latin typeface="Calibri"/>
                <a:cs typeface="Calibri"/>
              </a:rPr>
              <a:t>Wrth</a:t>
            </a:r>
            <a:r>
              <a:rPr lang="en-GB" sz="1200" dirty="0">
                <a:solidFill>
                  <a:schemeClr val="bg2"/>
                </a:solidFill>
                <a:latin typeface="Calibri"/>
                <a:cs typeface="Calibri"/>
              </a:rPr>
              <a:t> Gefn </a:t>
            </a:r>
            <a:r>
              <a:rPr lang="en-GB" sz="1200" err="1">
                <a:solidFill>
                  <a:schemeClr val="bg2"/>
                </a:solidFill>
                <a:latin typeface="Calibri"/>
                <a:cs typeface="Calibri"/>
              </a:rPr>
              <a:t>yn</a:t>
            </a:r>
            <a:r>
              <a:rPr lang="en-GB" sz="1200" dirty="0">
                <a:solidFill>
                  <a:schemeClr val="bg2"/>
                </a:solidFill>
                <a:latin typeface="Calibri"/>
                <a:cs typeface="Calibri"/>
              </a:rPr>
              <a:t> Cario </a:t>
            </a:r>
            <a:r>
              <a:rPr lang="en-GB" sz="1200" err="1">
                <a:solidFill>
                  <a:schemeClr val="bg2"/>
                </a:solidFill>
                <a:latin typeface="Calibri"/>
                <a:cs typeface="Calibri"/>
              </a:rPr>
              <a:t>Drosodd</a:t>
            </a:r>
            <a:r>
              <a:rPr lang="en-GB" sz="1200" dirty="0">
                <a:solidFill>
                  <a:schemeClr val="bg2"/>
                </a:solidFill>
                <a:latin typeface="Calibri"/>
                <a:cs typeface="Calibri"/>
              </a:rPr>
              <a:t> </a:t>
            </a:r>
            <a:r>
              <a:rPr lang="en-GB" sz="1200" err="1">
                <a:solidFill>
                  <a:schemeClr val="bg2"/>
                </a:solidFill>
                <a:latin typeface="Calibri"/>
                <a:cs typeface="Calibri"/>
              </a:rPr>
              <a:t>i</a:t>
            </a:r>
            <a:r>
              <a:rPr lang="en-GB" sz="1200" dirty="0">
                <a:solidFill>
                  <a:schemeClr val="bg2"/>
                </a:solidFill>
                <a:latin typeface="Calibri"/>
                <a:cs typeface="Calibri"/>
              </a:rPr>
              <a:t> 2025/26 - £213,432</a:t>
            </a:r>
            <a:endParaRPr lang="en-GB" sz="1200">
              <a:solidFill>
                <a:schemeClr val="bg2"/>
              </a:solidFill>
              <a:latin typeface="Calibri"/>
              <a:ea typeface="Calibri"/>
              <a:cs typeface="Calibri"/>
            </a:endParaRPr>
          </a:p>
        </p:txBody>
      </p:sp>
    </p:spTree>
    <p:extLst>
      <p:ext uri="{BB962C8B-B14F-4D97-AF65-F5344CB8AC3E}">
        <p14:creationId xmlns:p14="http://schemas.microsoft.com/office/powerpoint/2010/main" val="3443190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57D92-0B79-79CD-E299-1536910B4605}"/>
              </a:ext>
            </a:extLst>
          </p:cNvPr>
          <p:cNvSpPr>
            <a:spLocks noGrp="1"/>
          </p:cNvSpPr>
          <p:nvPr>
            <p:ph type="title"/>
          </p:nvPr>
        </p:nvSpPr>
        <p:spPr>
          <a:xfrm>
            <a:off x="145997" y="62754"/>
            <a:ext cx="8852006" cy="1281952"/>
          </a:xfrm>
        </p:spPr>
        <p:txBody>
          <a:bodyPr/>
          <a:lstStyle/>
          <a:p>
            <a:r>
              <a:rPr lang="en-US" sz="3200" err="1"/>
              <a:t>Gwybodaeth</a:t>
            </a:r>
            <a:r>
              <a:rPr lang="en-US" sz="3200"/>
              <a:t> / information</a:t>
            </a:r>
          </a:p>
        </p:txBody>
      </p:sp>
      <p:sp>
        <p:nvSpPr>
          <p:cNvPr id="3" name="Content Placeholder 2">
            <a:extLst>
              <a:ext uri="{FF2B5EF4-FFF2-40B4-BE49-F238E27FC236}">
                <a16:creationId xmlns:a16="http://schemas.microsoft.com/office/drawing/2014/main" id="{710642E5-8809-11E1-F3E3-245C152ED39D}"/>
              </a:ext>
            </a:extLst>
          </p:cNvPr>
          <p:cNvSpPr>
            <a:spLocks noGrp="1"/>
          </p:cNvSpPr>
          <p:nvPr>
            <p:ph idx="1"/>
          </p:nvPr>
        </p:nvSpPr>
        <p:spPr>
          <a:xfrm>
            <a:off x="53789" y="1467854"/>
            <a:ext cx="1298601" cy="5224940"/>
          </a:xfrm>
          <a:solidFill>
            <a:schemeClr val="accent1">
              <a:lumMod val="20000"/>
              <a:lumOff val="80000"/>
            </a:schemeClr>
          </a:solidFill>
          <a:ln w="28575">
            <a:solidFill>
              <a:schemeClr val="bg2">
                <a:lumMod val="50000"/>
              </a:schemeClr>
            </a:solidFill>
          </a:ln>
        </p:spPr>
        <p:txBody>
          <a:bodyPr vert="horz" lIns="91440" tIns="45720" rIns="91440" bIns="45720" rtlCol="0" anchor="t">
            <a:normAutofit fontScale="47500" lnSpcReduction="20000"/>
          </a:bodyPr>
          <a:lstStyle/>
          <a:p>
            <a:pPr marL="0" indent="0" algn="ctr">
              <a:buNone/>
            </a:pPr>
            <a:r>
              <a:rPr lang="en-US" b="1">
                <a:effectLst>
                  <a:outerShdw blurRad="63500" dir="2700000" algn="tl" rotWithShape="0">
                    <a:prstClr val="white">
                      <a:alpha val="40000"/>
                    </a:prstClr>
                  </a:outerShdw>
                </a:effectLst>
                <a:latin typeface="Calibri"/>
                <a:ea typeface="+mn-lt"/>
                <a:cs typeface="Calibri"/>
              </a:rPr>
              <a:t>Dan 5/Under 5's</a:t>
            </a:r>
            <a:endParaRPr lang="en-US">
              <a:effectLst>
                <a:outerShdw blurRad="63500" dir="2700000" algn="tl" rotWithShape="0">
                  <a:prstClr val="white">
                    <a:alpha val="40000"/>
                  </a:prstClr>
                </a:outerShdw>
              </a:effectLst>
              <a:latin typeface="Calibri"/>
              <a:cs typeface="Calibri"/>
            </a:endParaRPr>
          </a:p>
          <a:p>
            <a:pPr marL="0" indent="0">
              <a:buNone/>
            </a:pPr>
            <a:r>
              <a:rPr lang="en-US">
                <a:effectLst>
                  <a:outerShdw blurRad="63500" dir="2700000" algn="tl" rotWithShape="0">
                    <a:prstClr val="white">
                      <a:alpha val="40000"/>
                    </a:prstClr>
                  </a:outerShdw>
                </a:effectLst>
                <a:latin typeface="Calibri"/>
                <a:ea typeface="+mn-lt"/>
                <a:cs typeface="Calibri"/>
              </a:rPr>
              <a:t>9.00 - 11.30 </a:t>
            </a:r>
            <a:endParaRPr lang="en-US">
              <a:effectLst>
                <a:outerShdw blurRad="63500" dir="2700000" algn="tl" rotWithShape="0">
                  <a:prstClr val="white">
                    <a:alpha val="40000"/>
                  </a:prstClr>
                </a:outerShdw>
              </a:effectLst>
              <a:latin typeface="Calibri"/>
              <a:cs typeface="Calibri"/>
            </a:endParaRPr>
          </a:p>
          <a:p>
            <a:pPr marL="0" indent="0">
              <a:buNone/>
            </a:pPr>
            <a:r>
              <a:rPr lang="en-US">
                <a:effectLst>
                  <a:outerShdw blurRad="63500" dir="2700000" algn="tl" rotWithShape="0">
                    <a:prstClr val="white">
                      <a:alpha val="40000"/>
                    </a:prstClr>
                  </a:outerShdw>
                </a:effectLst>
                <a:latin typeface="Calibri"/>
                <a:ea typeface="+mn-lt"/>
                <a:cs typeface="Calibri"/>
              </a:rPr>
              <a:t>11.30 – 12.30 Cinio</a:t>
            </a:r>
          </a:p>
          <a:p>
            <a:pPr marL="0" indent="0">
              <a:buNone/>
            </a:pPr>
            <a:r>
              <a:rPr lang="en-US">
                <a:effectLst>
                  <a:outerShdw blurRad="63500" dir="2700000" algn="tl" rotWithShape="0">
                    <a:prstClr val="white">
                      <a:alpha val="40000"/>
                    </a:prstClr>
                  </a:outerShdw>
                </a:effectLst>
                <a:latin typeface="Calibri"/>
                <a:ea typeface="+mn-lt"/>
                <a:cs typeface="Calibri"/>
              </a:rPr>
              <a:t> 12.30 - 3.00 </a:t>
            </a:r>
            <a:endParaRPr lang="en-US">
              <a:effectLst>
                <a:outerShdw blurRad="63500" dir="2700000" algn="tl" rotWithShape="0">
                  <a:prstClr val="white">
                    <a:alpha val="40000"/>
                  </a:prstClr>
                </a:outerShdw>
              </a:effectLst>
              <a:latin typeface="Calibri"/>
              <a:cs typeface="Calibri"/>
            </a:endParaRPr>
          </a:p>
          <a:p>
            <a:pPr marL="0" indent="0">
              <a:spcBef>
                <a:spcPts val="0"/>
              </a:spcBef>
              <a:buNone/>
            </a:pPr>
            <a:endParaRPr lang="en-US" b="1">
              <a:effectLst>
                <a:outerShdw blurRad="63500" dir="2700000" algn="tl" rotWithShape="0">
                  <a:prstClr val="white">
                    <a:alpha val="40000"/>
                  </a:prstClr>
                </a:outerShdw>
              </a:effectLst>
              <a:latin typeface="Calibri"/>
              <a:ea typeface="+mn-lt"/>
              <a:cs typeface="Calibri"/>
            </a:endParaRPr>
          </a:p>
          <a:p>
            <a:pPr marL="0" indent="0">
              <a:spcBef>
                <a:spcPts val="0"/>
              </a:spcBef>
              <a:buNone/>
            </a:pPr>
            <a:r>
              <a:rPr lang="en-US" b="1" err="1">
                <a:effectLst>
                  <a:outerShdw blurRad="63500" dir="2700000" algn="tl" rotWithShape="0">
                    <a:prstClr val="white">
                      <a:alpha val="40000"/>
                    </a:prstClr>
                  </a:outerShdw>
                </a:effectLst>
                <a:latin typeface="Calibri"/>
                <a:ea typeface="+mn-lt"/>
                <a:cs typeface="Calibri"/>
              </a:rPr>
              <a:t>Cyfnod</a:t>
            </a:r>
            <a:r>
              <a:rPr lang="en-US" b="1">
                <a:effectLst>
                  <a:outerShdw blurRad="63500" dir="2700000" algn="tl" rotWithShape="0">
                    <a:prstClr val="white">
                      <a:alpha val="40000"/>
                    </a:prstClr>
                  </a:outerShdw>
                </a:effectLst>
                <a:latin typeface="Calibri"/>
                <a:ea typeface="+mn-lt"/>
                <a:cs typeface="Calibri"/>
              </a:rPr>
              <a:t> Sylfaen</a:t>
            </a:r>
          </a:p>
          <a:p>
            <a:pPr marL="0" indent="0">
              <a:spcBef>
                <a:spcPts val="0"/>
              </a:spcBef>
              <a:buNone/>
            </a:pPr>
            <a:r>
              <a:rPr lang="en-US" b="1">
                <a:effectLst>
                  <a:outerShdw blurRad="63500" dir="2700000" algn="tl" rotWithShape="0">
                    <a:prstClr val="white">
                      <a:alpha val="40000"/>
                    </a:prstClr>
                  </a:outerShdw>
                </a:effectLst>
                <a:latin typeface="Calibri"/>
                <a:ea typeface="+mn-lt"/>
                <a:cs typeface="Calibri"/>
              </a:rPr>
              <a:t>Foundation Phase</a:t>
            </a:r>
            <a:endParaRPr lang="en-US">
              <a:effectLst>
                <a:outerShdw blurRad="63500" dir="2700000" algn="tl" rotWithShape="0">
                  <a:prstClr val="white">
                    <a:alpha val="40000"/>
                  </a:prstClr>
                </a:outerShdw>
              </a:effectLst>
              <a:latin typeface="Calibri"/>
              <a:ea typeface="Calibri"/>
              <a:cs typeface="Calibri"/>
            </a:endParaRPr>
          </a:p>
          <a:p>
            <a:pPr marL="0" indent="0">
              <a:spcBef>
                <a:spcPts val="0"/>
              </a:spcBef>
              <a:buNone/>
            </a:pPr>
            <a:r>
              <a:rPr lang="en-US">
                <a:effectLst>
                  <a:outerShdw blurRad="63500" dir="2700000" algn="tl" rotWithShape="0">
                    <a:prstClr val="white">
                      <a:alpha val="40000"/>
                    </a:prstClr>
                  </a:outerShdw>
                </a:effectLst>
                <a:latin typeface="Calibri"/>
                <a:ea typeface="+mn-lt"/>
                <a:cs typeface="Calibri"/>
              </a:rPr>
              <a:t> 9.00 - 12.00 </a:t>
            </a:r>
            <a:endParaRPr lang="en-US">
              <a:effectLst>
                <a:outerShdw blurRad="63500" dir="2700000" algn="tl" rotWithShape="0">
                  <a:prstClr val="white">
                    <a:alpha val="40000"/>
                  </a:prstClr>
                </a:outerShdw>
              </a:effectLst>
              <a:latin typeface="Calibri"/>
              <a:ea typeface="Calibri"/>
              <a:cs typeface="Calibri"/>
            </a:endParaRPr>
          </a:p>
          <a:p>
            <a:pPr marL="0" indent="0">
              <a:buNone/>
            </a:pPr>
            <a:r>
              <a:rPr lang="en-US">
                <a:effectLst>
                  <a:outerShdw blurRad="63500" dir="2700000" algn="tl" rotWithShape="0">
                    <a:prstClr val="white">
                      <a:alpha val="40000"/>
                    </a:prstClr>
                  </a:outerShdw>
                </a:effectLst>
                <a:latin typeface="Calibri"/>
                <a:ea typeface="+mn-lt"/>
                <a:cs typeface="Calibri"/>
              </a:rPr>
              <a:t>12.00 - 1.00 Cinio </a:t>
            </a:r>
          </a:p>
          <a:p>
            <a:pPr marL="0" indent="0">
              <a:buNone/>
            </a:pPr>
            <a:r>
              <a:rPr lang="en-US">
                <a:effectLst>
                  <a:outerShdw blurRad="63500" dir="2700000" algn="tl" rotWithShape="0">
                    <a:prstClr val="white">
                      <a:alpha val="40000"/>
                    </a:prstClr>
                  </a:outerShdw>
                </a:effectLst>
                <a:latin typeface="Calibri"/>
                <a:ea typeface="+mn-lt"/>
                <a:cs typeface="Calibri"/>
              </a:rPr>
              <a:t>1.00- 3.05 </a:t>
            </a:r>
            <a:endParaRPr lang="en-US">
              <a:effectLst>
                <a:outerShdw blurRad="63500" dir="2700000" algn="tl" rotWithShape="0">
                  <a:prstClr val="white">
                    <a:alpha val="40000"/>
                  </a:prstClr>
                </a:outerShdw>
              </a:effectLst>
              <a:latin typeface="Calibri"/>
              <a:cs typeface="Calibri"/>
            </a:endParaRPr>
          </a:p>
          <a:p>
            <a:pPr marL="0" indent="0" algn="ctr">
              <a:buNone/>
            </a:pPr>
            <a:r>
              <a:rPr lang="en-US" sz="2100" b="1" err="1">
                <a:effectLst>
                  <a:outerShdw blurRad="63500" dir="2700000" algn="tl" rotWithShape="0">
                    <a:prstClr val="white">
                      <a:alpha val="40000"/>
                    </a:prstClr>
                  </a:outerShdw>
                </a:effectLst>
                <a:latin typeface="Calibri"/>
                <a:ea typeface="+mn-lt"/>
                <a:cs typeface="Calibri"/>
              </a:rPr>
              <a:t>Cyfnod</a:t>
            </a:r>
            <a:r>
              <a:rPr lang="en-US" sz="2100" b="1">
                <a:effectLst>
                  <a:outerShdw blurRad="63500" dir="2700000" algn="tl" rotWithShape="0">
                    <a:prstClr val="white">
                      <a:alpha val="40000"/>
                    </a:prstClr>
                  </a:outerShdw>
                </a:effectLst>
                <a:latin typeface="Calibri"/>
                <a:ea typeface="+mn-lt"/>
                <a:cs typeface="Calibri"/>
              </a:rPr>
              <a:t> </a:t>
            </a:r>
            <a:r>
              <a:rPr lang="en-US" sz="2100" b="1" err="1">
                <a:effectLst>
                  <a:outerShdw blurRad="63500" dir="2700000" algn="tl" rotWithShape="0">
                    <a:prstClr val="white">
                      <a:alpha val="40000"/>
                    </a:prstClr>
                  </a:outerShdw>
                </a:effectLst>
                <a:latin typeface="Calibri"/>
                <a:ea typeface="+mn-lt"/>
                <a:cs typeface="Calibri"/>
              </a:rPr>
              <a:t>Allweddol</a:t>
            </a:r>
            <a:r>
              <a:rPr lang="en-US" sz="2100" b="1">
                <a:effectLst>
                  <a:outerShdw blurRad="63500" dir="2700000" algn="tl" rotWithShape="0">
                    <a:prstClr val="white">
                      <a:alpha val="40000"/>
                    </a:prstClr>
                  </a:outerShdw>
                </a:effectLst>
                <a:latin typeface="Calibri"/>
                <a:ea typeface="+mn-lt"/>
                <a:cs typeface="Calibri"/>
              </a:rPr>
              <a:t> 2 KS2</a:t>
            </a:r>
            <a:endParaRPr lang="en-US" sz="2100">
              <a:effectLst>
                <a:outerShdw blurRad="63500" dir="2700000" algn="tl" rotWithShape="0">
                  <a:prstClr val="white">
                    <a:alpha val="40000"/>
                  </a:prstClr>
                </a:outerShdw>
              </a:effectLst>
              <a:latin typeface="Calibri"/>
              <a:ea typeface="+mn-lt"/>
              <a:cs typeface="Calibri"/>
            </a:endParaRPr>
          </a:p>
          <a:p>
            <a:pPr marL="0" indent="0">
              <a:buNone/>
            </a:pPr>
            <a:r>
              <a:rPr lang="en-US">
                <a:effectLst>
                  <a:outerShdw blurRad="63500" dir="2700000" algn="tl" rotWithShape="0">
                    <a:prstClr val="white">
                      <a:alpha val="40000"/>
                    </a:prstClr>
                  </a:outerShdw>
                </a:effectLst>
                <a:latin typeface="Calibri"/>
                <a:ea typeface="+mn-lt"/>
                <a:cs typeface="Calibri"/>
              </a:rPr>
              <a:t> 9.00 - 12.20 </a:t>
            </a:r>
            <a:endParaRPr lang="en-US">
              <a:effectLst>
                <a:outerShdw blurRad="63500" dir="2700000" algn="tl" rotWithShape="0">
                  <a:prstClr val="white">
                    <a:alpha val="40000"/>
                  </a:prstClr>
                </a:outerShdw>
              </a:effectLst>
              <a:latin typeface="Calibri"/>
              <a:cs typeface="Calibri"/>
            </a:endParaRPr>
          </a:p>
          <a:p>
            <a:pPr marL="0" indent="0">
              <a:buNone/>
            </a:pPr>
            <a:r>
              <a:rPr lang="en-US">
                <a:effectLst>
                  <a:outerShdw blurRad="63500" dir="2700000" algn="tl" rotWithShape="0">
                    <a:prstClr val="white">
                      <a:alpha val="40000"/>
                    </a:prstClr>
                  </a:outerShdw>
                </a:effectLst>
                <a:latin typeface="Calibri"/>
                <a:ea typeface="+mn-lt"/>
                <a:cs typeface="Calibri"/>
              </a:rPr>
              <a:t>12.20 - 1.15 Cinio </a:t>
            </a:r>
            <a:endParaRPr lang="en-US">
              <a:effectLst>
                <a:outerShdw blurRad="63500" dir="2700000" algn="tl" rotWithShape="0">
                  <a:prstClr val="white">
                    <a:alpha val="40000"/>
                  </a:prstClr>
                </a:outerShdw>
              </a:effectLst>
              <a:latin typeface="Calibri" panose="020F0502020204030204" pitchFamily="34" charset="0"/>
              <a:ea typeface="+mn-lt"/>
              <a:cs typeface="Calibri" panose="020F0502020204030204" pitchFamily="34" charset="0"/>
            </a:endParaRPr>
          </a:p>
          <a:p>
            <a:pPr marL="0" indent="0">
              <a:buNone/>
            </a:pPr>
            <a:r>
              <a:rPr lang="en-US">
                <a:effectLst>
                  <a:outerShdw blurRad="63500" dir="2700000" algn="tl" rotWithShape="0">
                    <a:prstClr val="white">
                      <a:alpha val="40000"/>
                    </a:prstClr>
                  </a:outerShdw>
                </a:effectLst>
                <a:latin typeface="Calibri"/>
                <a:ea typeface="+mn-lt"/>
                <a:cs typeface="Calibri"/>
              </a:rPr>
              <a:t>1.15 - 3.15</a:t>
            </a:r>
            <a:endParaRPr lang="en-US">
              <a:effectLst>
                <a:outerShdw blurRad="63500" dir="2700000" algn="tl" rotWithShape="0">
                  <a:prstClr val="white">
                    <a:alpha val="40000"/>
                  </a:prstClr>
                </a:outerShdw>
              </a:effectLst>
              <a:latin typeface="Calibri"/>
              <a:cs typeface="Calibri"/>
            </a:endParaRPr>
          </a:p>
        </p:txBody>
      </p:sp>
      <p:sp>
        <p:nvSpPr>
          <p:cNvPr id="5" name="TextBox 4">
            <a:extLst>
              <a:ext uri="{FF2B5EF4-FFF2-40B4-BE49-F238E27FC236}">
                <a16:creationId xmlns:a16="http://schemas.microsoft.com/office/drawing/2014/main" id="{2626B971-68BE-4003-8AD6-D947F086FFE0}"/>
              </a:ext>
            </a:extLst>
          </p:cNvPr>
          <p:cNvSpPr txBox="1"/>
          <p:nvPr/>
        </p:nvSpPr>
        <p:spPr>
          <a:xfrm>
            <a:off x="1450362" y="4165258"/>
            <a:ext cx="2528048" cy="2554545"/>
          </a:xfrm>
          <a:prstGeom prst="rect">
            <a:avLst/>
          </a:prstGeom>
          <a:solidFill>
            <a:schemeClr val="accent1">
              <a:lumMod val="20000"/>
              <a:lumOff val="80000"/>
            </a:schemeClr>
          </a:solidFill>
          <a:ln w="28575">
            <a:solidFill>
              <a:schemeClr val="bg2"/>
            </a:solidFill>
          </a:ln>
        </p:spPr>
        <p:txBody>
          <a:bodyPr wrap="square" lIns="91440" tIns="45720" rIns="91440" bIns="45720" anchor="t">
            <a:spAutoFit/>
          </a:bodyPr>
          <a:lstStyle/>
          <a:p>
            <a:r>
              <a:rPr lang="en-GB" sz="1000" b="1">
                <a:solidFill>
                  <a:schemeClr val="bg2"/>
                </a:solidFill>
                <a:latin typeface="Calibri"/>
                <a:cs typeface="Calibri"/>
              </a:rPr>
              <a:t>Attendance and Punctuality </a:t>
            </a:r>
            <a:r>
              <a:rPr lang="en-GB" sz="1000">
                <a:solidFill>
                  <a:schemeClr val="bg2"/>
                </a:solidFill>
                <a:latin typeface="Calibri"/>
                <a:cs typeface="Calibri"/>
              </a:rPr>
              <a:t>: 94.6% up to end of July 2024.</a:t>
            </a:r>
            <a:endParaRPr lang="en-GB" sz="1000">
              <a:solidFill>
                <a:schemeClr val="bg2"/>
              </a:solidFill>
              <a:latin typeface="Calibri" panose="020F0502020204030204" pitchFamily="34" charset="0"/>
              <a:cs typeface="Calibri" panose="020F0502020204030204" pitchFamily="34" charset="0"/>
            </a:endParaRPr>
          </a:p>
          <a:p>
            <a:r>
              <a:rPr lang="en-GB" sz="1000">
                <a:solidFill>
                  <a:schemeClr val="bg2"/>
                </a:solidFill>
                <a:latin typeface="Calibri"/>
                <a:cs typeface="Calibri"/>
              </a:rPr>
              <a:t>Attendance Target 2025/26: 95% </a:t>
            </a:r>
            <a:endParaRPr lang="en-GB" sz="1000">
              <a:solidFill>
                <a:schemeClr val="bg2"/>
              </a:solidFill>
              <a:latin typeface="Calibri" panose="020F0502020204030204" pitchFamily="34" charset="0"/>
              <a:cs typeface="Calibri" panose="020F0502020204030204" pitchFamily="34" charset="0"/>
            </a:endParaRPr>
          </a:p>
          <a:p>
            <a:endParaRPr lang="en-GB" sz="1000">
              <a:solidFill>
                <a:schemeClr val="bg2"/>
              </a:solidFill>
              <a:latin typeface="Calibri" panose="020F0502020204030204" pitchFamily="34" charset="0"/>
              <a:cs typeface="Calibri" panose="020F0502020204030204" pitchFamily="34" charset="0"/>
            </a:endParaRPr>
          </a:p>
          <a:p>
            <a:r>
              <a:rPr lang="en-GB" sz="1000">
                <a:solidFill>
                  <a:schemeClr val="bg2"/>
                </a:solidFill>
                <a:latin typeface="Calibri"/>
                <a:cs typeface="Calibri"/>
              </a:rPr>
              <a:t>Although the percentage of unauthorized absences remains low, each case is followed up in order to maintain standards, as part of our monitoring of attendance. </a:t>
            </a:r>
            <a:endParaRPr lang="en-GB" sz="1000">
              <a:solidFill>
                <a:schemeClr val="bg2"/>
              </a:solidFill>
              <a:latin typeface="Calibri"/>
              <a:ea typeface="Calibri"/>
              <a:cs typeface="Calibri"/>
            </a:endParaRPr>
          </a:p>
          <a:p>
            <a:r>
              <a:rPr lang="en-GB" sz="1000">
                <a:solidFill>
                  <a:schemeClr val="bg2"/>
                </a:solidFill>
                <a:latin typeface="Calibri"/>
                <a:ea typeface="Calibri"/>
                <a:cs typeface="Calibri"/>
              </a:rPr>
              <a:t>We monitor attendance closely and inform pupils of their class attendance percentage, through a competition in our weekly whole school assembly </a:t>
            </a:r>
          </a:p>
          <a:p>
            <a:r>
              <a:rPr lang="en-GB" sz="1000">
                <a:solidFill>
                  <a:schemeClr val="bg2"/>
                </a:solidFill>
                <a:latin typeface="Calibri"/>
                <a:cs typeface="Calibri"/>
              </a:rPr>
              <a:t>Pupils’ punctuality is good overall and has improved since the re-introduction of a roll call of pupils who arrive late.</a:t>
            </a:r>
            <a:endParaRPr lang="en-GB" sz="1000">
              <a:solidFill>
                <a:schemeClr val="bg2"/>
              </a:solidFill>
              <a:latin typeface="Calibri"/>
              <a:ea typeface="Calibri"/>
              <a:cs typeface="Calibri"/>
            </a:endParaRPr>
          </a:p>
          <a:p>
            <a:endParaRPr lang="en-GB" sz="1000">
              <a:solidFill>
                <a:schemeClr val="bg2"/>
              </a:solidFill>
            </a:endParaRPr>
          </a:p>
        </p:txBody>
      </p:sp>
      <p:sp>
        <p:nvSpPr>
          <p:cNvPr id="7" name="TextBox 6">
            <a:extLst>
              <a:ext uri="{FF2B5EF4-FFF2-40B4-BE49-F238E27FC236}">
                <a16:creationId xmlns:a16="http://schemas.microsoft.com/office/drawing/2014/main" id="{22A8CDF5-54B4-4175-A807-42132627446B}"/>
              </a:ext>
            </a:extLst>
          </p:cNvPr>
          <p:cNvSpPr txBox="1"/>
          <p:nvPr/>
        </p:nvSpPr>
        <p:spPr>
          <a:xfrm>
            <a:off x="1450362" y="1467854"/>
            <a:ext cx="2528048" cy="2708434"/>
          </a:xfrm>
          <a:prstGeom prst="rect">
            <a:avLst/>
          </a:prstGeom>
          <a:solidFill>
            <a:schemeClr val="accent1">
              <a:lumMod val="40000"/>
              <a:lumOff val="60000"/>
            </a:schemeClr>
          </a:solidFill>
          <a:ln w="28575">
            <a:solidFill>
              <a:schemeClr val="bg2">
                <a:lumMod val="50000"/>
              </a:schemeClr>
            </a:solidFill>
          </a:ln>
        </p:spPr>
        <p:txBody>
          <a:bodyPr wrap="square" lIns="91440" tIns="45720" rIns="91440" bIns="45720" anchor="t">
            <a:spAutoFit/>
          </a:bodyPr>
          <a:lstStyle/>
          <a:p>
            <a:r>
              <a:rPr lang="en-GB" sz="1000" b="1" err="1">
                <a:solidFill>
                  <a:schemeClr val="bg2"/>
                </a:solidFill>
                <a:latin typeface="Calibri"/>
                <a:cs typeface="Calibri"/>
              </a:rPr>
              <a:t>Presenoldeb</a:t>
            </a:r>
            <a:r>
              <a:rPr lang="en-GB" sz="1000" b="1">
                <a:solidFill>
                  <a:schemeClr val="bg2"/>
                </a:solidFill>
                <a:latin typeface="Calibri"/>
                <a:cs typeface="Calibri"/>
              </a:rPr>
              <a:t> a </a:t>
            </a:r>
            <a:r>
              <a:rPr lang="en-GB" sz="1000" b="1" err="1">
                <a:solidFill>
                  <a:schemeClr val="bg2"/>
                </a:solidFill>
                <a:latin typeface="Calibri"/>
                <a:cs typeface="Calibri"/>
              </a:rPr>
              <a:t>Phrydlondeb</a:t>
            </a:r>
            <a:r>
              <a:rPr lang="en-GB" sz="1000" b="1">
                <a:solidFill>
                  <a:schemeClr val="bg2"/>
                </a:solidFill>
                <a:latin typeface="Calibri"/>
                <a:cs typeface="Calibri"/>
              </a:rPr>
              <a:t>:</a:t>
            </a:r>
          </a:p>
          <a:p>
            <a:r>
              <a:rPr lang="en-GB" sz="1000">
                <a:solidFill>
                  <a:schemeClr val="bg2"/>
                </a:solidFill>
                <a:latin typeface="Calibri"/>
                <a:cs typeface="Calibri"/>
              </a:rPr>
              <a:t>94.6% </a:t>
            </a:r>
            <a:r>
              <a:rPr lang="en-GB" sz="1000" err="1">
                <a:solidFill>
                  <a:schemeClr val="bg2"/>
                </a:solidFill>
                <a:latin typeface="Calibri"/>
                <a:cs typeface="Calibri"/>
              </a:rPr>
              <a:t>hyd</a:t>
            </a:r>
            <a:r>
              <a:rPr lang="en-GB" sz="1000">
                <a:solidFill>
                  <a:schemeClr val="bg2"/>
                </a:solidFill>
                <a:latin typeface="Calibri"/>
                <a:cs typeface="Calibri"/>
              </a:rPr>
              <a:t> at </a:t>
            </a:r>
            <a:r>
              <a:rPr lang="en-GB" sz="1000" err="1">
                <a:solidFill>
                  <a:schemeClr val="bg2"/>
                </a:solidFill>
                <a:latin typeface="Calibri"/>
                <a:cs typeface="Calibri"/>
              </a:rPr>
              <a:t>ddiwedd</a:t>
            </a:r>
            <a:r>
              <a:rPr lang="en-GB" sz="1000">
                <a:solidFill>
                  <a:schemeClr val="bg2"/>
                </a:solidFill>
                <a:latin typeface="Calibri"/>
                <a:cs typeface="Calibri"/>
              </a:rPr>
              <a:t> </a:t>
            </a:r>
            <a:r>
              <a:rPr lang="en-GB" sz="1000" err="1">
                <a:solidFill>
                  <a:schemeClr val="bg2"/>
                </a:solidFill>
                <a:latin typeface="Calibri"/>
                <a:cs typeface="Calibri"/>
              </a:rPr>
              <a:t>Gorffennaf</a:t>
            </a:r>
            <a:r>
              <a:rPr lang="en-GB" sz="1000">
                <a:solidFill>
                  <a:schemeClr val="bg2"/>
                </a:solidFill>
                <a:latin typeface="Calibri"/>
                <a:cs typeface="Calibri"/>
              </a:rPr>
              <a:t> 2025 </a:t>
            </a:r>
            <a:endParaRPr lang="en-GB" sz="1000">
              <a:solidFill>
                <a:schemeClr val="bg2"/>
              </a:solidFill>
              <a:latin typeface="Calibri" panose="020F0502020204030204" pitchFamily="34" charset="0"/>
              <a:cs typeface="Calibri" panose="020F0502020204030204" pitchFamily="34" charset="0"/>
            </a:endParaRPr>
          </a:p>
          <a:p>
            <a:endParaRPr lang="en-GB" sz="1000">
              <a:solidFill>
                <a:schemeClr val="bg2"/>
              </a:solidFill>
              <a:latin typeface="Calibri" panose="020F0502020204030204" pitchFamily="34" charset="0"/>
              <a:cs typeface="Calibri" panose="020F0502020204030204" pitchFamily="34" charset="0"/>
            </a:endParaRPr>
          </a:p>
          <a:p>
            <a:r>
              <a:rPr lang="en-GB" sz="1000" err="1">
                <a:solidFill>
                  <a:schemeClr val="bg2"/>
                </a:solidFill>
                <a:latin typeface="Calibri"/>
                <a:cs typeface="Calibri"/>
              </a:rPr>
              <a:t>Targedau</a:t>
            </a:r>
            <a:r>
              <a:rPr lang="en-GB" sz="1000">
                <a:solidFill>
                  <a:schemeClr val="bg2"/>
                </a:solidFill>
                <a:latin typeface="Calibri"/>
                <a:cs typeface="Calibri"/>
              </a:rPr>
              <a:t> </a:t>
            </a:r>
            <a:r>
              <a:rPr lang="en-GB" sz="1000" err="1">
                <a:solidFill>
                  <a:schemeClr val="bg2"/>
                </a:solidFill>
                <a:latin typeface="Calibri"/>
                <a:cs typeface="Calibri"/>
              </a:rPr>
              <a:t>Presenoldeb</a:t>
            </a:r>
            <a:r>
              <a:rPr lang="en-GB" sz="1000">
                <a:solidFill>
                  <a:schemeClr val="bg2"/>
                </a:solidFill>
                <a:latin typeface="Calibri"/>
                <a:cs typeface="Calibri"/>
              </a:rPr>
              <a:t> 2025/26 : 95% </a:t>
            </a:r>
            <a:endParaRPr lang="en-GB" sz="1000">
              <a:solidFill>
                <a:schemeClr val="bg2"/>
              </a:solidFill>
              <a:latin typeface="Calibri" panose="020F0502020204030204" pitchFamily="34" charset="0"/>
              <a:cs typeface="Calibri" panose="020F0502020204030204" pitchFamily="34" charset="0"/>
            </a:endParaRPr>
          </a:p>
          <a:p>
            <a:endParaRPr lang="en-GB" sz="1000">
              <a:solidFill>
                <a:schemeClr val="bg2"/>
              </a:solidFill>
              <a:latin typeface="Calibri" panose="020F0502020204030204" pitchFamily="34" charset="0"/>
              <a:cs typeface="Calibri" panose="020F0502020204030204" pitchFamily="34" charset="0"/>
            </a:endParaRPr>
          </a:p>
          <a:p>
            <a:r>
              <a:rPr lang="en-GB" sz="1000">
                <a:solidFill>
                  <a:schemeClr val="bg2"/>
                </a:solidFill>
                <a:latin typeface="Calibri"/>
                <a:cs typeface="Calibri"/>
              </a:rPr>
              <a:t>Er bod </a:t>
            </a:r>
            <a:r>
              <a:rPr lang="en-GB" sz="1000" err="1">
                <a:solidFill>
                  <a:schemeClr val="bg2"/>
                </a:solidFill>
                <a:latin typeface="Calibri"/>
                <a:cs typeface="Calibri"/>
              </a:rPr>
              <a:t>canran</a:t>
            </a:r>
            <a:r>
              <a:rPr lang="en-GB" sz="1000">
                <a:solidFill>
                  <a:schemeClr val="bg2"/>
                </a:solidFill>
                <a:latin typeface="Calibri"/>
                <a:cs typeface="Calibri"/>
              </a:rPr>
              <a:t> o </a:t>
            </a:r>
            <a:r>
              <a:rPr lang="en-GB" sz="1000" err="1">
                <a:solidFill>
                  <a:schemeClr val="bg2"/>
                </a:solidFill>
                <a:latin typeface="Calibri"/>
                <a:cs typeface="Calibri"/>
              </a:rPr>
              <a:t>absenoldebau</a:t>
            </a:r>
            <a:r>
              <a:rPr lang="en-GB" sz="1000">
                <a:solidFill>
                  <a:schemeClr val="bg2"/>
                </a:solidFill>
                <a:latin typeface="Calibri"/>
                <a:cs typeface="Calibri"/>
              </a:rPr>
              <a:t> </a:t>
            </a:r>
            <a:r>
              <a:rPr lang="en-GB" sz="1000" err="1">
                <a:solidFill>
                  <a:schemeClr val="bg2"/>
                </a:solidFill>
                <a:latin typeface="Calibri"/>
                <a:cs typeface="Calibri"/>
              </a:rPr>
              <a:t>anawdurdodedig</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parhau’n</a:t>
            </a:r>
            <a:r>
              <a:rPr lang="en-GB" sz="1000">
                <a:solidFill>
                  <a:schemeClr val="bg2"/>
                </a:solidFill>
                <a:latin typeface="Calibri"/>
                <a:cs typeface="Calibri"/>
              </a:rPr>
              <a:t> </a:t>
            </a:r>
            <a:r>
              <a:rPr lang="en-GB" sz="1000" err="1">
                <a:solidFill>
                  <a:schemeClr val="bg2"/>
                </a:solidFill>
                <a:latin typeface="Calibri"/>
                <a:cs typeface="Calibri"/>
              </a:rPr>
              <a:t>fechan</a:t>
            </a:r>
            <a:r>
              <a:rPr lang="en-GB" sz="1000">
                <a:solidFill>
                  <a:schemeClr val="bg2"/>
                </a:solidFill>
                <a:latin typeface="Calibri"/>
                <a:cs typeface="Calibri"/>
              </a:rPr>
              <a:t>, </a:t>
            </a:r>
            <a:r>
              <a:rPr lang="en-GB" sz="1000" err="1">
                <a:solidFill>
                  <a:schemeClr val="bg2"/>
                </a:solidFill>
                <a:latin typeface="Calibri"/>
                <a:cs typeface="Calibri"/>
              </a:rPr>
              <a:t>dilynir</a:t>
            </a:r>
            <a:r>
              <a:rPr lang="en-GB" sz="1000">
                <a:solidFill>
                  <a:schemeClr val="bg2"/>
                </a:solidFill>
                <a:latin typeface="Calibri"/>
                <a:cs typeface="Calibri"/>
              </a:rPr>
              <a:t>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fyny</a:t>
            </a:r>
            <a:r>
              <a:rPr lang="en-GB" sz="1000">
                <a:solidFill>
                  <a:schemeClr val="bg2"/>
                </a:solidFill>
                <a:latin typeface="Calibri"/>
                <a:cs typeface="Calibri"/>
              </a:rPr>
              <a:t> </a:t>
            </a:r>
            <a:r>
              <a:rPr lang="en-GB" sz="1000" err="1">
                <a:solidFill>
                  <a:schemeClr val="bg2"/>
                </a:solidFill>
                <a:latin typeface="Calibri"/>
                <a:cs typeface="Calibri"/>
              </a:rPr>
              <a:t>ar</a:t>
            </a:r>
            <a:r>
              <a:rPr lang="en-GB" sz="1000">
                <a:solidFill>
                  <a:schemeClr val="bg2"/>
                </a:solidFill>
                <a:latin typeface="Calibri"/>
                <a:cs typeface="Calibri"/>
              </a:rPr>
              <a:t> bob </a:t>
            </a:r>
            <a:r>
              <a:rPr lang="en-GB" sz="1000" err="1">
                <a:solidFill>
                  <a:schemeClr val="bg2"/>
                </a:solidFill>
                <a:latin typeface="Calibri"/>
                <a:cs typeface="Calibri"/>
              </a:rPr>
              <a:t>achos</a:t>
            </a:r>
            <a:r>
              <a:rPr lang="en-GB" sz="1000">
                <a:solidFill>
                  <a:schemeClr val="bg2"/>
                </a:solidFill>
                <a:latin typeface="Calibri"/>
                <a:cs typeface="Calibri"/>
              </a:rPr>
              <a:t> er </a:t>
            </a:r>
            <a:r>
              <a:rPr lang="en-GB" sz="1000" err="1">
                <a:solidFill>
                  <a:schemeClr val="bg2"/>
                </a:solidFill>
                <a:latin typeface="Calibri"/>
                <a:cs typeface="Calibri"/>
              </a:rPr>
              <a:t>mwyn</a:t>
            </a:r>
            <a:r>
              <a:rPr lang="en-GB" sz="1000">
                <a:solidFill>
                  <a:schemeClr val="bg2"/>
                </a:solidFill>
                <a:latin typeface="Calibri"/>
                <a:cs typeface="Calibri"/>
              </a:rPr>
              <a:t> </a:t>
            </a:r>
            <a:r>
              <a:rPr lang="en-GB" sz="1000" err="1">
                <a:solidFill>
                  <a:schemeClr val="bg2"/>
                </a:solidFill>
                <a:latin typeface="Calibri"/>
                <a:cs typeface="Calibri"/>
              </a:rPr>
              <a:t>cynnal</a:t>
            </a:r>
            <a:r>
              <a:rPr lang="en-GB" sz="1000">
                <a:solidFill>
                  <a:schemeClr val="bg2"/>
                </a:solidFill>
                <a:latin typeface="Calibri"/>
                <a:cs typeface="Calibri"/>
              </a:rPr>
              <a:t> y </a:t>
            </a:r>
            <a:r>
              <a:rPr lang="en-GB" sz="1000" err="1">
                <a:solidFill>
                  <a:schemeClr val="bg2"/>
                </a:solidFill>
                <a:latin typeface="Calibri"/>
                <a:cs typeface="Calibri"/>
              </a:rPr>
              <a:t>safonau</a:t>
            </a:r>
            <a:r>
              <a:rPr lang="en-GB" sz="1000">
                <a:solidFill>
                  <a:schemeClr val="bg2"/>
                </a:solidFill>
                <a:latin typeface="Calibri"/>
                <a:cs typeface="Calibri"/>
              </a:rPr>
              <a:t> </a:t>
            </a:r>
            <a:r>
              <a:rPr lang="en-GB" sz="1000" err="1">
                <a:solidFill>
                  <a:schemeClr val="bg2"/>
                </a:solidFill>
                <a:latin typeface="Calibri"/>
                <a:cs typeface="Calibri"/>
              </a:rPr>
              <a:t>fel</a:t>
            </a:r>
            <a:r>
              <a:rPr lang="en-GB" sz="1000">
                <a:solidFill>
                  <a:schemeClr val="bg2"/>
                </a:solidFill>
                <a:latin typeface="Calibri"/>
                <a:cs typeface="Calibri"/>
              </a:rPr>
              <a:t> </a:t>
            </a:r>
            <a:r>
              <a:rPr lang="en-GB" sz="1000" err="1">
                <a:solidFill>
                  <a:schemeClr val="bg2"/>
                </a:solidFill>
                <a:latin typeface="Calibri"/>
                <a:cs typeface="Calibri"/>
              </a:rPr>
              <a:t>rhan</a:t>
            </a:r>
            <a:r>
              <a:rPr lang="en-GB" sz="1000">
                <a:solidFill>
                  <a:schemeClr val="bg2"/>
                </a:solidFill>
                <a:latin typeface="Calibri"/>
                <a:cs typeface="Calibri"/>
              </a:rPr>
              <a:t> o broses </a:t>
            </a:r>
            <a:r>
              <a:rPr lang="en-GB" sz="1000" err="1">
                <a:solidFill>
                  <a:schemeClr val="bg2"/>
                </a:solidFill>
                <a:latin typeface="Calibri"/>
                <a:cs typeface="Calibri"/>
              </a:rPr>
              <a:t>monitro</a:t>
            </a:r>
            <a:r>
              <a:rPr lang="en-GB" sz="1000">
                <a:solidFill>
                  <a:schemeClr val="bg2"/>
                </a:solidFill>
                <a:latin typeface="Calibri"/>
                <a:cs typeface="Calibri"/>
              </a:rPr>
              <a:t> </a:t>
            </a:r>
            <a:r>
              <a:rPr lang="en-GB" sz="1000" err="1">
                <a:solidFill>
                  <a:schemeClr val="bg2"/>
                </a:solidFill>
                <a:latin typeface="Calibri"/>
                <a:cs typeface="Calibri"/>
              </a:rPr>
              <a:t>presenoldeb</a:t>
            </a:r>
            <a:r>
              <a:rPr lang="en-GB" sz="1000">
                <a:solidFill>
                  <a:schemeClr val="bg2"/>
                </a:solidFill>
                <a:latin typeface="Calibri"/>
                <a:cs typeface="Calibri"/>
              </a:rPr>
              <a:t> yr </a:t>
            </a:r>
            <a:r>
              <a:rPr lang="en-GB" sz="1000" err="1">
                <a:solidFill>
                  <a:schemeClr val="bg2"/>
                </a:solidFill>
                <a:latin typeface="Calibri"/>
                <a:cs typeface="Calibri"/>
              </a:rPr>
              <a:t>ysgol</a:t>
            </a:r>
            <a:r>
              <a:rPr lang="en-GB" sz="1000">
                <a:solidFill>
                  <a:schemeClr val="bg2"/>
                </a:solidFill>
                <a:latin typeface="Calibri"/>
                <a:cs typeface="Calibri"/>
              </a:rPr>
              <a:t>. </a:t>
            </a:r>
            <a:r>
              <a:rPr lang="en-GB" sz="1000" err="1">
                <a:solidFill>
                  <a:schemeClr val="bg2"/>
                </a:solidFill>
                <a:latin typeface="Calibri"/>
                <a:cs typeface="Calibri"/>
              </a:rPr>
              <a:t>Rydym</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monitro</a:t>
            </a:r>
            <a:r>
              <a:rPr lang="en-GB" sz="1000">
                <a:solidFill>
                  <a:schemeClr val="bg2"/>
                </a:solidFill>
                <a:latin typeface="Calibri"/>
                <a:cs typeface="Calibri"/>
              </a:rPr>
              <a:t> </a:t>
            </a:r>
            <a:r>
              <a:rPr lang="en-GB" sz="1000" err="1">
                <a:solidFill>
                  <a:schemeClr val="bg2"/>
                </a:solidFill>
                <a:latin typeface="Calibri"/>
                <a:cs typeface="Calibri"/>
              </a:rPr>
              <a:t>presenoldeb</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fanwl</a:t>
            </a:r>
            <a:r>
              <a:rPr lang="en-GB" sz="1000">
                <a:solidFill>
                  <a:schemeClr val="bg2"/>
                </a:solidFill>
                <a:latin typeface="Calibri"/>
                <a:cs typeface="Calibri"/>
              </a:rPr>
              <a:t> ac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rhannu</a:t>
            </a:r>
            <a:r>
              <a:rPr lang="en-GB" sz="1000">
                <a:solidFill>
                  <a:schemeClr val="bg2"/>
                </a:solidFill>
                <a:latin typeface="Calibri"/>
                <a:cs typeface="Calibri"/>
              </a:rPr>
              <a:t>, </a:t>
            </a:r>
            <a:r>
              <a:rPr lang="en-GB" sz="1000" err="1">
                <a:solidFill>
                  <a:schemeClr val="bg2"/>
                </a:solidFill>
                <a:latin typeface="Calibri"/>
                <a:cs typeface="Calibri"/>
              </a:rPr>
              <a:t>trwy</a:t>
            </a:r>
            <a:r>
              <a:rPr lang="en-GB" sz="1000">
                <a:solidFill>
                  <a:schemeClr val="bg2"/>
                </a:solidFill>
                <a:latin typeface="Calibri"/>
                <a:cs typeface="Calibri"/>
              </a:rPr>
              <a:t> </a:t>
            </a:r>
            <a:r>
              <a:rPr lang="en-GB" sz="1000" err="1">
                <a:solidFill>
                  <a:schemeClr val="bg2"/>
                </a:solidFill>
                <a:latin typeface="Calibri"/>
                <a:cs typeface="Calibri"/>
              </a:rPr>
              <a:t>gystadleuaeth</a:t>
            </a:r>
            <a:r>
              <a:rPr lang="en-GB" sz="1000">
                <a:solidFill>
                  <a:schemeClr val="bg2"/>
                </a:solidFill>
                <a:latin typeface="Calibri"/>
                <a:cs typeface="Calibri"/>
              </a:rPr>
              <a:t>, </a:t>
            </a:r>
            <a:r>
              <a:rPr lang="en-GB" sz="1000" err="1">
                <a:solidFill>
                  <a:schemeClr val="bg2"/>
                </a:solidFill>
                <a:latin typeface="Calibri"/>
                <a:cs typeface="Calibri"/>
              </a:rPr>
              <a:t>canran</a:t>
            </a:r>
            <a:r>
              <a:rPr lang="en-GB" sz="1000">
                <a:solidFill>
                  <a:schemeClr val="bg2"/>
                </a:solidFill>
                <a:latin typeface="Calibri"/>
                <a:cs typeface="Calibri"/>
              </a:rPr>
              <a:t> </a:t>
            </a:r>
            <a:r>
              <a:rPr lang="en-GB" sz="1000" err="1">
                <a:solidFill>
                  <a:schemeClr val="bg2"/>
                </a:solidFill>
                <a:latin typeface="Calibri"/>
                <a:cs typeface="Calibri"/>
              </a:rPr>
              <a:t>presenoldeb</a:t>
            </a:r>
            <a:r>
              <a:rPr lang="en-GB" sz="1000">
                <a:solidFill>
                  <a:schemeClr val="bg2"/>
                </a:solidFill>
                <a:latin typeface="Calibri"/>
                <a:cs typeface="Calibri"/>
              </a:rPr>
              <a:t> </a:t>
            </a:r>
            <a:r>
              <a:rPr lang="en-GB" sz="1000" err="1">
                <a:solidFill>
                  <a:schemeClr val="bg2"/>
                </a:solidFill>
                <a:latin typeface="Calibri"/>
                <a:cs typeface="Calibri"/>
              </a:rPr>
              <a:t>pob</a:t>
            </a:r>
            <a:r>
              <a:rPr lang="en-GB" sz="1000">
                <a:solidFill>
                  <a:schemeClr val="bg2"/>
                </a:solidFill>
                <a:latin typeface="Calibri"/>
                <a:cs typeface="Calibri"/>
              </a:rPr>
              <a:t> Dosbarth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ein</a:t>
            </a:r>
            <a:r>
              <a:rPr lang="en-GB" sz="1000">
                <a:solidFill>
                  <a:schemeClr val="bg2"/>
                </a:solidFill>
                <a:latin typeface="Calibri"/>
                <a:cs typeface="Calibri"/>
              </a:rPr>
              <a:t> </a:t>
            </a:r>
            <a:r>
              <a:rPr lang="en-GB" sz="1000" err="1">
                <a:solidFill>
                  <a:schemeClr val="bg2"/>
                </a:solidFill>
                <a:latin typeface="Calibri"/>
                <a:cs typeface="Calibri"/>
              </a:rPr>
              <a:t>gwasanaeth</a:t>
            </a:r>
            <a:r>
              <a:rPr lang="en-GB" sz="1000">
                <a:solidFill>
                  <a:schemeClr val="bg2"/>
                </a:solidFill>
                <a:latin typeface="Calibri"/>
                <a:cs typeface="Calibri"/>
              </a:rPr>
              <a:t> Ysgol </a:t>
            </a:r>
            <a:r>
              <a:rPr lang="en-GB" sz="1000" err="1">
                <a:solidFill>
                  <a:schemeClr val="bg2"/>
                </a:solidFill>
                <a:latin typeface="Calibri"/>
                <a:cs typeface="Calibri"/>
              </a:rPr>
              <a:t>gyfan</a:t>
            </a:r>
            <a:r>
              <a:rPr lang="en-GB" sz="1000">
                <a:solidFill>
                  <a:schemeClr val="bg2"/>
                </a:solidFill>
                <a:latin typeface="Calibri"/>
                <a:cs typeface="Calibri"/>
              </a:rPr>
              <a:t> </a:t>
            </a:r>
            <a:r>
              <a:rPr lang="en-GB" sz="1000" err="1">
                <a:solidFill>
                  <a:schemeClr val="bg2"/>
                </a:solidFill>
                <a:latin typeface="Calibri"/>
                <a:cs typeface="Calibri"/>
              </a:rPr>
              <a:t>wythnosol</a:t>
            </a:r>
            <a:r>
              <a:rPr lang="en-GB" sz="1000">
                <a:solidFill>
                  <a:schemeClr val="bg2"/>
                </a:solidFill>
                <a:latin typeface="Calibri"/>
                <a:cs typeface="Calibri"/>
              </a:rPr>
              <a:t>.</a:t>
            </a:r>
            <a:endParaRPr lang="en-GB" sz="1000">
              <a:solidFill>
                <a:schemeClr val="bg2"/>
              </a:solidFill>
              <a:latin typeface="Calibri"/>
              <a:ea typeface="Calibri"/>
              <a:cs typeface="Calibri"/>
            </a:endParaRPr>
          </a:p>
          <a:p>
            <a:endParaRPr lang="en-GB" sz="1000">
              <a:solidFill>
                <a:schemeClr val="bg2"/>
              </a:solidFill>
              <a:latin typeface="Calibri" panose="020F0502020204030204" pitchFamily="34" charset="0"/>
              <a:cs typeface="Calibri" panose="020F0502020204030204" pitchFamily="34" charset="0"/>
            </a:endParaRPr>
          </a:p>
          <a:p>
            <a:r>
              <a:rPr lang="en-GB" sz="1000">
                <a:solidFill>
                  <a:schemeClr val="bg2"/>
                </a:solidFill>
                <a:latin typeface="Calibri"/>
                <a:cs typeface="Calibri"/>
              </a:rPr>
              <a:t>Mae </a:t>
            </a:r>
            <a:r>
              <a:rPr lang="en-GB" sz="1000" err="1">
                <a:solidFill>
                  <a:schemeClr val="bg2"/>
                </a:solidFill>
                <a:latin typeface="Calibri"/>
                <a:cs typeface="Calibri"/>
              </a:rPr>
              <a:t>prydlondeb</a:t>
            </a:r>
            <a:r>
              <a:rPr lang="en-GB" sz="1000">
                <a:solidFill>
                  <a:schemeClr val="bg2"/>
                </a:solidFill>
                <a:latin typeface="Calibri"/>
                <a:cs typeface="Calibri"/>
              </a:rPr>
              <a:t> </a:t>
            </a:r>
            <a:r>
              <a:rPr lang="en-GB" sz="1000" err="1">
                <a:solidFill>
                  <a:schemeClr val="bg2"/>
                </a:solidFill>
                <a:latin typeface="Calibri"/>
                <a:cs typeface="Calibri"/>
              </a:rPr>
              <a:t>disgyblion</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dda</a:t>
            </a:r>
            <a:r>
              <a:rPr lang="en-GB" sz="1000">
                <a:solidFill>
                  <a:schemeClr val="bg2"/>
                </a:solidFill>
                <a:latin typeface="Calibri"/>
                <a:cs typeface="Calibri"/>
              </a:rPr>
              <a:t> </a:t>
            </a:r>
            <a:r>
              <a:rPr lang="en-GB" sz="1000" err="1">
                <a:solidFill>
                  <a:schemeClr val="bg2"/>
                </a:solidFill>
                <a:latin typeface="Calibri"/>
                <a:cs typeface="Calibri"/>
              </a:rPr>
              <a:t>ar</a:t>
            </a:r>
            <a:r>
              <a:rPr lang="en-GB" sz="1000">
                <a:solidFill>
                  <a:schemeClr val="bg2"/>
                </a:solidFill>
                <a:latin typeface="Calibri"/>
                <a:cs typeface="Calibri"/>
              </a:rPr>
              <a:t> y </a:t>
            </a:r>
            <a:r>
              <a:rPr lang="en-GB" sz="1000" err="1">
                <a:solidFill>
                  <a:schemeClr val="bg2"/>
                </a:solidFill>
                <a:latin typeface="Calibri"/>
                <a:cs typeface="Calibri"/>
              </a:rPr>
              <a:t>cyfan</a:t>
            </a:r>
            <a:r>
              <a:rPr lang="en-GB" sz="1000">
                <a:solidFill>
                  <a:schemeClr val="bg2"/>
                </a:solidFill>
                <a:latin typeface="Calibri"/>
                <a:cs typeface="Calibri"/>
              </a:rPr>
              <a:t>, ac </a:t>
            </a:r>
            <a:r>
              <a:rPr lang="en-GB" sz="1000" err="1">
                <a:solidFill>
                  <a:schemeClr val="bg2"/>
                </a:solidFill>
                <a:latin typeface="Calibri"/>
                <a:cs typeface="Calibri"/>
              </a:rPr>
              <a:t>wedi</a:t>
            </a:r>
            <a:r>
              <a:rPr lang="en-GB" sz="1000">
                <a:solidFill>
                  <a:schemeClr val="bg2"/>
                </a:solidFill>
                <a:latin typeface="Calibri"/>
                <a:cs typeface="Calibri"/>
              </a:rPr>
              <a:t> </a:t>
            </a:r>
            <a:r>
              <a:rPr lang="en-GB" sz="1000" err="1">
                <a:solidFill>
                  <a:schemeClr val="bg2"/>
                </a:solidFill>
                <a:latin typeface="Calibri"/>
                <a:cs typeface="Calibri"/>
              </a:rPr>
              <a:t>gwella</a:t>
            </a:r>
            <a:r>
              <a:rPr lang="en-GB" sz="1000">
                <a:solidFill>
                  <a:schemeClr val="bg2"/>
                </a:solidFill>
                <a:latin typeface="Calibri"/>
                <a:cs typeface="Calibri"/>
              </a:rPr>
              <a:t> </a:t>
            </a:r>
            <a:r>
              <a:rPr lang="en-GB" sz="1000" err="1">
                <a:solidFill>
                  <a:schemeClr val="bg2"/>
                </a:solidFill>
                <a:latin typeface="Calibri"/>
                <a:cs typeface="Calibri"/>
              </a:rPr>
              <a:t>ers</a:t>
            </a:r>
            <a:r>
              <a:rPr lang="en-GB" sz="1000">
                <a:solidFill>
                  <a:schemeClr val="bg2"/>
                </a:solidFill>
                <a:latin typeface="Calibri"/>
                <a:cs typeface="Calibri"/>
              </a:rPr>
              <a:t> ail </a:t>
            </a:r>
            <a:r>
              <a:rPr lang="en-GB" sz="1000" err="1">
                <a:solidFill>
                  <a:schemeClr val="bg2"/>
                </a:solidFill>
                <a:latin typeface="Calibri"/>
                <a:cs typeface="Calibri"/>
              </a:rPr>
              <a:t>gyflwyno’r</a:t>
            </a:r>
            <a:r>
              <a:rPr lang="en-GB" sz="1000">
                <a:solidFill>
                  <a:schemeClr val="bg2"/>
                </a:solidFill>
                <a:latin typeface="Calibri"/>
                <a:cs typeface="Calibri"/>
              </a:rPr>
              <a:t> </a:t>
            </a:r>
            <a:r>
              <a:rPr lang="en-GB" sz="1000" err="1">
                <a:solidFill>
                  <a:schemeClr val="bg2"/>
                </a:solidFill>
                <a:latin typeface="Calibri"/>
                <a:cs typeface="Calibri"/>
              </a:rPr>
              <a:t>gofrestr</a:t>
            </a:r>
            <a:r>
              <a:rPr lang="en-GB" sz="1000">
                <a:solidFill>
                  <a:schemeClr val="bg2"/>
                </a:solidFill>
                <a:latin typeface="Calibri"/>
                <a:cs typeface="Calibri"/>
              </a:rPr>
              <a:t> </a:t>
            </a:r>
            <a:r>
              <a:rPr lang="en-GB" sz="1000" err="1">
                <a:solidFill>
                  <a:schemeClr val="bg2"/>
                </a:solidFill>
                <a:latin typeface="Calibri"/>
                <a:cs typeface="Calibri"/>
              </a:rPr>
              <a:t>disgyblion</a:t>
            </a:r>
            <a:r>
              <a:rPr lang="en-GB" sz="1000">
                <a:solidFill>
                  <a:schemeClr val="bg2"/>
                </a:solidFill>
                <a:latin typeface="Calibri"/>
                <a:cs typeface="Calibri"/>
              </a:rPr>
              <a:t> </a:t>
            </a:r>
            <a:r>
              <a:rPr lang="en-GB" sz="1000" err="1">
                <a:solidFill>
                  <a:schemeClr val="bg2"/>
                </a:solidFill>
                <a:latin typeface="Calibri"/>
                <a:cs typeface="Calibri"/>
              </a:rPr>
              <a:t>sy’n</a:t>
            </a:r>
            <a:r>
              <a:rPr lang="en-GB" sz="1000">
                <a:solidFill>
                  <a:schemeClr val="bg2"/>
                </a:solidFill>
                <a:latin typeface="Calibri"/>
                <a:cs typeface="Calibri"/>
              </a:rPr>
              <a:t> </a:t>
            </a:r>
            <a:r>
              <a:rPr lang="en-GB" sz="1000" err="1">
                <a:solidFill>
                  <a:schemeClr val="bg2"/>
                </a:solidFill>
                <a:latin typeface="Calibri"/>
                <a:cs typeface="Calibri"/>
              </a:rPr>
              <a:t>cyrraedd</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hwyr</a:t>
            </a:r>
            <a:r>
              <a:rPr lang="en-GB" sz="1000">
                <a:solidFill>
                  <a:schemeClr val="bg2"/>
                </a:solidFill>
                <a:latin typeface="Calibri"/>
                <a:cs typeface="Calibri"/>
              </a:rPr>
              <a:t>. </a:t>
            </a:r>
            <a:endParaRPr lang="en-GB" sz="1100">
              <a:solidFill>
                <a:schemeClr val="bg2"/>
              </a:solidFill>
            </a:endParaRPr>
          </a:p>
        </p:txBody>
      </p:sp>
      <p:sp>
        <p:nvSpPr>
          <p:cNvPr id="9" name="TextBox 8">
            <a:extLst>
              <a:ext uri="{FF2B5EF4-FFF2-40B4-BE49-F238E27FC236}">
                <a16:creationId xmlns:a16="http://schemas.microsoft.com/office/drawing/2014/main" id="{26FBE978-0078-48CB-8067-1BCFE4539B33}"/>
              </a:ext>
            </a:extLst>
          </p:cNvPr>
          <p:cNvSpPr txBox="1"/>
          <p:nvPr/>
        </p:nvSpPr>
        <p:spPr>
          <a:xfrm>
            <a:off x="4141696" y="1467854"/>
            <a:ext cx="4948515" cy="2708434"/>
          </a:xfrm>
          <a:prstGeom prst="rect">
            <a:avLst/>
          </a:prstGeom>
          <a:solidFill>
            <a:schemeClr val="accent1">
              <a:lumMod val="40000"/>
              <a:lumOff val="60000"/>
            </a:schemeClr>
          </a:solidFill>
          <a:ln w="28575">
            <a:solidFill>
              <a:schemeClr val="bg2"/>
            </a:solidFill>
          </a:ln>
        </p:spPr>
        <p:txBody>
          <a:bodyPr wrap="square" lIns="91440" tIns="45720" rIns="91440" bIns="45720" anchor="t">
            <a:spAutoFit/>
          </a:bodyPr>
          <a:lstStyle/>
          <a:p>
            <a:r>
              <a:rPr lang="en-GB" sz="1000" b="1" err="1">
                <a:solidFill>
                  <a:schemeClr val="bg2"/>
                </a:solidFill>
                <a:latin typeface="Calibri"/>
                <a:cs typeface="Calibri"/>
              </a:rPr>
              <a:t>Adolygiadiadau</a:t>
            </a:r>
            <a:r>
              <a:rPr lang="en-GB" sz="1000" b="1">
                <a:solidFill>
                  <a:schemeClr val="bg2"/>
                </a:solidFill>
                <a:latin typeface="Calibri"/>
                <a:cs typeface="Calibri"/>
              </a:rPr>
              <a:t> </a:t>
            </a:r>
            <a:r>
              <a:rPr lang="en-GB" sz="1000" b="1" err="1">
                <a:solidFill>
                  <a:schemeClr val="bg2"/>
                </a:solidFill>
                <a:latin typeface="Calibri"/>
                <a:cs typeface="Calibri"/>
              </a:rPr>
              <a:t>i</a:t>
            </a:r>
            <a:r>
              <a:rPr lang="en-GB" sz="1000" b="1">
                <a:solidFill>
                  <a:schemeClr val="bg2"/>
                </a:solidFill>
                <a:latin typeface="Calibri"/>
                <a:cs typeface="Calibri"/>
              </a:rPr>
              <a:t> </a:t>
            </a:r>
            <a:r>
              <a:rPr lang="en-GB" sz="1000" b="1" err="1">
                <a:solidFill>
                  <a:schemeClr val="bg2"/>
                </a:solidFill>
                <a:latin typeface="Calibri"/>
                <a:cs typeface="Calibri"/>
              </a:rPr>
              <a:t>Brospectws</a:t>
            </a:r>
            <a:r>
              <a:rPr lang="en-GB" sz="1000" b="1">
                <a:solidFill>
                  <a:schemeClr val="bg2"/>
                </a:solidFill>
                <a:latin typeface="Calibri"/>
                <a:cs typeface="Calibri"/>
              </a:rPr>
              <a:t> a </a:t>
            </a:r>
            <a:r>
              <a:rPr lang="en-GB" sz="1000" b="1" err="1">
                <a:solidFill>
                  <a:schemeClr val="bg2"/>
                </a:solidFill>
                <a:latin typeface="Calibri"/>
                <a:cs typeface="Calibri"/>
              </a:rPr>
              <a:t>Pholisiau’r</a:t>
            </a:r>
            <a:r>
              <a:rPr lang="en-GB" sz="1000" b="1">
                <a:solidFill>
                  <a:schemeClr val="bg2"/>
                </a:solidFill>
                <a:latin typeface="Calibri"/>
                <a:cs typeface="Calibri"/>
              </a:rPr>
              <a:t> Ysgol </a:t>
            </a:r>
            <a:endParaRPr lang="en-GB" sz="1000" b="1">
              <a:solidFill>
                <a:schemeClr val="bg2"/>
              </a:solidFill>
              <a:latin typeface="Calibri" panose="020F0502020204030204" pitchFamily="34" charset="0"/>
              <a:cs typeface="Calibri" panose="020F0502020204030204" pitchFamily="34" charset="0"/>
            </a:endParaRPr>
          </a:p>
          <a:p>
            <a:r>
              <a:rPr lang="en-GB" sz="1000">
                <a:solidFill>
                  <a:schemeClr val="bg2"/>
                </a:solidFill>
                <a:latin typeface="Calibri"/>
                <a:cs typeface="Calibri"/>
              </a:rPr>
              <a:t>Mae </a:t>
            </a:r>
            <a:r>
              <a:rPr lang="en-GB" sz="1000" err="1">
                <a:solidFill>
                  <a:schemeClr val="bg2"/>
                </a:solidFill>
                <a:latin typeface="Calibri"/>
                <a:cs typeface="Calibri"/>
              </a:rPr>
              <a:t>holl</a:t>
            </a:r>
            <a:r>
              <a:rPr lang="en-GB" sz="1000">
                <a:solidFill>
                  <a:schemeClr val="bg2"/>
                </a:solidFill>
                <a:latin typeface="Calibri"/>
                <a:cs typeface="Calibri"/>
              </a:rPr>
              <a:t> </a:t>
            </a:r>
            <a:r>
              <a:rPr lang="en-GB" sz="1000" err="1">
                <a:solidFill>
                  <a:schemeClr val="bg2"/>
                </a:solidFill>
                <a:latin typeface="Calibri"/>
                <a:cs typeface="Calibri"/>
              </a:rPr>
              <a:t>bolisiau’r</a:t>
            </a:r>
            <a:r>
              <a:rPr lang="en-GB" sz="1000">
                <a:solidFill>
                  <a:schemeClr val="bg2"/>
                </a:solidFill>
                <a:latin typeface="Calibri"/>
                <a:cs typeface="Calibri"/>
              </a:rPr>
              <a:t> </a:t>
            </a:r>
            <a:r>
              <a:rPr lang="en-GB" sz="1000" err="1">
                <a:solidFill>
                  <a:schemeClr val="bg2"/>
                </a:solidFill>
                <a:latin typeface="Calibri"/>
                <a:cs typeface="Calibri"/>
              </a:rPr>
              <a:t>ysgol</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gyfredol</a:t>
            </a:r>
            <a:r>
              <a:rPr lang="en-GB" sz="1000">
                <a:solidFill>
                  <a:schemeClr val="bg2"/>
                </a:solidFill>
                <a:latin typeface="Calibri"/>
                <a:cs typeface="Calibri"/>
              </a:rPr>
              <a:t>, ac </a:t>
            </a:r>
            <a:r>
              <a:rPr lang="en-GB" sz="1000" err="1">
                <a:solidFill>
                  <a:schemeClr val="bg2"/>
                </a:solidFill>
                <a:latin typeface="Calibri"/>
                <a:cs typeface="Calibri"/>
              </a:rPr>
              <a:t>fe</a:t>
            </a:r>
            <a:r>
              <a:rPr lang="en-GB" sz="1000">
                <a:solidFill>
                  <a:schemeClr val="bg2"/>
                </a:solidFill>
                <a:latin typeface="Calibri"/>
                <a:cs typeface="Calibri"/>
              </a:rPr>
              <a:t> </a:t>
            </a:r>
            <a:r>
              <a:rPr lang="en-GB" sz="1000" err="1">
                <a:solidFill>
                  <a:schemeClr val="bg2"/>
                </a:solidFill>
                <a:latin typeface="Calibri"/>
                <a:cs typeface="Calibri"/>
              </a:rPr>
              <a:t>adolygir</a:t>
            </a:r>
            <a:r>
              <a:rPr lang="en-GB" sz="1000">
                <a:solidFill>
                  <a:schemeClr val="bg2"/>
                </a:solidFill>
                <a:latin typeface="Calibri"/>
                <a:cs typeface="Calibri"/>
              </a:rPr>
              <a:t> </a:t>
            </a:r>
            <a:r>
              <a:rPr lang="en-GB" sz="1000" err="1">
                <a:solidFill>
                  <a:schemeClr val="bg2"/>
                </a:solidFill>
                <a:latin typeface="Calibri"/>
                <a:cs typeface="Calibri"/>
              </a:rPr>
              <a:t>pob</a:t>
            </a:r>
            <a:r>
              <a:rPr lang="en-GB" sz="1000">
                <a:solidFill>
                  <a:schemeClr val="bg2"/>
                </a:solidFill>
                <a:latin typeface="Calibri"/>
                <a:cs typeface="Calibri"/>
              </a:rPr>
              <a:t> </a:t>
            </a:r>
            <a:r>
              <a:rPr lang="en-GB" sz="1000" err="1">
                <a:solidFill>
                  <a:schemeClr val="bg2"/>
                </a:solidFill>
                <a:latin typeface="Calibri"/>
                <a:cs typeface="Calibri"/>
              </a:rPr>
              <a:t>polisi</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ôl</a:t>
            </a:r>
            <a:r>
              <a:rPr lang="en-GB" sz="1000">
                <a:solidFill>
                  <a:schemeClr val="bg2"/>
                </a:solidFill>
                <a:latin typeface="Calibri"/>
                <a:cs typeface="Calibri"/>
              </a:rPr>
              <a:t> y </a:t>
            </a:r>
            <a:r>
              <a:rPr lang="en-GB" sz="1000" err="1">
                <a:solidFill>
                  <a:schemeClr val="bg2"/>
                </a:solidFill>
                <a:latin typeface="Calibri"/>
                <a:cs typeface="Calibri"/>
              </a:rPr>
              <a:t>gofyn</a:t>
            </a:r>
            <a:r>
              <a:rPr lang="en-GB" sz="1000">
                <a:solidFill>
                  <a:schemeClr val="bg2"/>
                </a:solidFill>
                <a:latin typeface="Calibri"/>
                <a:cs typeface="Calibri"/>
              </a:rPr>
              <a:t> </a:t>
            </a:r>
            <a:r>
              <a:rPr lang="en-GB" sz="1000" err="1">
                <a:solidFill>
                  <a:schemeClr val="bg2"/>
                </a:solidFill>
                <a:latin typeface="Calibri"/>
                <a:cs typeface="Calibri"/>
              </a:rPr>
              <a:t>gan</a:t>
            </a:r>
            <a:r>
              <a:rPr lang="en-GB" sz="1000">
                <a:solidFill>
                  <a:schemeClr val="bg2"/>
                </a:solidFill>
                <a:latin typeface="Calibri"/>
                <a:cs typeface="Calibri"/>
              </a:rPr>
              <a:t> y </a:t>
            </a:r>
            <a:r>
              <a:rPr lang="en-GB" sz="1000" err="1">
                <a:solidFill>
                  <a:schemeClr val="bg2"/>
                </a:solidFill>
                <a:latin typeface="Calibri"/>
                <a:cs typeface="Calibri"/>
              </a:rPr>
              <a:t>Corff</a:t>
            </a:r>
            <a:r>
              <a:rPr lang="en-GB" sz="1000">
                <a:solidFill>
                  <a:schemeClr val="bg2"/>
                </a:solidFill>
                <a:latin typeface="Calibri"/>
                <a:cs typeface="Calibri"/>
              </a:rPr>
              <a:t> </a:t>
            </a:r>
            <a:r>
              <a:rPr lang="en-GB" sz="1000" err="1">
                <a:solidFill>
                  <a:schemeClr val="bg2"/>
                </a:solidFill>
                <a:latin typeface="Calibri"/>
                <a:cs typeface="Calibri"/>
              </a:rPr>
              <a:t>Llywodraethol</a:t>
            </a:r>
            <a:r>
              <a:rPr lang="en-GB" sz="1000">
                <a:solidFill>
                  <a:schemeClr val="bg2"/>
                </a:solidFill>
                <a:latin typeface="Calibri"/>
                <a:cs typeface="Calibri"/>
              </a:rPr>
              <a:t>. Mae </a:t>
            </a:r>
            <a:r>
              <a:rPr lang="en-GB" sz="1000" err="1">
                <a:solidFill>
                  <a:schemeClr val="bg2"/>
                </a:solidFill>
                <a:latin typeface="Calibri"/>
                <a:cs typeface="Calibri"/>
              </a:rPr>
              <a:t>prosbectws</a:t>
            </a:r>
            <a:r>
              <a:rPr lang="en-GB" sz="1000">
                <a:solidFill>
                  <a:schemeClr val="bg2"/>
                </a:solidFill>
                <a:latin typeface="Calibri"/>
                <a:cs typeface="Calibri"/>
              </a:rPr>
              <a:t> yr </a:t>
            </a:r>
            <a:r>
              <a:rPr lang="en-GB" sz="1000" err="1">
                <a:solidFill>
                  <a:schemeClr val="bg2"/>
                </a:solidFill>
                <a:latin typeface="Calibri"/>
                <a:cs typeface="Calibri"/>
              </a:rPr>
              <a:t>ysgol</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gyfredol</a:t>
            </a:r>
            <a:r>
              <a:rPr lang="en-GB" sz="1000">
                <a:solidFill>
                  <a:schemeClr val="bg2"/>
                </a:solidFill>
                <a:latin typeface="Calibri"/>
                <a:cs typeface="Calibri"/>
              </a:rPr>
              <a:t> ac </a:t>
            </a:r>
            <a:r>
              <a:rPr lang="en-GB" sz="1000" err="1">
                <a:solidFill>
                  <a:schemeClr val="bg2"/>
                </a:solidFill>
                <a:latin typeface="Calibri"/>
                <a:cs typeface="Calibri"/>
              </a:rPr>
              <a:t>ar</a:t>
            </a:r>
            <a:r>
              <a:rPr lang="en-GB" sz="1000">
                <a:solidFill>
                  <a:schemeClr val="bg2"/>
                </a:solidFill>
                <a:latin typeface="Calibri"/>
                <a:cs typeface="Calibri"/>
              </a:rPr>
              <a:t> </a:t>
            </a:r>
            <a:r>
              <a:rPr lang="en-GB" sz="1000" err="1">
                <a:solidFill>
                  <a:schemeClr val="bg2"/>
                </a:solidFill>
                <a:latin typeface="Calibri"/>
                <a:cs typeface="Calibri"/>
              </a:rPr>
              <a:t>gael</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Saesneg</a:t>
            </a:r>
            <a:r>
              <a:rPr lang="en-GB" sz="1000">
                <a:solidFill>
                  <a:schemeClr val="bg2"/>
                </a:solidFill>
                <a:latin typeface="Calibri"/>
                <a:cs typeface="Calibri"/>
              </a:rPr>
              <a:t> ac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Gymraeg</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yr </a:t>
            </a:r>
            <a:r>
              <a:rPr lang="en-GB" sz="1000" err="1">
                <a:solidFill>
                  <a:schemeClr val="bg2"/>
                </a:solidFill>
                <a:latin typeface="Calibri"/>
                <a:cs typeface="Calibri"/>
              </a:rPr>
              <a:t>ysgol</a:t>
            </a:r>
            <a:r>
              <a:rPr lang="en-GB" sz="1000">
                <a:solidFill>
                  <a:schemeClr val="bg2"/>
                </a:solidFill>
                <a:latin typeface="Calibri"/>
                <a:cs typeface="Calibri"/>
              </a:rPr>
              <a:t> ac </a:t>
            </a:r>
            <a:r>
              <a:rPr lang="en-GB" sz="1000" err="1">
                <a:solidFill>
                  <a:schemeClr val="bg2"/>
                </a:solidFill>
                <a:latin typeface="Calibri"/>
                <a:cs typeface="Calibri"/>
              </a:rPr>
              <a:t>ar</a:t>
            </a:r>
            <a:r>
              <a:rPr lang="en-GB" sz="1000">
                <a:solidFill>
                  <a:schemeClr val="bg2"/>
                </a:solidFill>
                <a:latin typeface="Calibri"/>
                <a:cs typeface="Calibri"/>
              </a:rPr>
              <a:t> </a:t>
            </a:r>
            <a:r>
              <a:rPr lang="en-GB" sz="1000" err="1">
                <a:solidFill>
                  <a:schemeClr val="bg2"/>
                </a:solidFill>
                <a:latin typeface="Calibri"/>
                <a:cs typeface="Calibri"/>
              </a:rPr>
              <a:t>wefan</a:t>
            </a:r>
            <a:r>
              <a:rPr lang="en-GB" sz="1000">
                <a:solidFill>
                  <a:schemeClr val="bg2"/>
                </a:solidFill>
                <a:latin typeface="Calibri"/>
                <a:cs typeface="Calibri"/>
              </a:rPr>
              <a:t> yr </a:t>
            </a:r>
            <a:r>
              <a:rPr lang="en-GB" sz="1000" err="1">
                <a:solidFill>
                  <a:schemeClr val="bg2"/>
                </a:solidFill>
                <a:latin typeface="Calibri"/>
                <a:cs typeface="Calibri"/>
              </a:rPr>
              <a:t>ysgol</a:t>
            </a:r>
            <a:r>
              <a:rPr lang="en-GB" sz="1000">
                <a:solidFill>
                  <a:schemeClr val="bg2"/>
                </a:solidFill>
                <a:latin typeface="Calibri"/>
                <a:cs typeface="Calibri"/>
              </a:rPr>
              <a:t>.</a:t>
            </a:r>
            <a:endParaRPr lang="en-GB" sz="1000">
              <a:solidFill>
                <a:schemeClr val="bg2"/>
              </a:solidFill>
              <a:latin typeface="Calibri" panose="020F0502020204030204" pitchFamily="34" charset="0"/>
              <a:cs typeface="Calibri" panose="020F0502020204030204" pitchFamily="34" charset="0"/>
            </a:endParaRPr>
          </a:p>
          <a:p>
            <a:r>
              <a:rPr lang="en-GB" sz="1000" b="1" err="1">
                <a:solidFill>
                  <a:schemeClr val="bg2"/>
                </a:solidFill>
                <a:latin typeface="Calibri"/>
                <a:cs typeface="Calibri"/>
              </a:rPr>
              <a:t>Trosglwyddo</a:t>
            </a:r>
            <a:r>
              <a:rPr lang="en-GB" sz="1000" b="1">
                <a:solidFill>
                  <a:schemeClr val="bg2"/>
                </a:solidFill>
                <a:latin typeface="Calibri"/>
                <a:cs typeface="Calibri"/>
              </a:rPr>
              <a:t> </a:t>
            </a:r>
            <a:r>
              <a:rPr lang="en-GB" sz="1000" b="1" err="1">
                <a:solidFill>
                  <a:schemeClr val="bg2"/>
                </a:solidFill>
                <a:latin typeface="Calibri"/>
                <a:cs typeface="Calibri"/>
              </a:rPr>
              <a:t>i</a:t>
            </a:r>
            <a:r>
              <a:rPr lang="en-GB" sz="1000" b="1">
                <a:solidFill>
                  <a:schemeClr val="bg2"/>
                </a:solidFill>
                <a:latin typeface="Calibri"/>
                <a:cs typeface="Calibri"/>
              </a:rPr>
              <a:t> </a:t>
            </a:r>
            <a:r>
              <a:rPr lang="en-GB" sz="1000" b="1" err="1">
                <a:solidFill>
                  <a:schemeClr val="bg2"/>
                </a:solidFill>
                <a:latin typeface="Calibri"/>
                <a:cs typeface="Calibri"/>
              </a:rPr>
              <a:t>Ysgolion</a:t>
            </a:r>
            <a:r>
              <a:rPr lang="en-GB" sz="1000" b="1">
                <a:solidFill>
                  <a:schemeClr val="bg2"/>
                </a:solidFill>
                <a:latin typeface="Calibri"/>
                <a:cs typeface="Calibri"/>
              </a:rPr>
              <a:t> </a:t>
            </a:r>
            <a:r>
              <a:rPr lang="en-GB" sz="1000" b="1" err="1">
                <a:solidFill>
                  <a:schemeClr val="bg2"/>
                </a:solidFill>
                <a:latin typeface="Calibri"/>
                <a:cs typeface="Calibri"/>
              </a:rPr>
              <a:t>Uwchradd</a:t>
            </a:r>
            <a:r>
              <a:rPr lang="en-GB" sz="1000" b="1">
                <a:solidFill>
                  <a:schemeClr val="bg2"/>
                </a:solidFill>
                <a:latin typeface="Calibri"/>
                <a:cs typeface="Calibri"/>
              </a:rPr>
              <a:t> </a:t>
            </a:r>
            <a:r>
              <a:rPr lang="en-GB" sz="1000" b="1" err="1">
                <a:solidFill>
                  <a:schemeClr val="bg2"/>
                </a:solidFill>
                <a:latin typeface="Calibri"/>
                <a:cs typeface="Calibri"/>
              </a:rPr>
              <a:t>Ar</a:t>
            </a:r>
            <a:r>
              <a:rPr lang="en-GB" sz="1000" b="1">
                <a:solidFill>
                  <a:schemeClr val="bg2"/>
                </a:solidFill>
                <a:latin typeface="Calibri"/>
                <a:cs typeface="Calibri"/>
              </a:rPr>
              <a:t> </a:t>
            </a:r>
            <a:r>
              <a:rPr lang="en-GB" sz="1000" b="1" err="1">
                <a:solidFill>
                  <a:schemeClr val="bg2"/>
                </a:solidFill>
                <a:latin typeface="Calibri"/>
                <a:cs typeface="Calibri"/>
              </a:rPr>
              <a:t>ddiwedd</a:t>
            </a:r>
            <a:r>
              <a:rPr lang="en-GB" sz="1000" b="1">
                <a:solidFill>
                  <a:schemeClr val="bg2"/>
                </a:solidFill>
                <a:latin typeface="Calibri"/>
                <a:cs typeface="Calibri"/>
              </a:rPr>
              <a:t> y </a:t>
            </a:r>
            <a:r>
              <a:rPr lang="en-GB" sz="1000" b="1" err="1">
                <a:solidFill>
                  <a:schemeClr val="bg2"/>
                </a:solidFill>
                <a:latin typeface="Calibri"/>
                <a:cs typeface="Calibri"/>
              </a:rPr>
              <a:t>flwyddyn</a:t>
            </a:r>
            <a:r>
              <a:rPr lang="en-GB" sz="1000" b="1">
                <a:solidFill>
                  <a:schemeClr val="bg2"/>
                </a:solidFill>
                <a:latin typeface="Calibri"/>
                <a:cs typeface="Calibri"/>
              </a:rPr>
              <a:t> </a:t>
            </a:r>
            <a:r>
              <a:rPr lang="en-GB" sz="1000" b="1" err="1">
                <a:solidFill>
                  <a:schemeClr val="bg2"/>
                </a:solidFill>
                <a:latin typeface="Calibri"/>
                <a:cs typeface="Calibri"/>
              </a:rPr>
              <a:t>academaidd</a:t>
            </a:r>
            <a:r>
              <a:rPr lang="en-GB" sz="1000" b="1">
                <a:solidFill>
                  <a:schemeClr val="bg2"/>
                </a:solidFill>
                <a:latin typeface="Calibri"/>
                <a:cs typeface="Calibri"/>
              </a:rPr>
              <a:t> 2024-25</a:t>
            </a:r>
            <a:endParaRPr lang="en-GB" sz="1000" b="1">
              <a:solidFill>
                <a:schemeClr val="bg2"/>
              </a:solidFill>
              <a:latin typeface="Calibri" panose="020F0502020204030204" pitchFamily="34" charset="0"/>
              <a:cs typeface="Calibri" panose="020F0502020204030204" pitchFamily="34" charset="0"/>
            </a:endParaRPr>
          </a:p>
          <a:p>
            <a:r>
              <a:rPr lang="en-GB" sz="1000" b="1" err="1">
                <a:solidFill>
                  <a:schemeClr val="bg2"/>
                </a:solidFill>
                <a:latin typeface="Calibri"/>
                <a:cs typeface="Calibri"/>
              </a:rPr>
              <a:t>T</a:t>
            </a:r>
            <a:r>
              <a:rPr lang="en-GB" sz="1000" err="1">
                <a:solidFill>
                  <a:schemeClr val="bg2"/>
                </a:solidFill>
                <a:latin typeface="Calibri"/>
                <a:cs typeface="Calibri"/>
              </a:rPr>
              <a:t>rosglwyddodd</a:t>
            </a:r>
            <a:r>
              <a:rPr lang="en-GB" sz="1000">
                <a:solidFill>
                  <a:schemeClr val="bg2"/>
                </a:solidFill>
                <a:latin typeface="Calibri"/>
                <a:cs typeface="Calibri"/>
              </a:rPr>
              <a:t> 31 o </a:t>
            </a:r>
            <a:r>
              <a:rPr lang="en-GB" sz="1000" err="1">
                <a:solidFill>
                  <a:schemeClr val="bg2"/>
                </a:solidFill>
                <a:latin typeface="Calibri"/>
                <a:cs typeface="Calibri"/>
              </a:rPr>
              <a:t>ddisgyblion</a:t>
            </a:r>
            <a:r>
              <a:rPr lang="en-GB" sz="1000">
                <a:solidFill>
                  <a:schemeClr val="bg2"/>
                </a:solidFill>
                <a:latin typeface="Calibri"/>
                <a:cs typeface="Calibri"/>
              </a:rPr>
              <a:t>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ysgolion</a:t>
            </a:r>
            <a:r>
              <a:rPr lang="en-GB" sz="1000">
                <a:solidFill>
                  <a:schemeClr val="bg2"/>
                </a:solidFill>
                <a:latin typeface="Calibri"/>
                <a:cs typeface="Calibri"/>
              </a:rPr>
              <a:t> </a:t>
            </a:r>
            <a:r>
              <a:rPr lang="en-GB" sz="1000" err="1">
                <a:solidFill>
                  <a:schemeClr val="bg2"/>
                </a:solidFill>
                <a:latin typeface="Calibri"/>
                <a:cs typeface="Calibri"/>
              </a:rPr>
              <a:t>uwchradd</a:t>
            </a:r>
            <a:r>
              <a:rPr lang="en-GB" sz="1000">
                <a:solidFill>
                  <a:schemeClr val="bg2"/>
                </a:solidFill>
                <a:latin typeface="Calibri"/>
                <a:cs typeface="Calibri"/>
              </a:rPr>
              <a:t> </a:t>
            </a:r>
            <a:r>
              <a:rPr lang="en-GB" sz="1000" err="1">
                <a:solidFill>
                  <a:schemeClr val="bg2"/>
                </a:solidFill>
                <a:latin typeface="Calibri"/>
                <a:cs typeface="Calibri"/>
              </a:rPr>
              <a:t>lleol</a:t>
            </a:r>
            <a:r>
              <a:rPr lang="en-GB" sz="1000">
                <a:solidFill>
                  <a:schemeClr val="bg2"/>
                </a:solidFill>
                <a:latin typeface="Calibri"/>
                <a:cs typeface="Calibri"/>
              </a:rPr>
              <a:t> - </a:t>
            </a:r>
            <a:r>
              <a:rPr lang="en-GB" sz="1000" err="1">
                <a:solidFill>
                  <a:schemeClr val="bg2"/>
                </a:solidFill>
                <a:latin typeface="Calibri"/>
                <a:cs typeface="Calibri"/>
              </a:rPr>
              <a:t>trosglwyddodd</a:t>
            </a:r>
            <a:r>
              <a:rPr lang="en-GB" sz="1000">
                <a:solidFill>
                  <a:schemeClr val="bg2"/>
                </a:solidFill>
                <a:latin typeface="Calibri"/>
                <a:cs typeface="Calibri"/>
              </a:rPr>
              <a:t> 22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Fro</a:t>
            </a:r>
            <a:r>
              <a:rPr lang="en-GB" sz="1000">
                <a:solidFill>
                  <a:schemeClr val="bg2"/>
                </a:solidFill>
                <a:latin typeface="Calibri"/>
                <a:cs typeface="Calibri"/>
              </a:rPr>
              <a:t> Myrddin, </a:t>
            </a:r>
            <a:r>
              <a:rPr lang="en-GB" sz="1000" err="1">
                <a:solidFill>
                  <a:schemeClr val="bg2"/>
                </a:solidFill>
                <a:latin typeface="Calibri"/>
                <a:cs typeface="Calibri"/>
              </a:rPr>
              <a:t>trosglwyddodd</a:t>
            </a:r>
            <a:r>
              <a:rPr lang="en-GB" sz="1000">
                <a:solidFill>
                  <a:schemeClr val="bg2"/>
                </a:solidFill>
                <a:latin typeface="Calibri"/>
                <a:cs typeface="Calibri"/>
              </a:rPr>
              <a:t> 8 </a:t>
            </a:r>
            <a:r>
              <a:rPr lang="en-GB" sz="1000" err="1">
                <a:solidFill>
                  <a:schemeClr val="bg2"/>
                </a:solidFill>
                <a:latin typeface="Calibri"/>
                <a:cs typeface="Calibri"/>
              </a:rPr>
              <a:t>i</a:t>
            </a:r>
            <a:r>
              <a:rPr lang="en-GB" sz="1000">
                <a:solidFill>
                  <a:schemeClr val="bg2"/>
                </a:solidFill>
                <a:latin typeface="Calibri"/>
                <a:cs typeface="Calibri"/>
              </a:rPr>
              <a:t> Q E High a </a:t>
            </a:r>
            <a:r>
              <a:rPr lang="en-GB" sz="1000" err="1">
                <a:solidFill>
                  <a:schemeClr val="bg2"/>
                </a:solidFill>
                <a:latin typeface="Calibri"/>
                <a:cs typeface="Calibri"/>
              </a:rPr>
              <a:t>trosglwyddodd</a:t>
            </a:r>
            <a:r>
              <a:rPr lang="en-GB" sz="1000">
                <a:solidFill>
                  <a:schemeClr val="bg2"/>
                </a:solidFill>
                <a:latin typeface="Calibri"/>
                <a:cs typeface="Calibri"/>
              </a:rPr>
              <a:t> 1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Fro</a:t>
            </a:r>
            <a:r>
              <a:rPr lang="en-GB" sz="1000">
                <a:solidFill>
                  <a:schemeClr val="bg2"/>
                </a:solidFill>
                <a:latin typeface="Calibri"/>
                <a:cs typeface="Calibri"/>
              </a:rPr>
              <a:t> Dinefwr.</a:t>
            </a:r>
            <a:endParaRPr lang="en-GB" sz="1000">
              <a:solidFill>
                <a:schemeClr val="bg2"/>
              </a:solidFill>
              <a:latin typeface="Calibri" panose="020F0502020204030204" pitchFamily="34" charset="0"/>
              <a:ea typeface="Calibri"/>
              <a:cs typeface="Calibri" panose="020F0502020204030204" pitchFamily="34" charset="0"/>
            </a:endParaRPr>
          </a:p>
          <a:p>
            <a:endParaRPr lang="en-GB" sz="1000">
              <a:solidFill>
                <a:schemeClr val="bg2"/>
              </a:solidFill>
              <a:latin typeface="Calibri" panose="020F0502020204030204" pitchFamily="34" charset="0"/>
              <a:ea typeface="Calibri"/>
              <a:cs typeface="Calibri" panose="020F0502020204030204" pitchFamily="34" charset="0"/>
            </a:endParaRPr>
          </a:p>
          <a:p>
            <a:r>
              <a:rPr lang="en-GB" sz="1000" b="1">
                <a:solidFill>
                  <a:schemeClr val="bg2"/>
                </a:solidFill>
                <a:latin typeface="Calibri"/>
                <a:cs typeface="Calibri"/>
              </a:rPr>
              <a:t>Menter </a:t>
            </a:r>
            <a:r>
              <a:rPr lang="en-GB" sz="1000" b="1" err="1">
                <a:solidFill>
                  <a:schemeClr val="bg2"/>
                </a:solidFill>
                <a:latin typeface="Calibri"/>
                <a:cs typeface="Calibri"/>
              </a:rPr>
              <a:t>Yfed</a:t>
            </a:r>
            <a:r>
              <a:rPr lang="en-GB" sz="1000" b="1">
                <a:solidFill>
                  <a:schemeClr val="bg2"/>
                </a:solidFill>
                <a:latin typeface="Calibri"/>
                <a:cs typeface="Calibri"/>
              </a:rPr>
              <a:t> a </a:t>
            </a:r>
            <a:r>
              <a:rPr lang="en-GB" sz="1000" b="1" err="1">
                <a:solidFill>
                  <a:schemeClr val="bg2"/>
                </a:solidFill>
                <a:latin typeface="Calibri"/>
                <a:cs typeface="Calibri"/>
              </a:rPr>
              <a:t>Bwyta’n</a:t>
            </a:r>
            <a:r>
              <a:rPr lang="en-GB" sz="1000" b="1">
                <a:solidFill>
                  <a:schemeClr val="bg2"/>
                </a:solidFill>
                <a:latin typeface="Calibri"/>
                <a:cs typeface="Calibri"/>
              </a:rPr>
              <a:t> </a:t>
            </a:r>
            <a:r>
              <a:rPr lang="en-GB" sz="1000" b="1" err="1">
                <a:solidFill>
                  <a:schemeClr val="bg2"/>
                </a:solidFill>
                <a:latin typeface="Calibri"/>
                <a:cs typeface="Calibri"/>
              </a:rPr>
              <a:t>Iach</a:t>
            </a:r>
            <a:r>
              <a:rPr lang="en-GB" sz="1000">
                <a:solidFill>
                  <a:schemeClr val="bg2"/>
                </a:solidFill>
                <a:latin typeface="Calibri"/>
                <a:cs typeface="Calibri"/>
              </a:rPr>
              <a:t> </a:t>
            </a:r>
            <a:r>
              <a:rPr lang="en-GB" sz="1000" err="1">
                <a:solidFill>
                  <a:schemeClr val="bg2"/>
                </a:solidFill>
                <a:latin typeface="Calibri"/>
                <a:cs typeface="Calibri"/>
              </a:rPr>
              <a:t>Mae’r</a:t>
            </a:r>
            <a:r>
              <a:rPr lang="en-GB" sz="1000">
                <a:solidFill>
                  <a:schemeClr val="bg2"/>
                </a:solidFill>
                <a:latin typeface="Calibri"/>
                <a:cs typeface="Calibri"/>
              </a:rPr>
              <a:t> </a:t>
            </a:r>
            <a:r>
              <a:rPr lang="en-GB" sz="1000" err="1">
                <a:solidFill>
                  <a:schemeClr val="bg2"/>
                </a:solidFill>
                <a:latin typeface="Calibri"/>
                <a:cs typeface="Calibri"/>
              </a:rPr>
              <a:t>ysgol</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parhau</a:t>
            </a:r>
            <a:r>
              <a:rPr lang="en-GB" sz="1000">
                <a:solidFill>
                  <a:schemeClr val="bg2"/>
                </a:solidFill>
                <a:latin typeface="Calibri"/>
                <a:cs typeface="Calibri"/>
              </a:rPr>
              <a:t>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hyrwyddo</a:t>
            </a:r>
            <a:r>
              <a:rPr lang="en-GB" sz="1000">
                <a:solidFill>
                  <a:schemeClr val="bg2"/>
                </a:solidFill>
                <a:latin typeface="Calibri"/>
                <a:cs typeface="Calibri"/>
              </a:rPr>
              <a:t> </a:t>
            </a:r>
            <a:r>
              <a:rPr lang="en-GB" sz="1000" err="1">
                <a:solidFill>
                  <a:schemeClr val="bg2"/>
                </a:solidFill>
                <a:latin typeface="Calibri"/>
                <a:cs typeface="Calibri"/>
              </a:rPr>
              <a:t>bwyta’n</a:t>
            </a:r>
            <a:r>
              <a:rPr lang="en-GB" sz="1000">
                <a:solidFill>
                  <a:schemeClr val="bg2"/>
                </a:solidFill>
                <a:latin typeface="Calibri"/>
                <a:cs typeface="Calibri"/>
              </a:rPr>
              <a:t> </a:t>
            </a:r>
            <a:r>
              <a:rPr lang="en-GB" sz="1000" err="1">
                <a:solidFill>
                  <a:schemeClr val="bg2"/>
                </a:solidFill>
                <a:latin typeface="Calibri"/>
                <a:cs typeface="Calibri"/>
              </a:rPr>
              <a:t>iach</a:t>
            </a:r>
            <a:r>
              <a:rPr lang="en-GB" sz="1000">
                <a:solidFill>
                  <a:schemeClr val="bg2"/>
                </a:solidFill>
                <a:latin typeface="Calibri"/>
                <a:cs typeface="Calibri"/>
              </a:rPr>
              <a:t> </a:t>
            </a:r>
            <a:r>
              <a:rPr lang="en-GB" sz="1000" err="1">
                <a:solidFill>
                  <a:schemeClr val="bg2"/>
                </a:solidFill>
                <a:latin typeface="Calibri"/>
                <a:cs typeface="Calibri"/>
              </a:rPr>
              <a:t>trwy</a:t>
            </a:r>
            <a:r>
              <a:rPr lang="en-GB" sz="1000">
                <a:solidFill>
                  <a:schemeClr val="bg2"/>
                </a:solidFill>
                <a:latin typeface="Calibri"/>
                <a:cs typeface="Calibri"/>
              </a:rPr>
              <a:t> </a:t>
            </a:r>
            <a:r>
              <a:rPr lang="en-GB" sz="1000" err="1">
                <a:solidFill>
                  <a:schemeClr val="bg2"/>
                </a:solidFill>
                <a:latin typeface="Calibri"/>
                <a:cs typeface="Calibri"/>
              </a:rPr>
              <a:t>goginio</a:t>
            </a:r>
            <a:r>
              <a:rPr lang="en-GB" sz="1000">
                <a:solidFill>
                  <a:schemeClr val="bg2"/>
                </a:solidFill>
                <a:latin typeface="Calibri"/>
                <a:cs typeface="Calibri"/>
              </a:rPr>
              <a:t> </a:t>
            </a:r>
            <a:r>
              <a:rPr lang="en-GB" sz="1000" err="1">
                <a:solidFill>
                  <a:schemeClr val="bg2"/>
                </a:solidFill>
                <a:latin typeface="Calibri"/>
                <a:cs typeface="Calibri"/>
              </a:rPr>
              <a:t>ciniawau</a:t>
            </a:r>
            <a:r>
              <a:rPr lang="en-GB" sz="1000">
                <a:solidFill>
                  <a:schemeClr val="bg2"/>
                </a:solidFill>
                <a:latin typeface="Calibri"/>
                <a:cs typeface="Calibri"/>
              </a:rPr>
              <a:t> </a:t>
            </a:r>
            <a:r>
              <a:rPr lang="en-GB" sz="1000" err="1">
                <a:solidFill>
                  <a:schemeClr val="bg2"/>
                </a:solidFill>
                <a:latin typeface="Calibri"/>
                <a:cs typeface="Calibri"/>
              </a:rPr>
              <a:t>iach</a:t>
            </a:r>
            <a:r>
              <a:rPr lang="en-GB" sz="1000">
                <a:solidFill>
                  <a:schemeClr val="bg2"/>
                </a:solidFill>
                <a:latin typeface="Calibri"/>
                <a:cs typeface="Calibri"/>
              </a:rPr>
              <a:t>, </a:t>
            </a:r>
            <a:r>
              <a:rPr lang="en-GB" sz="1000" err="1">
                <a:solidFill>
                  <a:schemeClr val="bg2"/>
                </a:solidFill>
                <a:latin typeface="Calibri"/>
                <a:cs typeface="Calibri"/>
              </a:rPr>
              <a:t>gwerthu</a:t>
            </a:r>
            <a:r>
              <a:rPr lang="en-GB" sz="1000">
                <a:solidFill>
                  <a:schemeClr val="bg2"/>
                </a:solidFill>
                <a:latin typeface="Calibri"/>
                <a:cs typeface="Calibri"/>
              </a:rPr>
              <a:t> </a:t>
            </a:r>
            <a:r>
              <a:rPr lang="en-GB" sz="1000" err="1">
                <a:solidFill>
                  <a:schemeClr val="bg2"/>
                </a:solidFill>
                <a:latin typeface="Calibri"/>
                <a:cs typeface="Calibri"/>
              </a:rPr>
              <a:t>ffrwythau</a:t>
            </a:r>
            <a:r>
              <a:rPr lang="en-GB" sz="1000">
                <a:solidFill>
                  <a:schemeClr val="bg2"/>
                </a:solidFill>
                <a:latin typeface="Calibri"/>
                <a:cs typeface="Calibri"/>
              </a:rPr>
              <a:t>, </a:t>
            </a:r>
            <a:r>
              <a:rPr lang="en-GB" sz="1000" err="1">
                <a:solidFill>
                  <a:schemeClr val="bg2"/>
                </a:solidFill>
                <a:latin typeface="Calibri"/>
                <a:cs typeface="Calibri"/>
              </a:rPr>
              <a:t>cynnig</a:t>
            </a:r>
            <a:r>
              <a:rPr lang="en-GB" sz="1000">
                <a:solidFill>
                  <a:schemeClr val="bg2"/>
                </a:solidFill>
                <a:latin typeface="Calibri"/>
                <a:cs typeface="Calibri"/>
              </a:rPr>
              <a:t> </a:t>
            </a:r>
            <a:r>
              <a:rPr lang="en-GB" sz="1000" err="1">
                <a:solidFill>
                  <a:schemeClr val="bg2"/>
                </a:solidFill>
                <a:latin typeface="Calibri"/>
                <a:cs typeface="Calibri"/>
              </a:rPr>
              <a:t>dwr</a:t>
            </a:r>
            <a:r>
              <a:rPr lang="en-GB" sz="1000">
                <a:solidFill>
                  <a:schemeClr val="bg2"/>
                </a:solidFill>
                <a:latin typeface="Calibri"/>
                <a:cs typeface="Calibri"/>
              </a:rPr>
              <a:t> </a:t>
            </a:r>
            <a:r>
              <a:rPr lang="en-GB" sz="1000" err="1">
                <a:solidFill>
                  <a:schemeClr val="bg2"/>
                </a:solidFill>
                <a:latin typeface="Calibri"/>
                <a:cs typeface="Calibri"/>
              </a:rPr>
              <a:t>yfed</a:t>
            </a:r>
            <a:r>
              <a:rPr lang="en-GB" sz="1000">
                <a:solidFill>
                  <a:schemeClr val="bg2"/>
                </a:solidFill>
                <a:latin typeface="Calibri"/>
                <a:cs typeface="Calibri"/>
              </a:rPr>
              <a:t> </a:t>
            </a:r>
            <a:r>
              <a:rPr lang="en-GB" sz="1000" err="1">
                <a:solidFill>
                  <a:schemeClr val="bg2"/>
                </a:solidFill>
                <a:latin typeface="Calibri"/>
                <a:cs typeface="Calibri"/>
              </a:rPr>
              <a:t>oer</a:t>
            </a:r>
            <a:r>
              <a:rPr lang="en-GB" sz="1000">
                <a:solidFill>
                  <a:schemeClr val="bg2"/>
                </a:solidFill>
                <a:latin typeface="Calibri"/>
                <a:cs typeface="Calibri"/>
              </a:rPr>
              <a:t> </a:t>
            </a:r>
            <a:r>
              <a:rPr lang="en-GB" sz="1000" err="1">
                <a:solidFill>
                  <a:schemeClr val="bg2"/>
                </a:solidFill>
                <a:latin typeface="Calibri"/>
                <a:cs typeface="Calibri"/>
              </a:rPr>
              <a:t>i’r</a:t>
            </a:r>
            <a:r>
              <a:rPr lang="en-GB" sz="1000">
                <a:solidFill>
                  <a:schemeClr val="bg2"/>
                </a:solidFill>
                <a:latin typeface="Calibri"/>
                <a:cs typeface="Calibri"/>
              </a:rPr>
              <a:t> plant a </a:t>
            </a:r>
            <a:r>
              <a:rPr lang="en-GB" sz="1000" err="1">
                <a:solidFill>
                  <a:schemeClr val="bg2"/>
                </a:solidFill>
                <a:latin typeface="Calibri"/>
                <a:cs typeface="Calibri"/>
              </a:rPr>
              <a:t>darparu</a:t>
            </a:r>
            <a:r>
              <a:rPr lang="en-GB" sz="1000">
                <a:solidFill>
                  <a:schemeClr val="bg2"/>
                </a:solidFill>
                <a:latin typeface="Calibri"/>
                <a:cs typeface="Calibri"/>
              </a:rPr>
              <a:t> </a:t>
            </a:r>
            <a:r>
              <a:rPr lang="en-GB" sz="1000" err="1">
                <a:solidFill>
                  <a:schemeClr val="bg2"/>
                </a:solidFill>
                <a:latin typeface="Calibri"/>
                <a:cs typeface="Calibri"/>
              </a:rPr>
              <a:t>llaeth</a:t>
            </a:r>
            <a:r>
              <a:rPr lang="en-GB" sz="1000">
                <a:solidFill>
                  <a:schemeClr val="bg2"/>
                </a:solidFill>
                <a:latin typeface="Calibri"/>
                <a:cs typeface="Calibri"/>
              </a:rPr>
              <a:t> am </a:t>
            </a:r>
            <a:r>
              <a:rPr lang="en-GB" sz="1000" err="1">
                <a:solidFill>
                  <a:schemeClr val="bg2"/>
                </a:solidFill>
                <a:latin typeface="Calibri"/>
                <a:cs typeface="Calibri"/>
              </a:rPr>
              <a:t>ddim</a:t>
            </a:r>
            <a:r>
              <a:rPr lang="en-GB" sz="1000">
                <a:solidFill>
                  <a:schemeClr val="bg2"/>
                </a:solidFill>
                <a:latin typeface="Calibri"/>
                <a:cs typeface="Calibri"/>
              </a:rPr>
              <a:t>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blant</a:t>
            </a:r>
            <a:r>
              <a:rPr lang="en-GB" sz="1000">
                <a:solidFill>
                  <a:schemeClr val="bg2"/>
                </a:solidFill>
                <a:latin typeface="Calibri"/>
                <a:cs typeface="Calibri"/>
              </a:rPr>
              <a:t> </a:t>
            </a:r>
            <a:r>
              <a:rPr lang="en-GB" sz="1000" err="1">
                <a:solidFill>
                  <a:schemeClr val="bg2"/>
                </a:solidFill>
                <a:latin typeface="Calibri"/>
                <a:cs typeface="Calibri"/>
              </a:rPr>
              <a:t>hyd</a:t>
            </a:r>
            <a:r>
              <a:rPr lang="en-GB" sz="1000">
                <a:solidFill>
                  <a:schemeClr val="bg2"/>
                </a:solidFill>
                <a:latin typeface="Calibri"/>
                <a:cs typeface="Calibri"/>
              </a:rPr>
              <a:t> at 7 </a:t>
            </a:r>
            <a:r>
              <a:rPr lang="en-GB" sz="1000" err="1">
                <a:solidFill>
                  <a:schemeClr val="bg2"/>
                </a:solidFill>
                <a:latin typeface="Calibri"/>
                <a:cs typeface="Calibri"/>
              </a:rPr>
              <a:t>oed</a:t>
            </a:r>
            <a:r>
              <a:rPr lang="en-GB" sz="1000">
                <a:solidFill>
                  <a:schemeClr val="bg2"/>
                </a:solidFill>
                <a:latin typeface="Calibri"/>
                <a:cs typeface="Calibri"/>
              </a:rPr>
              <a:t>. </a:t>
            </a:r>
            <a:endParaRPr lang="en-GB" sz="1000">
              <a:solidFill>
                <a:schemeClr val="bg2"/>
              </a:solidFill>
              <a:latin typeface="Calibri" panose="020F0502020204030204" pitchFamily="34" charset="0"/>
              <a:cs typeface="Calibri" panose="020F0502020204030204" pitchFamily="34" charset="0"/>
            </a:endParaRPr>
          </a:p>
          <a:p>
            <a:endParaRPr lang="en-GB" sz="1000">
              <a:solidFill>
                <a:schemeClr val="bg2"/>
              </a:solidFill>
              <a:latin typeface="Calibri" panose="020F0502020204030204" pitchFamily="34" charset="0"/>
              <a:cs typeface="Calibri" panose="020F0502020204030204" pitchFamily="34" charset="0"/>
            </a:endParaRPr>
          </a:p>
          <a:p>
            <a:r>
              <a:rPr lang="en-GB" sz="1000" b="1" err="1">
                <a:solidFill>
                  <a:schemeClr val="bg2"/>
                </a:solidFill>
                <a:latin typeface="Calibri"/>
                <a:cs typeface="Calibri"/>
              </a:rPr>
              <a:t>Toiledau</a:t>
            </a:r>
            <a:r>
              <a:rPr lang="en-GB" sz="1000" b="1">
                <a:solidFill>
                  <a:schemeClr val="bg2"/>
                </a:solidFill>
                <a:latin typeface="Calibri"/>
                <a:cs typeface="Calibri"/>
              </a:rPr>
              <a:t> </a:t>
            </a:r>
            <a:r>
              <a:rPr lang="en-GB" sz="1000">
                <a:solidFill>
                  <a:schemeClr val="bg2"/>
                </a:solidFill>
                <a:latin typeface="Calibri"/>
                <a:cs typeface="Calibri"/>
              </a:rPr>
              <a:t>Mae </a:t>
            </a:r>
            <a:r>
              <a:rPr lang="en-GB" sz="1000" err="1">
                <a:solidFill>
                  <a:schemeClr val="bg2"/>
                </a:solidFill>
                <a:latin typeface="Calibri"/>
                <a:cs typeface="Calibri"/>
              </a:rPr>
              <a:t>gan</a:t>
            </a:r>
            <a:r>
              <a:rPr lang="en-GB" sz="1000">
                <a:solidFill>
                  <a:schemeClr val="bg2"/>
                </a:solidFill>
                <a:latin typeface="Calibri"/>
                <a:cs typeface="Calibri"/>
              </a:rPr>
              <a:t> yr </a:t>
            </a:r>
            <a:r>
              <a:rPr lang="en-GB" sz="1000" err="1">
                <a:solidFill>
                  <a:schemeClr val="bg2"/>
                </a:solidFill>
                <a:latin typeface="Calibri"/>
                <a:cs typeface="Calibri"/>
              </a:rPr>
              <a:t>ysgol</a:t>
            </a:r>
            <a:r>
              <a:rPr lang="en-GB" sz="1000">
                <a:solidFill>
                  <a:schemeClr val="bg2"/>
                </a:solidFill>
                <a:latin typeface="Calibri"/>
                <a:cs typeface="Calibri"/>
              </a:rPr>
              <a:t> </a:t>
            </a:r>
            <a:r>
              <a:rPr lang="en-GB" sz="1000" err="1">
                <a:solidFill>
                  <a:schemeClr val="bg2"/>
                </a:solidFill>
                <a:latin typeface="Calibri"/>
                <a:cs typeface="Calibri"/>
              </a:rPr>
              <a:t>doiledau</a:t>
            </a:r>
            <a:r>
              <a:rPr lang="en-GB" sz="1000">
                <a:solidFill>
                  <a:schemeClr val="bg2"/>
                </a:solidFill>
                <a:latin typeface="Calibri"/>
                <a:cs typeface="Calibri"/>
              </a:rPr>
              <a:t> addas </a:t>
            </a:r>
            <a:r>
              <a:rPr lang="en-GB" sz="1000" err="1">
                <a:solidFill>
                  <a:schemeClr val="bg2"/>
                </a:solidFill>
                <a:latin typeface="Calibri"/>
                <a:cs typeface="Calibri"/>
              </a:rPr>
              <a:t>ar</a:t>
            </a:r>
            <a:r>
              <a:rPr lang="en-GB" sz="1000">
                <a:solidFill>
                  <a:schemeClr val="bg2"/>
                </a:solidFill>
                <a:latin typeface="Calibri"/>
                <a:cs typeface="Calibri"/>
              </a:rPr>
              <a:t> </a:t>
            </a:r>
            <a:r>
              <a:rPr lang="en-GB" sz="1000" err="1">
                <a:solidFill>
                  <a:schemeClr val="bg2"/>
                </a:solidFill>
                <a:latin typeface="Calibri"/>
                <a:cs typeface="Calibri"/>
              </a:rPr>
              <a:t>gyfer</a:t>
            </a:r>
            <a:r>
              <a:rPr lang="en-GB" sz="1000">
                <a:solidFill>
                  <a:schemeClr val="bg2"/>
                </a:solidFill>
                <a:latin typeface="Calibri"/>
                <a:cs typeface="Calibri"/>
              </a:rPr>
              <a:t> y </a:t>
            </a:r>
            <a:r>
              <a:rPr lang="en-GB" sz="1000" err="1">
                <a:solidFill>
                  <a:schemeClr val="bg2"/>
                </a:solidFill>
                <a:latin typeface="Calibri"/>
                <a:cs typeface="Calibri"/>
              </a:rPr>
              <a:t>disgyblion</a:t>
            </a:r>
            <a:r>
              <a:rPr lang="en-GB" sz="1000">
                <a:solidFill>
                  <a:schemeClr val="bg2"/>
                </a:solidFill>
                <a:latin typeface="Calibri"/>
                <a:cs typeface="Calibri"/>
              </a:rPr>
              <a:t> </a:t>
            </a:r>
            <a:r>
              <a:rPr lang="en-GB" sz="1000" err="1">
                <a:solidFill>
                  <a:schemeClr val="bg2"/>
                </a:solidFill>
                <a:latin typeface="Calibri"/>
                <a:cs typeface="Calibri"/>
              </a:rPr>
              <a:t>a’r</a:t>
            </a:r>
            <a:r>
              <a:rPr lang="en-GB" sz="1000">
                <a:solidFill>
                  <a:schemeClr val="bg2"/>
                </a:solidFill>
                <a:latin typeface="Calibri"/>
                <a:cs typeface="Calibri"/>
              </a:rPr>
              <a:t> staff ac </a:t>
            </a:r>
            <a:r>
              <a:rPr lang="en-GB" sz="1000" err="1">
                <a:solidFill>
                  <a:schemeClr val="bg2"/>
                </a:solidFill>
                <a:latin typeface="Calibri"/>
                <a:cs typeface="Calibri"/>
              </a:rPr>
              <a:t>maent</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cael</a:t>
            </a:r>
            <a:r>
              <a:rPr lang="en-GB" sz="1000">
                <a:solidFill>
                  <a:schemeClr val="bg2"/>
                </a:solidFill>
                <a:latin typeface="Calibri"/>
                <a:cs typeface="Calibri"/>
              </a:rPr>
              <a:t> </a:t>
            </a:r>
            <a:r>
              <a:rPr lang="en-GB" sz="1000" err="1">
                <a:solidFill>
                  <a:schemeClr val="bg2"/>
                </a:solidFill>
                <a:latin typeface="Calibri"/>
                <a:cs typeface="Calibri"/>
              </a:rPr>
              <a:t>eu</a:t>
            </a:r>
            <a:r>
              <a:rPr lang="en-GB" sz="1000">
                <a:solidFill>
                  <a:schemeClr val="bg2"/>
                </a:solidFill>
                <a:latin typeface="Calibri"/>
                <a:cs typeface="Calibri"/>
              </a:rPr>
              <a:t> </a:t>
            </a:r>
            <a:r>
              <a:rPr lang="en-GB" sz="1000" err="1">
                <a:solidFill>
                  <a:schemeClr val="bg2"/>
                </a:solidFill>
                <a:latin typeface="Calibri"/>
                <a:cs typeface="Calibri"/>
              </a:rPr>
              <a:t>golchi</a:t>
            </a:r>
            <a:r>
              <a:rPr lang="en-GB" sz="1000">
                <a:solidFill>
                  <a:schemeClr val="bg2"/>
                </a:solidFill>
                <a:latin typeface="Calibri"/>
                <a:cs typeface="Calibri"/>
              </a:rPr>
              <a:t> </a:t>
            </a:r>
            <a:r>
              <a:rPr lang="en-GB" sz="1000" err="1">
                <a:solidFill>
                  <a:schemeClr val="bg2"/>
                </a:solidFill>
                <a:latin typeface="Calibri"/>
                <a:cs typeface="Calibri"/>
              </a:rPr>
              <a:t>a’u</a:t>
            </a:r>
            <a:r>
              <a:rPr lang="en-GB" sz="1000">
                <a:solidFill>
                  <a:schemeClr val="bg2"/>
                </a:solidFill>
                <a:latin typeface="Calibri"/>
                <a:cs typeface="Calibri"/>
              </a:rPr>
              <a:t> </a:t>
            </a:r>
            <a:r>
              <a:rPr lang="en-GB" sz="1000" err="1">
                <a:solidFill>
                  <a:schemeClr val="bg2"/>
                </a:solidFill>
                <a:latin typeface="Calibri"/>
                <a:cs typeface="Calibri"/>
              </a:rPr>
              <a:t>glanhau</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ddyddiol</a:t>
            </a:r>
            <a:r>
              <a:rPr lang="en-GB" sz="1000">
                <a:solidFill>
                  <a:schemeClr val="bg2"/>
                </a:solidFill>
                <a:latin typeface="Calibri"/>
                <a:cs typeface="Calibri"/>
              </a:rPr>
              <a:t>. Mae </a:t>
            </a:r>
            <a:r>
              <a:rPr lang="en-GB" sz="1000" err="1">
                <a:solidFill>
                  <a:schemeClr val="bg2"/>
                </a:solidFill>
                <a:latin typeface="Calibri"/>
                <a:cs typeface="Calibri"/>
              </a:rPr>
              <a:t>unrhyw</a:t>
            </a:r>
            <a:r>
              <a:rPr lang="en-GB" sz="1000">
                <a:solidFill>
                  <a:schemeClr val="bg2"/>
                </a:solidFill>
                <a:latin typeface="Calibri"/>
                <a:cs typeface="Calibri"/>
              </a:rPr>
              <a:t> </a:t>
            </a:r>
            <a:r>
              <a:rPr lang="en-GB" sz="1000" err="1">
                <a:solidFill>
                  <a:schemeClr val="bg2"/>
                </a:solidFill>
                <a:latin typeface="Calibri"/>
                <a:cs typeface="Calibri"/>
              </a:rPr>
              <a:t>broblem</a:t>
            </a:r>
            <a:r>
              <a:rPr lang="en-GB" sz="1000">
                <a:solidFill>
                  <a:schemeClr val="bg2"/>
                </a:solidFill>
                <a:latin typeface="Calibri"/>
                <a:cs typeface="Calibri"/>
              </a:rPr>
              <a:t> </a:t>
            </a:r>
            <a:r>
              <a:rPr lang="en-GB" sz="1000" err="1">
                <a:solidFill>
                  <a:schemeClr val="bg2"/>
                </a:solidFill>
                <a:latin typeface="Calibri"/>
                <a:cs typeface="Calibri"/>
              </a:rPr>
              <a:t>cynnal</a:t>
            </a:r>
            <a:r>
              <a:rPr lang="en-GB" sz="1000">
                <a:solidFill>
                  <a:schemeClr val="bg2"/>
                </a:solidFill>
                <a:latin typeface="Calibri"/>
                <a:cs typeface="Calibri"/>
              </a:rPr>
              <a:t> a </a:t>
            </a:r>
            <a:r>
              <a:rPr lang="en-GB" sz="1000" err="1">
                <a:solidFill>
                  <a:schemeClr val="bg2"/>
                </a:solidFill>
                <a:latin typeface="Calibri"/>
                <a:cs typeface="Calibri"/>
              </a:rPr>
              <a:t>chadw</a:t>
            </a:r>
            <a:r>
              <a:rPr lang="en-GB" sz="1000">
                <a:solidFill>
                  <a:schemeClr val="bg2"/>
                </a:solidFill>
                <a:latin typeface="Calibri"/>
                <a:cs typeface="Calibri"/>
              </a:rPr>
              <a:t> </a:t>
            </a:r>
            <a:r>
              <a:rPr lang="en-GB" sz="1000" err="1">
                <a:solidFill>
                  <a:schemeClr val="bg2"/>
                </a:solidFill>
                <a:latin typeface="Calibri"/>
                <a:cs typeface="Calibri"/>
              </a:rPr>
              <a:t>yn</a:t>
            </a:r>
            <a:endParaRPr lang="en-GB" sz="1000">
              <a:solidFill>
                <a:schemeClr val="bg2"/>
              </a:solidFill>
              <a:latin typeface="Calibri"/>
              <a:cs typeface="Calibri"/>
            </a:endParaRPr>
          </a:p>
          <a:p>
            <a:r>
              <a:rPr lang="en-GB" sz="1000" err="1">
                <a:solidFill>
                  <a:schemeClr val="bg2"/>
                </a:solidFill>
                <a:latin typeface="Calibri"/>
                <a:cs typeface="Calibri"/>
              </a:rPr>
              <a:t>cael</a:t>
            </a:r>
            <a:r>
              <a:rPr lang="en-GB" sz="1000">
                <a:solidFill>
                  <a:schemeClr val="bg2"/>
                </a:solidFill>
                <a:latin typeface="Calibri"/>
                <a:cs typeface="Calibri"/>
              </a:rPr>
              <a:t> </a:t>
            </a:r>
            <a:r>
              <a:rPr lang="en-GB" sz="1000" err="1">
                <a:solidFill>
                  <a:schemeClr val="bg2"/>
                </a:solidFill>
                <a:latin typeface="Calibri"/>
                <a:cs typeface="Calibri"/>
              </a:rPr>
              <a:t>ei</a:t>
            </a:r>
            <a:r>
              <a:rPr lang="en-GB" sz="1000">
                <a:solidFill>
                  <a:schemeClr val="bg2"/>
                </a:solidFill>
                <a:latin typeface="Calibri"/>
                <a:cs typeface="Calibri"/>
              </a:rPr>
              <a:t> </a:t>
            </a:r>
            <a:r>
              <a:rPr lang="en-GB" sz="1000" err="1">
                <a:solidFill>
                  <a:schemeClr val="bg2"/>
                </a:solidFill>
                <a:latin typeface="Calibri"/>
                <a:cs typeface="Calibri"/>
              </a:rPr>
              <a:t>datrys</a:t>
            </a:r>
            <a:r>
              <a:rPr lang="en-GB" sz="1000">
                <a:solidFill>
                  <a:schemeClr val="bg2"/>
                </a:solidFill>
                <a:latin typeface="Calibri"/>
                <a:cs typeface="Calibri"/>
              </a:rPr>
              <a:t> </a:t>
            </a:r>
            <a:r>
              <a:rPr lang="en-GB" sz="1000" err="1">
                <a:solidFill>
                  <a:schemeClr val="bg2"/>
                </a:solidFill>
                <a:latin typeface="Calibri"/>
                <a:cs typeface="Calibri"/>
              </a:rPr>
              <a:t>yn</a:t>
            </a:r>
            <a:r>
              <a:rPr lang="en-GB" sz="1000">
                <a:solidFill>
                  <a:schemeClr val="bg2"/>
                </a:solidFill>
                <a:latin typeface="Calibri"/>
                <a:cs typeface="Calibri"/>
              </a:rPr>
              <a:t> </a:t>
            </a:r>
            <a:r>
              <a:rPr lang="en-GB" sz="1000" err="1">
                <a:solidFill>
                  <a:schemeClr val="bg2"/>
                </a:solidFill>
                <a:latin typeface="Calibri"/>
                <a:cs typeface="Calibri"/>
              </a:rPr>
              <a:t>syth</a:t>
            </a:r>
            <a:r>
              <a:rPr lang="en-GB" sz="1000">
                <a:solidFill>
                  <a:schemeClr val="bg2"/>
                </a:solidFill>
                <a:latin typeface="Calibri"/>
                <a:cs typeface="Calibri"/>
              </a:rPr>
              <a:t>. </a:t>
            </a:r>
            <a:r>
              <a:rPr lang="en-GB" sz="1000" err="1">
                <a:solidFill>
                  <a:schemeClr val="bg2"/>
                </a:solidFill>
                <a:latin typeface="Calibri"/>
                <a:cs typeface="Calibri"/>
              </a:rPr>
              <a:t>Mae'r</a:t>
            </a:r>
            <a:r>
              <a:rPr lang="en-GB" sz="1000">
                <a:solidFill>
                  <a:schemeClr val="bg2"/>
                </a:solidFill>
                <a:latin typeface="Calibri"/>
                <a:cs typeface="Calibri"/>
              </a:rPr>
              <a:t> </a:t>
            </a:r>
            <a:r>
              <a:rPr lang="en-GB" sz="1000" err="1">
                <a:solidFill>
                  <a:schemeClr val="bg2"/>
                </a:solidFill>
                <a:latin typeface="Calibri"/>
                <a:cs typeface="Calibri"/>
              </a:rPr>
              <a:t>ysgol</a:t>
            </a:r>
            <a:r>
              <a:rPr lang="en-GB" sz="1000">
                <a:solidFill>
                  <a:schemeClr val="bg2"/>
                </a:solidFill>
                <a:latin typeface="Calibri"/>
                <a:cs typeface="Calibri"/>
              </a:rPr>
              <a:t> </a:t>
            </a:r>
            <a:r>
              <a:rPr lang="en-GB" sz="1000" err="1">
                <a:solidFill>
                  <a:schemeClr val="bg2"/>
                </a:solidFill>
                <a:latin typeface="Calibri"/>
                <a:cs typeface="Calibri"/>
              </a:rPr>
              <a:t>wedi</a:t>
            </a:r>
            <a:r>
              <a:rPr lang="en-GB" sz="1000">
                <a:solidFill>
                  <a:schemeClr val="bg2"/>
                </a:solidFill>
                <a:latin typeface="Calibri"/>
                <a:cs typeface="Calibri"/>
              </a:rPr>
              <a:t> </a:t>
            </a:r>
            <a:r>
              <a:rPr lang="en-GB" sz="1000" err="1">
                <a:solidFill>
                  <a:schemeClr val="bg2"/>
                </a:solidFill>
                <a:latin typeface="Calibri"/>
                <a:cs typeface="Calibri"/>
              </a:rPr>
              <a:t>adnewyddu</a:t>
            </a:r>
            <a:r>
              <a:rPr lang="en-GB" sz="1000">
                <a:solidFill>
                  <a:schemeClr val="bg2"/>
                </a:solidFill>
                <a:latin typeface="Calibri"/>
                <a:cs typeface="Calibri"/>
              </a:rPr>
              <a:t> yr </a:t>
            </a:r>
            <a:r>
              <a:rPr lang="en-GB" sz="1000" err="1">
                <a:solidFill>
                  <a:schemeClr val="bg2"/>
                </a:solidFill>
                <a:latin typeface="Calibri"/>
                <a:cs typeface="Calibri"/>
              </a:rPr>
              <a:t>ystafell</a:t>
            </a:r>
            <a:r>
              <a:rPr lang="en-GB" sz="1000">
                <a:solidFill>
                  <a:schemeClr val="bg2"/>
                </a:solidFill>
                <a:latin typeface="Calibri"/>
                <a:cs typeface="Calibri"/>
              </a:rPr>
              <a:t> </a:t>
            </a:r>
            <a:r>
              <a:rPr lang="en-GB" sz="1000" err="1">
                <a:solidFill>
                  <a:schemeClr val="bg2"/>
                </a:solidFill>
                <a:latin typeface="Calibri"/>
                <a:cs typeface="Calibri"/>
              </a:rPr>
              <a:t>doiledau</a:t>
            </a:r>
            <a:r>
              <a:rPr lang="en-GB" sz="1000">
                <a:solidFill>
                  <a:schemeClr val="bg2"/>
                </a:solidFill>
                <a:latin typeface="Calibri"/>
                <a:cs typeface="Calibri"/>
              </a:rPr>
              <a:t> </a:t>
            </a:r>
            <a:r>
              <a:rPr lang="en-GB" sz="1000" err="1">
                <a:solidFill>
                  <a:schemeClr val="bg2"/>
                </a:solidFill>
                <a:latin typeface="Calibri"/>
                <a:cs typeface="Calibri"/>
              </a:rPr>
              <a:t>ar</a:t>
            </a:r>
            <a:r>
              <a:rPr lang="en-GB" sz="1000">
                <a:solidFill>
                  <a:schemeClr val="bg2"/>
                </a:solidFill>
                <a:latin typeface="Calibri"/>
                <a:cs typeface="Calibri"/>
              </a:rPr>
              <a:t> </a:t>
            </a:r>
            <a:r>
              <a:rPr lang="en-GB" sz="1000" err="1">
                <a:solidFill>
                  <a:schemeClr val="bg2"/>
                </a:solidFill>
                <a:latin typeface="Calibri"/>
                <a:cs typeface="Calibri"/>
              </a:rPr>
              <a:t>gyfer</a:t>
            </a:r>
            <a:r>
              <a:rPr lang="en-GB" sz="1000">
                <a:solidFill>
                  <a:schemeClr val="bg2"/>
                </a:solidFill>
                <a:latin typeface="Calibri"/>
                <a:cs typeface="Calibri"/>
              </a:rPr>
              <a:t> </a:t>
            </a:r>
            <a:r>
              <a:rPr lang="en-GB" sz="1000" err="1">
                <a:solidFill>
                  <a:schemeClr val="bg2"/>
                </a:solidFill>
                <a:latin typeface="Calibri"/>
                <a:cs typeface="Calibri"/>
              </a:rPr>
              <a:t>disgyblion</a:t>
            </a:r>
            <a:r>
              <a:rPr lang="en-GB" sz="1000">
                <a:solidFill>
                  <a:schemeClr val="bg2"/>
                </a:solidFill>
                <a:latin typeface="Calibri"/>
                <a:cs typeface="Calibri"/>
              </a:rPr>
              <a:t> Dosbarth Myrddin. </a:t>
            </a:r>
            <a:r>
              <a:rPr lang="en-GB" sz="1000" err="1">
                <a:solidFill>
                  <a:schemeClr val="bg2"/>
                </a:solidFill>
                <a:latin typeface="Calibri"/>
                <a:cs typeface="Calibri"/>
              </a:rPr>
              <a:t>Mae’r</a:t>
            </a:r>
            <a:r>
              <a:rPr lang="en-GB" sz="1000">
                <a:solidFill>
                  <a:schemeClr val="bg2"/>
                </a:solidFill>
                <a:latin typeface="Calibri"/>
                <a:cs typeface="Calibri"/>
              </a:rPr>
              <a:t> Ysgol </a:t>
            </a:r>
            <a:r>
              <a:rPr lang="en-GB" sz="1000" err="1">
                <a:solidFill>
                  <a:schemeClr val="bg2"/>
                </a:solidFill>
                <a:latin typeface="Calibri"/>
                <a:cs typeface="Calibri"/>
              </a:rPr>
              <a:t>hefyd</a:t>
            </a:r>
            <a:r>
              <a:rPr lang="en-GB" sz="1000">
                <a:solidFill>
                  <a:schemeClr val="bg2"/>
                </a:solidFill>
                <a:latin typeface="Calibri"/>
                <a:cs typeface="Calibri"/>
              </a:rPr>
              <a:t> </a:t>
            </a:r>
            <a:r>
              <a:rPr lang="en-GB" sz="1000" err="1">
                <a:solidFill>
                  <a:schemeClr val="bg2"/>
                </a:solidFill>
                <a:latin typeface="Calibri"/>
                <a:cs typeface="Calibri"/>
              </a:rPr>
              <a:t>wedi</a:t>
            </a:r>
            <a:r>
              <a:rPr lang="en-GB" sz="1000">
                <a:solidFill>
                  <a:schemeClr val="bg2"/>
                </a:solidFill>
                <a:latin typeface="Calibri"/>
                <a:cs typeface="Calibri"/>
              </a:rPr>
              <a:t> </a:t>
            </a:r>
            <a:r>
              <a:rPr lang="en-GB" sz="1000" err="1">
                <a:solidFill>
                  <a:schemeClr val="bg2"/>
                </a:solidFill>
                <a:latin typeface="Calibri"/>
                <a:cs typeface="Calibri"/>
              </a:rPr>
              <a:t>gwneud</a:t>
            </a:r>
            <a:r>
              <a:rPr lang="en-GB" sz="1000">
                <a:solidFill>
                  <a:schemeClr val="bg2"/>
                </a:solidFill>
                <a:latin typeface="Calibri"/>
                <a:cs typeface="Calibri"/>
              </a:rPr>
              <a:t> </a:t>
            </a:r>
            <a:r>
              <a:rPr lang="en-GB" sz="1000" err="1">
                <a:solidFill>
                  <a:schemeClr val="bg2"/>
                </a:solidFill>
                <a:latin typeface="Calibri"/>
                <a:cs typeface="Calibri"/>
              </a:rPr>
              <a:t>cais</a:t>
            </a:r>
            <a:r>
              <a:rPr lang="en-GB" sz="1000">
                <a:solidFill>
                  <a:schemeClr val="bg2"/>
                </a:solidFill>
                <a:latin typeface="Calibri"/>
                <a:cs typeface="Calibri"/>
              </a:rPr>
              <a:t> </a:t>
            </a:r>
            <a:r>
              <a:rPr lang="en-GB" sz="1000" err="1">
                <a:solidFill>
                  <a:schemeClr val="bg2"/>
                </a:solidFill>
                <a:latin typeface="Calibri"/>
                <a:cs typeface="Calibri"/>
              </a:rPr>
              <a:t>i’r</a:t>
            </a:r>
            <a:r>
              <a:rPr lang="en-GB" sz="1000">
                <a:solidFill>
                  <a:schemeClr val="bg2"/>
                </a:solidFill>
                <a:latin typeface="Calibri"/>
                <a:cs typeface="Calibri"/>
              </a:rPr>
              <a:t> </a:t>
            </a:r>
            <a:r>
              <a:rPr lang="en-GB" sz="1000" err="1">
                <a:solidFill>
                  <a:schemeClr val="bg2"/>
                </a:solidFill>
                <a:latin typeface="Calibri"/>
                <a:cs typeface="Calibri"/>
              </a:rPr>
              <a:t>Awdurdod</a:t>
            </a:r>
            <a:r>
              <a:rPr lang="en-GB" sz="1000">
                <a:solidFill>
                  <a:schemeClr val="bg2"/>
                </a:solidFill>
                <a:latin typeface="Calibri"/>
                <a:cs typeface="Calibri"/>
              </a:rPr>
              <a:t> </a:t>
            </a:r>
            <a:r>
              <a:rPr lang="en-GB" sz="1000" err="1">
                <a:solidFill>
                  <a:schemeClr val="bg2"/>
                </a:solidFill>
                <a:latin typeface="Calibri"/>
                <a:cs typeface="Calibri"/>
              </a:rPr>
              <a:t>Lleol</a:t>
            </a:r>
            <a:r>
              <a:rPr lang="en-GB" sz="1000">
                <a:solidFill>
                  <a:schemeClr val="bg2"/>
                </a:solidFill>
                <a:latin typeface="Calibri"/>
                <a:cs typeface="Calibri"/>
              </a:rPr>
              <a:t> </a:t>
            </a:r>
            <a:r>
              <a:rPr lang="en-GB" sz="1000" err="1">
                <a:solidFill>
                  <a:schemeClr val="bg2"/>
                </a:solidFill>
                <a:latin typeface="Calibri"/>
                <a:cs typeface="Calibri"/>
              </a:rPr>
              <a:t>i</a:t>
            </a:r>
            <a:r>
              <a:rPr lang="en-GB" sz="1000">
                <a:solidFill>
                  <a:schemeClr val="bg2"/>
                </a:solidFill>
                <a:latin typeface="Calibri"/>
                <a:cs typeface="Calibri"/>
              </a:rPr>
              <a:t> </a:t>
            </a:r>
            <a:r>
              <a:rPr lang="en-GB" sz="1000" err="1">
                <a:solidFill>
                  <a:schemeClr val="bg2"/>
                </a:solidFill>
                <a:latin typeface="Calibri"/>
                <a:cs typeface="Calibri"/>
              </a:rPr>
              <a:t>adnewyddu</a:t>
            </a:r>
            <a:r>
              <a:rPr lang="en-GB" sz="1000">
                <a:solidFill>
                  <a:schemeClr val="bg2"/>
                </a:solidFill>
                <a:latin typeface="Calibri"/>
                <a:cs typeface="Calibri"/>
              </a:rPr>
              <a:t> </a:t>
            </a:r>
            <a:r>
              <a:rPr lang="en-GB" sz="1000" err="1">
                <a:solidFill>
                  <a:schemeClr val="bg2"/>
                </a:solidFill>
                <a:latin typeface="Calibri"/>
                <a:cs typeface="Calibri"/>
              </a:rPr>
              <a:t>toildedau’r</a:t>
            </a:r>
            <a:r>
              <a:rPr lang="en-GB" sz="1000">
                <a:solidFill>
                  <a:schemeClr val="bg2"/>
                </a:solidFill>
                <a:latin typeface="Calibri"/>
                <a:cs typeface="Calibri"/>
              </a:rPr>
              <a:t> Adran </a:t>
            </a:r>
            <a:r>
              <a:rPr lang="en-GB" sz="1000" err="1">
                <a:solidFill>
                  <a:schemeClr val="bg2"/>
                </a:solidFill>
                <a:latin typeface="Calibri"/>
                <a:cs typeface="Calibri"/>
              </a:rPr>
              <a:t>Iau</a:t>
            </a:r>
            <a:endParaRPr lang="en-GB" sz="1000">
              <a:solidFill>
                <a:schemeClr val="bg2"/>
              </a:solidFill>
              <a:latin typeface="Calibri"/>
              <a:cs typeface="Calibri"/>
            </a:endParaRPr>
          </a:p>
        </p:txBody>
      </p:sp>
      <p:sp>
        <p:nvSpPr>
          <p:cNvPr id="11" name="TextBox 10">
            <a:extLst>
              <a:ext uri="{FF2B5EF4-FFF2-40B4-BE49-F238E27FC236}">
                <a16:creationId xmlns:a16="http://schemas.microsoft.com/office/drawing/2014/main" id="{D69C5E78-55F1-4B50-B716-10FC1D1A2191}"/>
              </a:ext>
            </a:extLst>
          </p:cNvPr>
          <p:cNvSpPr txBox="1"/>
          <p:nvPr/>
        </p:nvSpPr>
        <p:spPr>
          <a:xfrm>
            <a:off x="4141696" y="4165258"/>
            <a:ext cx="4948515" cy="2554545"/>
          </a:xfrm>
          <a:prstGeom prst="rect">
            <a:avLst/>
          </a:prstGeom>
          <a:solidFill>
            <a:schemeClr val="accent1">
              <a:lumMod val="20000"/>
              <a:lumOff val="80000"/>
            </a:schemeClr>
          </a:solidFill>
          <a:ln w="28575">
            <a:solidFill>
              <a:schemeClr val="bg2">
                <a:lumMod val="50000"/>
              </a:schemeClr>
            </a:solidFill>
          </a:ln>
        </p:spPr>
        <p:txBody>
          <a:bodyPr wrap="square" lIns="91440" tIns="45720" rIns="91440" bIns="45720" anchor="t">
            <a:spAutoFit/>
          </a:bodyPr>
          <a:lstStyle/>
          <a:p>
            <a:r>
              <a:rPr lang="en-GB" sz="1000" b="1">
                <a:solidFill>
                  <a:schemeClr val="bg2"/>
                </a:solidFill>
                <a:latin typeface="Calibri"/>
                <a:cs typeface="Calibri"/>
              </a:rPr>
              <a:t>Review of School Prospectus and School Policies</a:t>
            </a:r>
          </a:p>
          <a:p>
            <a:r>
              <a:rPr lang="en-GB" sz="1000">
                <a:solidFill>
                  <a:schemeClr val="bg2"/>
                </a:solidFill>
                <a:latin typeface="Calibri"/>
                <a:cs typeface="Calibri"/>
              </a:rPr>
              <a:t>The school policies are up to date. All policies are reviewed  by the Governing Body as required. The school prospectus is updated regularly, and both the English and Welsh versions are available in school and on our website.</a:t>
            </a:r>
            <a:endParaRPr lang="en-GB" sz="1000">
              <a:solidFill>
                <a:schemeClr val="bg2"/>
              </a:solidFill>
              <a:latin typeface="Calibri" panose="020F0502020204030204" pitchFamily="34" charset="0"/>
              <a:cs typeface="Calibri" panose="020F0502020204030204" pitchFamily="34" charset="0"/>
            </a:endParaRPr>
          </a:p>
          <a:p>
            <a:r>
              <a:rPr lang="en-GB" sz="1000" b="1">
                <a:solidFill>
                  <a:schemeClr val="bg2"/>
                </a:solidFill>
                <a:latin typeface="Calibri"/>
                <a:cs typeface="Calibri"/>
              </a:rPr>
              <a:t>School Leavers At the end of the academic year 2025/25</a:t>
            </a:r>
            <a:r>
              <a:rPr lang="en-GB" sz="1000">
                <a:solidFill>
                  <a:schemeClr val="bg2"/>
                </a:solidFill>
                <a:latin typeface="Calibri"/>
                <a:cs typeface="Calibri"/>
              </a:rPr>
              <a:t>, 31 pupils transferred to local secondary schools - 22 transferred to Bro Myrddin 8 transferred to Q E High 1 transferred to Bro Dinefwr. </a:t>
            </a:r>
            <a:endParaRPr lang="en-GB" sz="1000">
              <a:solidFill>
                <a:schemeClr val="bg2"/>
              </a:solidFill>
              <a:latin typeface="Calibri"/>
              <a:ea typeface="Calibri"/>
              <a:cs typeface="Calibri"/>
            </a:endParaRPr>
          </a:p>
          <a:p>
            <a:endParaRPr lang="en-GB" sz="1000">
              <a:solidFill>
                <a:schemeClr val="bg2"/>
              </a:solidFill>
              <a:latin typeface="Calibri" panose="020F0502020204030204" pitchFamily="34" charset="0"/>
              <a:ea typeface="Calibri"/>
              <a:cs typeface="Calibri" panose="020F0502020204030204" pitchFamily="34" charset="0"/>
            </a:endParaRPr>
          </a:p>
          <a:p>
            <a:r>
              <a:rPr lang="en-GB" sz="1000" b="1">
                <a:solidFill>
                  <a:schemeClr val="bg2"/>
                </a:solidFill>
                <a:latin typeface="Calibri"/>
                <a:cs typeface="Calibri"/>
              </a:rPr>
              <a:t>Healthy School Initiatives</a:t>
            </a:r>
            <a:r>
              <a:rPr lang="en-GB" sz="1000">
                <a:solidFill>
                  <a:schemeClr val="bg2"/>
                </a:solidFill>
                <a:latin typeface="Calibri"/>
                <a:cs typeface="Calibri"/>
              </a:rPr>
              <a:t> The school continues to promote healthy eating via school dinners, selling fruit, supplying cool drinking water to all pupils and providing free milk up to the age of 7. </a:t>
            </a:r>
            <a:endParaRPr lang="en-GB" sz="1000">
              <a:solidFill>
                <a:schemeClr val="bg2"/>
              </a:solidFill>
              <a:latin typeface="Calibri"/>
              <a:ea typeface="Calibri"/>
              <a:cs typeface="Calibri"/>
            </a:endParaRPr>
          </a:p>
          <a:p>
            <a:endParaRPr lang="en-GB" sz="1000">
              <a:solidFill>
                <a:schemeClr val="bg2"/>
              </a:solidFill>
              <a:latin typeface="Calibri" panose="020F0502020204030204" pitchFamily="34" charset="0"/>
              <a:cs typeface="Calibri" panose="020F0502020204030204" pitchFamily="34" charset="0"/>
            </a:endParaRPr>
          </a:p>
          <a:p>
            <a:r>
              <a:rPr lang="en-GB" sz="1000" b="1">
                <a:solidFill>
                  <a:schemeClr val="bg2"/>
                </a:solidFill>
                <a:latin typeface="Calibri"/>
                <a:cs typeface="Calibri"/>
              </a:rPr>
              <a:t>Toilets</a:t>
            </a:r>
            <a:r>
              <a:rPr lang="en-GB" sz="1000">
                <a:solidFill>
                  <a:schemeClr val="bg2"/>
                </a:solidFill>
                <a:latin typeface="Calibri"/>
                <a:cs typeface="Calibri"/>
              </a:rPr>
              <a:t> The school has suitable toilets for all pupils and staff which are washed and cleaned daily. Any maintenance issues are dealt with promptly. The school has renovated the toilet block used by Dosbarth Myrddin. The school have made an application to the Local Authority, to renew the Junior toilets.</a:t>
            </a:r>
            <a:endParaRPr lang="en-GB" sz="1000">
              <a:solidFill>
                <a:schemeClr val="bg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58526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F48C-994E-3F8E-0CC6-28526F78EC31}"/>
              </a:ext>
            </a:extLst>
          </p:cNvPr>
          <p:cNvSpPr>
            <a:spLocks noGrp="1"/>
          </p:cNvSpPr>
          <p:nvPr>
            <p:ph type="title"/>
          </p:nvPr>
        </p:nvSpPr>
        <p:spPr>
          <a:xfrm>
            <a:off x="230521" y="62753"/>
            <a:ext cx="8752114" cy="1283167"/>
          </a:xfrm>
        </p:spPr>
        <p:txBody>
          <a:bodyPr/>
          <a:lstStyle/>
          <a:p>
            <a:r>
              <a:rPr lang="en-US" sz="3600" u="sng" dirty="0" err="1">
                <a:latin typeface="Calibri"/>
                <a:cs typeface="Calibri"/>
              </a:rPr>
              <a:t>Cymuned</a:t>
            </a:r>
            <a:r>
              <a:rPr lang="en-US" sz="3600" u="sng" dirty="0">
                <a:latin typeface="Calibri"/>
                <a:cs typeface="Calibri"/>
              </a:rPr>
              <a:t> yr Ysgol/</a:t>
            </a:r>
            <a:br>
              <a:rPr lang="en-US" sz="3600" u="sng" dirty="0">
                <a:latin typeface="Calibri"/>
                <a:cs typeface="Calibri"/>
              </a:rPr>
            </a:br>
            <a:r>
              <a:rPr lang="en-US" sz="3600" u="sng">
                <a:latin typeface="Calibri"/>
                <a:cs typeface="Calibri"/>
              </a:rPr>
              <a:t>School Community  </a:t>
            </a:r>
            <a:br>
              <a:rPr lang="en-US" sz="3600" u="sng" dirty="0">
                <a:latin typeface="Calibri"/>
                <a:cs typeface="Calibri"/>
              </a:rPr>
            </a:br>
            <a:endParaRPr lang="en-US" sz="3600" u="sng">
              <a:latin typeface="Calibri"/>
              <a:cs typeface="Calibri"/>
            </a:endParaRPr>
          </a:p>
        </p:txBody>
      </p:sp>
      <p:sp>
        <p:nvSpPr>
          <p:cNvPr id="3" name="Content Placeholder 2">
            <a:extLst>
              <a:ext uri="{FF2B5EF4-FFF2-40B4-BE49-F238E27FC236}">
                <a16:creationId xmlns:a16="http://schemas.microsoft.com/office/drawing/2014/main" id="{16BA2289-E04C-E42D-1115-521136F1C4BE}"/>
              </a:ext>
            </a:extLst>
          </p:cNvPr>
          <p:cNvSpPr>
            <a:spLocks noGrp="1"/>
          </p:cNvSpPr>
          <p:nvPr>
            <p:ph sz="half" idx="1"/>
          </p:nvPr>
        </p:nvSpPr>
        <p:spPr>
          <a:xfrm>
            <a:off x="204951" y="1621767"/>
            <a:ext cx="4093451" cy="1408572"/>
          </a:xfrm>
          <a:solidFill>
            <a:schemeClr val="accent1">
              <a:lumMod val="40000"/>
              <a:lumOff val="60000"/>
            </a:schemeClr>
          </a:solidFill>
          <a:ln w="28575">
            <a:solidFill>
              <a:schemeClr val="bg2"/>
            </a:solidFill>
          </a:ln>
        </p:spPr>
        <p:txBody>
          <a:bodyPr vert="horz" wrap="square" lIns="91440" tIns="45720" rIns="91440" bIns="45720" rtlCol="0" anchor="t">
            <a:normAutofit fontScale="25000" lnSpcReduction="20000"/>
          </a:bodyPr>
          <a:lstStyle/>
          <a:p>
            <a:pPr algn="ctr">
              <a:buNone/>
            </a:pPr>
            <a:r>
              <a:rPr lang="en-US" sz="4000" err="1">
                <a:effectLst>
                  <a:outerShdw blurRad="63500" dir="2700000" algn="tl" rotWithShape="0">
                    <a:prstClr val="white">
                      <a:alpha val="40000"/>
                    </a:prstClr>
                  </a:outerShdw>
                </a:effectLst>
                <a:latin typeface="Calibri"/>
                <a:ea typeface="+mn-lt"/>
                <a:cs typeface="Calibri"/>
              </a:rPr>
              <a:t>Mae’n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dyled</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yn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fawr</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eleni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eto</a:t>
            </a:r>
            <a:r>
              <a:rPr lang="en-US" sz="4000" dirty="0">
                <a:effectLst>
                  <a:outerShdw blurRad="63500" dir="2700000" algn="tl" rotWithShape="0">
                    <a:prstClr val="white">
                      <a:alpha val="40000"/>
                    </a:prstClr>
                  </a:outerShdw>
                </a:effectLst>
                <a:latin typeface="Calibri"/>
                <a:ea typeface="+mn-lt"/>
                <a:cs typeface="Calibri"/>
              </a:rPr>
              <a:t> </a:t>
            </a:r>
            <a:r>
              <a:rPr lang="en-US" sz="4000" b="1" err="1">
                <a:effectLst>
                  <a:outerShdw blurRad="63500" dir="2700000" algn="tl" rotWithShape="0">
                    <a:prstClr val="white">
                      <a:alpha val="40000"/>
                    </a:prstClr>
                  </a:outerShdw>
                </a:effectLst>
                <a:latin typeface="Calibri"/>
                <a:ea typeface="+mn-lt"/>
                <a:cs typeface="Calibri"/>
              </a:rPr>
              <a:t>Gymdeithas</a:t>
            </a:r>
            <a:r>
              <a:rPr lang="en-US" sz="4000" b="1" dirty="0">
                <a:effectLst>
                  <a:outerShdw blurRad="63500" dir="2700000" algn="tl" rotWithShape="0">
                    <a:prstClr val="white">
                      <a:alpha val="40000"/>
                    </a:prstClr>
                  </a:outerShdw>
                </a:effectLst>
                <a:latin typeface="Calibri"/>
                <a:ea typeface="+mn-lt"/>
                <a:cs typeface="Calibri"/>
              </a:rPr>
              <a:t> </a:t>
            </a:r>
            <a:r>
              <a:rPr lang="en-US" sz="4000" b="1" err="1">
                <a:effectLst>
                  <a:outerShdw blurRad="63500" dir="2700000" algn="tl" rotWithShape="0">
                    <a:prstClr val="white">
                      <a:alpha val="40000"/>
                    </a:prstClr>
                  </a:outerShdw>
                </a:effectLst>
                <a:latin typeface="Calibri"/>
                <a:ea typeface="+mn-lt"/>
                <a:cs typeface="Calibri"/>
              </a:rPr>
              <a:t>Rhieni</a:t>
            </a:r>
            <a:r>
              <a:rPr lang="en-US" sz="4000" b="1" dirty="0">
                <a:effectLst>
                  <a:outerShdw blurRad="63500" dir="2700000" algn="tl" rotWithShape="0">
                    <a:prstClr val="white">
                      <a:alpha val="40000"/>
                    </a:prstClr>
                  </a:outerShdw>
                </a:effectLst>
                <a:latin typeface="Calibri"/>
                <a:ea typeface="+mn-lt"/>
                <a:cs typeface="Calibri"/>
              </a:rPr>
              <a:t> ac </a:t>
            </a:r>
            <a:r>
              <a:rPr lang="en-US" sz="4000" b="1" err="1">
                <a:effectLst>
                  <a:outerShdw blurRad="63500" dir="2700000" algn="tl" rotWithShape="0">
                    <a:prstClr val="white">
                      <a:alpha val="40000"/>
                    </a:prstClr>
                  </a:outerShdw>
                </a:effectLst>
                <a:latin typeface="Calibri"/>
                <a:ea typeface="+mn-lt"/>
                <a:cs typeface="Calibri"/>
              </a:rPr>
              <a:t>Athrawon</a:t>
            </a:r>
            <a:r>
              <a:rPr lang="en-US" sz="4000" b="1" dirty="0">
                <a:effectLst>
                  <a:outerShdw blurRad="63500" dir="2700000" algn="tl" rotWithShape="0">
                    <a:prstClr val="white">
                      <a:alpha val="40000"/>
                    </a:prstClr>
                  </a:outerShdw>
                </a:effectLst>
                <a:latin typeface="Calibri"/>
                <a:ea typeface="+mn-lt"/>
                <a:cs typeface="Calibri"/>
              </a:rPr>
              <a:t>  </a:t>
            </a:r>
            <a:r>
              <a:rPr lang="en-US" sz="4000" dirty="0">
                <a:effectLst>
                  <a:outerShdw blurRad="63500" dir="2700000" algn="tl" rotWithShape="0">
                    <a:prstClr val="white">
                      <a:alpha val="40000"/>
                    </a:prstClr>
                  </a:outerShdw>
                </a:effectLst>
                <a:latin typeface="Calibri"/>
                <a:ea typeface="+mn-lt"/>
                <a:cs typeface="Calibri"/>
              </a:rPr>
              <a:t>yr </a:t>
            </a:r>
            <a:r>
              <a:rPr lang="en-US" sz="4000" err="1">
                <a:effectLst>
                  <a:outerShdw blurRad="63500" dir="2700000" algn="tl" rotWithShape="0">
                    <a:prstClr val="white">
                      <a:alpha val="40000"/>
                    </a:prstClr>
                  </a:outerShdw>
                </a:effectLst>
                <a:latin typeface="Calibri"/>
                <a:ea typeface="+mn-lt"/>
                <a:cs typeface="Calibri"/>
              </a:rPr>
              <a:t>ysgol</a:t>
            </a:r>
            <a:r>
              <a:rPr lang="en-US" sz="4000" dirty="0">
                <a:effectLst>
                  <a:outerShdw blurRad="63500" dir="2700000" algn="tl" rotWithShape="0">
                    <a:prstClr val="white">
                      <a:alpha val="40000"/>
                    </a:prstClr>
                  </a:outerShdw>
                </a:effectLst>
                <a:latin typeface="Calibri"/>
                <a:ea typeface="+mn-lt"/>
                <a:cs typeface="Calibri"/>
              </a:rPr>
              <a:t> am </a:t>
            </a:r>
            <a:r>
              <a:rPr lang="en-US" sz="4000" err="1">
                <a:effectLst>
                  <a:outerShdw blurRad="63500" dir="2700000" algn="tl" rotWithShape="0">
                    <a:prstClr val="white">
                      <a:alpha val="40000"/>
                    </a:prstClr>
                  </a:outerShdw>
                </a:effectLst>
                <a:latin typeface="Calibri"/>
                <a:ea typeface="+mn-lt"/>
                <a:cs typeface="Calibri"/>
              </a:rPr>
              <a:t>eu</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hymdrechion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diflino</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wrth</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drefnu</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gweithgareddau</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cymdeithasol</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godi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arian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tuag</a:t>
            </a:r>
            <a:r>
              <a:rPr lang="en-US" sz="4000" dirty="0">
                <a:effectLst>
                  <a:outerShdw blurRad="63500" dir="2700000" algn="tl" rotWithShape="0">
                    <a:prstClr val="white">
                      <a:alpha val="40000"/>
                    </a:prstClr>
                  </a:outerShdw>
                </a:effectLst>
                <a:latin typeface="Calibri"/>
                <a:ea typeface="+mn-lt"/>
                <a:cs typeface="Calibri"/>
              </a:rPr>
              <a:t> at </a:t>
            </a:r>
            <a:r>
              <a:rPr lang="en-US" sz="4000" err="1">
                <a:effectLst>
                  <a:outerShdw blurRad="63500" dir="2700000" algn="tl" rotWithShape="0">
                    <a:prstClr val="white">
                      <a:alpha val="40000"/>
                    </a:prstClr>
                  </a:outerShdw>
                </a:effectLst>
                <a:latin typeface="Calibri"/>
                <a:ea typeface="+mn-lt"/>
                <a:cs typeface="Calibri"/>
              </a:rPr>
              <a:t>anghenion</a:t>
            </a:r>
            <a:r>
              <a:rPr lang="en-US" sz="4000" dirty="0">
                <a:effectLst>
                  <a:outerShdw blurRad="63500" dir="2700000" algn="tl" rotWithShape="0">
                    <a:prstClr val="white">
                      <a:alpha val="40000"/>
                    </a:prstClr>
                  </a:outerShdw>
                </a:effectLst>
                <a:latin typeface="Calibri"/>
                <a:ea typeface="+mn-lt"/>
                <a:cs typeface="Calibri"/>
              </a:rPr>
              <a:t> yr  </a:t>
            </a:r>
            <a:r>
              <a:rPr lang="en-US" sz="4000" err="1">
                <a:effectLst>
                  <a:outerShdw blurRad="63500" dir="2700000" algn="tl" rotWithShape="0">
                    <a:prstClr val="white">
                      <a:alpha val="40000"/>
                    </a:prstClr>
                  </a:outerShdw>
                </a:effectLst>
                <a:latin typeface="Calibri"/>
                <a:ea typeface="+mn-lt"/>
                <a:cs typeface="Calibri"/>
              </a:rPr>
              <a:t>ysgol</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Rhoddir</a:t>
            </a:r>
            <a:r>
              <a:rPr lang="en-US" sz="4000" dirty="0">
                <a:effectLst>
                  <a:outerShdw blurRad="63500" dir="2700000" algn="tl" rotWithShape="0">
                    <a:prstClr val="white">
                      <a:alpha val="40000"/>
                    </a:prstClr>
                  </a:outerShdw>
                </a:effectLst>
                <a:latin typeface="Calibri"/>
                <a:ea typeface="+mn-lt"/>
                <a:cs typeface="Calibri"/>
              </a:rPr>
              <a:t> yr </a:t>
            </a:r>
            <a:r>
              <a:rPr lang="en-US" sz="4000" err="1">
                <a:effectLst>
                  <a:outerShdw blurRad="63500" dir="2700000" algn="tl" rotWithShape="0">
                    <a:prstClr val="white">
                      <a:alpha val="40000"/>
                    </a:prstClr>
                  </a:outerShdw>
                </a:effectLst>
                <a:latin typeface="Calibri"/>
                <a:ea typeface="+mn-lt"/>
                <a:cs typeface="Calibri"/>
              </a:rPr>
              <a:t>arian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tuag</a:t>
            </a:r>
            <a:r>
              <a:rPr lang="en-US" sz="4000" dirty="0">
                <a:effectLst>
                  <a:outerShdw blurRad="63500" dir="2700000" algn="tl" rotWithShape="0">
                    <a:prstClr val="white">
                      <a:alpha val="40000"/>
                    </a:prstClr>
                  </a:outerShdw>
                </a:effectLst>
                <a:latin typeface="Calibri"/>
                <a:ea typeface="+mn-lt"/>
                <a:cs typeface="Calibri"/>
              </a:rPr>
              <a:t> at </a:t>
            </a:r>
            <a:r>
              <a:rPr lang="en-US" sz="4000" err="1">
                <a:effectLst>
                  <a:outerShdw blurRad="63500" dir="2700000" algn="tl" rotWithShape="0">
                    <a:prstClr val="white">
                      <a:alpha val="40000"/>
                    </a:prstClr>
                  </a:outerShdw>
                </a:effectLst>
                <a:latin typeface="Calibri"/>
                <a:ea typeface="+mn-lt"/>
                <a:cs typeface="Calibri"/>
              </a:rPr>
              <a:t>brynu</a:t>
            </a:r>
            <a:r>
              <a:rPr lang="en-US" sz="4000" dirty="0">
                <a:effectLst>
                  <a:outerShdw blurRad="63500" dir="2700000" algn="tl" rotWithShape="0">
                    <a:prstClr val="white">
                      <a:alpha val="40000"/>
                    </a:prstClr>
                  </a:outerShdw>
                </a:effectLst>
                <a:latin typeface="Calibri"/>
                <a:ea typeface="+mn-lt"/>
                <a:cs typeface="Calibri"/>
              </a:rPr>
              <a:t> offer </a:t>
            </a:r>
            <a:r>
              <a:rPr lang="en-US" sz="4000" err="1">
                <a:effectLst>
                  <a:outerShdw blurRad="63500" dir="2700000" algn="tl" rotWithShape="0">
                    <a:prstClr val="white">
                      <a:alpha val="40000"/>
                    </a:prstClr>
                  </a:outerShdw>
                </a:effectLst>
                <a:latin typeface="Calibri"/>
                <a:ea typeface="+mn-lt"/>
                <a:cs typeface="Calibri"/>
              </a:rPr>
              <a:t>addysgiadol</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yn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ôl</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dymuniad</a:t>
            </a:r>
            <a:r>
              <a:rPr lang="en-US" sz="4000" dirty="0">
                <a:effectLst>
                  <a:outerShdw blurRad="63500" dir="2700000" algn="tl" rotWithShape="0">
                    <a:prstClr val="white">
                      <a:alpha val="40000"/>
                    </a:prstClr>
                  </a:outerShdw>
                </a:effectLst>
                <a:latin typeface="Calibri"/>
                <a:ea typeface="+mn-lt"/>
                <a:cs typeface="Calibri"/>
              </a:rPr>
              <a:t> y </a:t>
            </a:r>
            <a:r>
              <a:rPr lang="en-US" sz="4000" err="1">
                <a:effectLst>
                  <a:outerShdw blurRad="63500" dir="2700000" algn="tl" rotWithShape="0">
                    <a:prstClr val="white">
                      <a:alpha val="40000"/>
                    </a:prstClr>
                  </a:outerShdw>
                </a:effectLst>
                <a:latin typeface="Calibri"/>
                <a:ea typeface="+mn-lt"/>
                <a:cs typeface="Calibri"/>
              </a:rPr>
              <a:t>prifathro</a:t>
            </a:r>
            <a:r>
              <a:rPr lang="en-US" sz="4000" dirty="0">
                <a:effectLst>
                  <a:outerShdw blurRad="63500" dir="2700000" algn="tl" rotWithShape="0">
                    <a:prstClr val="white">
                      <a:alpha val="40000"/>
                    </a:prstClr>
                  </a:outerShdw>
                </a:effectLst>
                <a:latin typeface="Calibri"/>
                <a:ea typeface="+mn-lt"/>
                <a:cs typeface="Calibri"/>
              </a:rPr>
              <a:t>.  Er </a:t>
            </a:r>
            <a:r>
              <a:rPr lang="en-US" sz="4000" err="1">
                <a:effectLst>
                  <a:outerShdw blurRad="63500" dir="2700000" algn="tl" rotWithShape="0">
                    <a:prstClr val="white">
                      <a:alpha val="40000"/>
                    </a:prstClr>
                  </a:outerShdw>
                </a:effectLst>
                <a:latin typeface="Calibri"/>
                <a:ea typeface="+mn-lt"/>
                <a:cs typeface="Calibri"/>
              </a:rPr>
              <a:t>enghraifft</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eleni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mae'r</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ysgol</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wedi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derbyn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oddi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wrth</a:t>
            </a:r>
            <a:r>
              <a:rPr lang="en-US" sz="4000" dirty="0">
                <a:effectLst>
                  <a:outerShdw blurRad="63500" dir="2700000" algn="tl" rotWithShape="0">
                    <a:prstClr val="white">
                      <a:alpha val="40000"/>
                    </a:prstClr>
                  </a:outerShdw>
                </a:effectLst>
                <a:latin typeface="Calibri"/>
                <a:ea typeface="+mn-lt"/>
                <a:cs typeface="Calibri"/>
              </a:rPr>
              <a:t> y GRhA:  Piano </a:t>
            </a:r>
            <a:r>
              <a:rPr lang="en-US" sz="4000" err="1">
                <a:effectLst>
                  <a:outerShdw blurRad="63500" dir="2700000" algn="tl" rotWithShape="0">
                    <a:prstClr val="white">
                      <a:alpha val="40000"/>
                    </a:prstClr>
                  </a:outerShdw>
                </a:effectLst>
                <a:latin typeface="Calibri"/>
                <a:ea typeface="+mn-lt"/>
                <a:cs typeface="Calibri"/>
              </a:rPr>
              <a:t>i'r</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neuadd</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tocynnau</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i'r</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Urdd</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llyfrau</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clocs</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gweithdai</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amrywiol</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llyfr</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i</a:t>
            </a:r>
            <a:r>
              <a:rPr lang="en-US" sz="4000" dirty="0">
                <a:effectLst>
                  <a:outerShdw blurRad="63500" dir="2700000" algn="tl" rotWithShape="0">
                    <a:prstClr val="white">
                      <a:alpha val="40000"/>
                    </a:prstClr>
                  </a:outerShdw>
                </a:effectLst>
                <a:latin typeface="Calibri"/>
                <a:ea typeface="+mn-lt"/>
                <a:cs typeface="Calibri"/>
              </a:rPr>
              <a:t> bob </a:t>
            </a:r>
            <a:r>
              <a:rPr lang="en-US" sz="4000" err="1">
                <a:effectLst>
                  <a:outerShdw blurRad="63500" dir="2700000" algn="tl" rotWithShape="0">
                    <a:prstClr val="white">
                      <a:alpha val="40000"/>
                    </a:prstClr>
                  </a:outerShdw>
                </a:effectLst>
                <a:latin typeface="Calibri"/>
                <a:ea typeface="+mn-lt"/>
                <a:cs typeface="Calibri"/>
              </a:rPr>
              <a:t>plentyn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arian</a:t>
            </a:r>
            <a:r>
              <a:rPr lang="en-US" sz="4000" dirty="0">
                <a:effectLst>
                  <a:outerShdw blurRad="63500" dir="2700000" algn="tl" rotWithShape="0">
                    <a:prstClr val="white">
                      <a:alpha val="40000"/>
                    </a:prstClr>
                  </a:outerShdw>
                </a:effectLst>
                <a:latin typeface="Calibri"/>
                <a:ea typeface="+mn-lt"/>
                <a:cs typeface="Calibri"/>
              </a:rPr>
              <a:t> </a:t>
            </a:r>
            <a:r>
              <a:rPr lang="en-US" sz="4000" err="1">
                <a:effectLst>
                  <a:outerShdw blurRad="63500" dir="2700000" algn="tl" rotWithShape="0">
                    <a:prstClr val="white">
                      <a:alpha val="40000"/>
                    </a:prstClr>
                  </a:outerShdw>
                </a:effectLst>
                <a:latin typeface="Calibri"/>
                <a:ea typeface="+mn-lt"/>
                <a:cs typeface="Calibri"/>
              </a:rPr>
              <a:t>i</a:t>
            </a:r>
            <a:r>
              <a:rPr lang="en-US" sz="4000" dirty="0">
                <a:effectLst>
                  <a:outerShdw blurRad="63500" dir="2700000" algn="tl" rotWithShape="0">
                    <a:prstClr val="white">
                      <a:alpha val="40000"/>
                    </a:prstClr>
                  </a:outerShdw>
                </a:effectLst>
                <a:latin typeface="Calibri"/>
                <a:ea typeface="+mn-lt"/>
                <a:cs typeface="Calibri"/>
              </a:rPr>
              <a:t> bob </a:t>
            </a:r>
            <a:r>
              <a:rPr lang="en-US" sz="4000" err="1">
                <a:effectLst>
                  <a:outerShdw blurRad="63500" dir="2700000" algn="tl" rotWithShape="0">
                    <a:prstClr val="white">
                      <a:alpha val="40000"/>
                    </a:prstClr>
                  </a:outerShdw>
                </a:effectLst>
                <a:latin typeface="Calibri"/>
                <a:ea typeface="+mn-lt"/>
                <a:cs typeface="Calibri"/>
              </a:rPr>
              <a:t>dosbarth</a:t>
            </a:r>
            <a:r>
              <a:rPr lang="en-US" sz="4000" dirty="0">
                <a:effectLst>
                  <a:outerShdw blurRad="63500" dir="2700000" algn="tl" rotWithShape="0">
                    <a:prstClr val="white">
                      <a:alpha val="40000"/>
                    </a:prstClr>
                  </a:outerShdw>
                </a:effectLst>
                <a:latin typeface="Calibri"/>
                <a:ea typeface="+mn-lt"/>
                <a:cs typeface="Calibri"/>
              </a:rPr>
              <a:t>. </a:t>
            </a:r>
            <a:endParaRPr lang="en-US"/>
          </a:p>
          <a:p>
            <a:pPr algn="ctr">
              <a:buNone/>
            </a:pPr>
            <a:r>
              <a:rPr lang="en-US" sz="4000" dirty="0">
                <a:effectLst>
                  <a:outerShdw blurRad="63500" dir="2700000" algn="tl" rotWithShape="0">
                    <a:prstClr val="white">
                      <a:alpha val="40000"/>
                    </a:prstClr>
                  </a:outerShdw>
                </a:effectLst>
                <a:latin typeface="Calibri"/>
                <a:ea typeface="Calibri"/>
                <a:cs typeface="Calibri"/>
              </a:rPr>
              <a:t>Fel </a:t>
            </a:r>
            <a:r>
              <a:rPr lang="en-US" sz="4000" dirty="0" err="1">
                <a:effectLst>
                  <a:outerShdw blurRad="63500" dir="2700000" algn="tl" rotWithShape="0">
                    <a:prstClr val="white">
                      <a:alpha val="40000"/>
                    </a:prstClr>
                  </a:outerShdw>
                </a:effectLst>
                <a:latin typeface="Calibri"/>
                <a:ea typeface="Calibri"/>
                <a:cs typeface="Calibri"/>
              </a:rPr>
              <a:t>ysgol</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rydym</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yn</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ddiolchgawr</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iawn</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iddynt</a:t>
            </a:r>
            <a:r>
              <a:rPr lang="en-US" sz="4000" dirty="0">
                <a:effectLst>
                  <a:outerShdw blurRad="63500" dir="2700000" algn="tl" rotWithShape="0">
                    <a:prstClr val="white">
                      <a:alpha val="40000"/>
                    </a:prstClr>
                  </a:outerShdw>
                </a:effectLst>
                <a:latin typeface="Calibri"/>
                <a:ea typeface="Calibri"/>
                <a:cs typeface="Calibri"/>
              </a:rPr>
              <a:t> am </a:t>
            </a:r>
            <a:r>
              <a:rPr lang="en-US" sz="4000" dirty="0" err="1">
                <a:effectLst>
                  <a:outerShdw blurRad="63500" dir="2700000" algn="tl" rotWithShape="0">
                    <a:prstClr val="white">
                      <a:alpha val="40000"/>
                    </a:prstClr>
                  </a:outerShdw>
                </a:effectLst>
                <a:latin typeface="Calibri"/>
                <a:ea typeface="Calibri"/>
                <a:cs typeface="Calibri"/>
              </a:rPr>
              <a:t>eu</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gwaith</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caled</a:t>
            </a:r>
            <a:r>
              <a:rPr lang="en-US" sz="4000" dirty="0">
                <a:effectLst>
                  <a:outerShdw blurRad="63500" dir="2700000" algn="tl" rotWithShape="0">
                    <a:prstClr val="white">
                      <a:alpha val="40000"/>
                    </a:prstClr>
                  </a:outerShdw>
                </a:effectLst>
                <a:latin typeface="Calibri"/>
                <a:ea typeface="Calibri"/>
                <a:cs typeface="Calibri"/>
              </a:rPr>
              <a:t>, </a:t>
            </a:r>
            <a:r>
              <a:rPr lang="en-US" sz="4000" dirty="0" err="1">
                <a:effectLst>
                  <a:outerShdw blurRad="63500" dir="2700000" algn="tl" rotWithShape="0">
                    <a:prstClr val="white">
                      <a:alpha val="40000"/>
                    </a:prstClr>
                  </a:outerShdw>
                </a:effectLst>
                <a:latin typeface="Calibri"/>
                <a:ea typeface="Calibri"/>
                <a:cs typeface="Calibri"/>
              </a:rPr>
              <a:t>ddiffuant</a:t>
            </a:r>
          </a:p>
        </p:txBody>
      </p:sp>
      <p:sp>
        <p:nvSpPr>
          <p:cNvPr id="4" name="Content Placeholder 3">
            <a:extLst>
              <a:ext uri="{FF2B5EF4-FFF2-40B4-BE49-F238E27FC236}">
                <a16:creationId xmlns:a16="http://schemas.microsoft.com/office/drawing/2014/main" id="{49142A21-46A6-089E-664E-DA82DB28123E}"/>
              </a:ext>
            </a:extLst>
          </p:cNvPr>
          <p:cNvSpPr>
            <a:spLocks noGrp="1"/>
          </p:cNvSpPr>
          <p:nvPr>
            <p:ph sz="half" idx="2"/>
          </p:nvPr>
        </p:nvSpPr>
        <p:spPr>
          <a:xfrm>
            <a:off x="4299514" y="1634906"/>
            <a:ext cx="4672049" cy="1408573"/>
          </a:xfrm>
          <a:solidFill>
            <a:schemeClr val="accent1">
              <a:lumMod val="20000"/>
              <a:lumOff val="80000"/>
            </a:schemeClr>
          </a:solidFill>
          <a:ln w="28575">
            <a:solidFill>
              <a:schemeClr val="bg2"/>
            </a:solidFill>
          </a:ln>
        </p:spPr>
        <p:txBody>
          <a:bodyPr vert="horz" lIns="91440" tIns="45720" rIns="91440" bIns="45720" rtlCol="0" anchor="t">
            <a:normAutofit fontScale="25000" lnSpcReduction="20000"/>
          </a:bodyPr>
          <a:lstStyle/>
          <a:p>
            <a:pPr marL="0" indent="0" algn="ctr">
              <a:buNone/>
            </a:pPr>
            <a:r>
              <a:rPr lang="en-GB" sz="4000">
                <a:effectLst>
                  <a:outerShdw blurRad="63500" dir="2700000" algn="tl" rotWithShape="0">
                    <a:prstClr val="white">
                      <a:alpha val="40000"/>
                    </a:prstClr>
                  </a:outerShdw>
                </a:effectLst>
                <a:latin typeface="Calibri"/>
                <a:ea typeface="+mn-lt"/>
                <a:cs typeface="Calibri"/>
              </a:rPr>
              <a:t>We are hugely indebted once  again this year to our school’s </a:t>
            </a:r>
            <a:r>
              <a:rPr lang="en-GB" sz="4000" b="1">
                <a:effectLst>
                  <a:outerShdw blurRad="63500" dir="2700000" algn="tl" rotWithShape="0">
                    <a:prstClr val="white">
                      <a:alpha val="40000"/>
                    </a:prstClr>
                  </a:outerShdw>
                </a:effectLst>
                <a:latin typeface="Calibri"/>
                <a:ea typeface="+mn-lt"/>
                <a:cs typeface="Calibri"/>
              </a:rPr>
              <a:t>Parent Teacher Association</a:t>
            </a:r>
            <a:r>
              <a:rPr lang="en-GB" sz="4000">
                <a:effectLst>
                  <a:outerShdw blurRad="63500" dir="2700000" algn="tl" rotWithShape="0">
                    <a:prstClr val="white">
                      <a:alpha val="40000"/>
                    </a:prstClr>
                  </a:outerShdw>
                </a:effectLst>
                <a:latin typeface="Calibri"/>
                <a:ea typeface="+mn-lt"/>
                <a:cs typeface="Calibri"/>
              </a:rPr>
              <a:t> for their unflagging efforts in  organising fund raising social  events for school. All funds are put towards  purchasing educational equipment requested by the  headteacher.  For example, this year, the PTA have paid for: a new piano for the Hall, tickets for the Urdd Eisteddfod,  new reading books, clogs, various workshops, a book for each pupil and money for each class. </a:t>
            </a:r>
          </a:p>
          <a:p>
            <a:pPr marL="0" indent="0" algn="ctr">
              <a:buNone/>
            </a:pPr>
            <a:r>
              <a:rPr lang="en-GB" sz="4000">
                <a:effectLst>
                  <a:outerShdw blurRad="63500" dir="2700000" algn="tl" rotWithShape="0">
                    <a:prstClr val="white">
                      <a:alpha val="40000"/>
                    </a:prstClr>
                  </a:outerShdw>
                </a:effectLst>
                <a:latin typeface="Calibri"/>
                <a:ea typeface="+mn-lt"/>
                <a:cs typeface="Calibri"/>
              </a:rPr>
              <a:t>As a school we very much  appreciate all their hard work. </a:t>
            </a:r>
          </a:p>
          <a:p>
            <a:pPr marL="0" indent="0" algn="ctr">
              <a:buNone/>
            </a:pPr>
            <a:r>
              <a:rPr lang="en-GB" sz="4000" err="1">
                <a:effectLst>
                  <a:outerShdw blurRad="63500" dir="2700000" algn="tl" rotWithShape="0">
                    <a:prstClr val="white">
                      <a:alpha val="40000"/>
                    </a:prstClr>
                  </a:outerShdw>
                </a:effectLst>
                <a:latin typeface="Calibri"/>
                <a:ea typeface="+mn-lt"/>
                <a:cs typeface="Calibri"/>
              </a:rPr>
              <a:t>rk</a:t>
            </a:r>
            <a:r>
              <a:rPr lang="en-GB" sz="4000">
                <a:effectLst>
                  <a:outerShdw blurRad="63500" dir="2700000" algn="tl" rotWithShape="0">
                    <a:prstClr val="white">
                      <a:alpha val="40000"/>
                    </a:prstClr>
                  </a:outerShdw>
                </a:effectLst>
                <a:latin typeface="Calibri"/>
                <a:ea typeface="+mn-lt"/>
                <a:cs typeface="Calibri"/>
              </a:rPr>
              <a:t>.  </a:t>
            </a:r>
            <a:endParaRPr lang="en-GB" sz="4000">
              <a:effectLst>
                <a:outerShdw blurRad="63500" dir="2700000" algn="tl" rotWithShape="0">
                  <a:prstClr val="white">
                    <a:alpha val="40000"/>
                  </a:prstClr>
                </a:outerShdw>
              </a:effectLst>
              <a:latin typeface="Calibri"/>
              <a:cs typeface="Calibri"/>
            </a:endParaRPr>
          </a:p>
          <a:p>
            <a:pPr>
              <a:buNone/>
            </a:pPr>
            <a:endParaRPr lang="en-US" sz="4000" b="1">
              <a:effectLst>
                <a:outerShdw blurRad="63500" dir="2700000" algn="tl" rotWithShape="0">
                  <a:prstClr val="white">
                    <a:alpha val="40000"/>
                  </a:prstClr>
                </a:outerShdw>
              </a:effectLst>
            </a:endParaRPr>
          </a:p>
          <a:p>
            <a:pPr marL="0" indent="0">
              <a:buNone/>
            </a:pPr>
            <a:br>
              <a:rPr lang="en-US"/>
            </a:br>
            <a:br>
              <a:rPr lang="en-US"/>
            </a:br>
            <a:endParaRPr lang="en-US">
              <a:effectLst>
                <a:outerShdw blurRad="63500" dir="2700000" algn="tl" rotWithShape="0">
                  <a:prstClr val="white">
                    <a:alpha val="40000"/>
                  </a:prstClr>
                </a:outerShdw>
              </a:effectLst>
            </a:endParaRPr>
          </a:p>
        </p:txBody>
      </p:sp>
      <p:sp>
        <p:nvSpPr>
          <p:cNvPr id="8" name="TextBox 7">
            <a:extLst>
              <a:ext uri="{FF2B5EF4-FFF2-40B4-BE49-F238E27FC236}">
                <a16:creationId xmlns:a16="http://schemas.microsoft.com/office/drawing/2014/main" id="{7A7DA444-F536-497C-AC20-29B508A4DCFB}"/>
              </a:ext>
            </a:extLst>
          </p:cNvPr>
          <p:cNvSpPr txBox="1"/>
          <p:nvPr/>
        </p:nvSpPr>
        <p:spPr>
          <a:xfrm>
            <a:off x="4299515" y="3050291"/>
            <a:ext cx="4690238" cy="3603238"/>
          </a:xfrm>
          <a:prstGeom prst="rect">
            <a:avLst/>
          </a:prstGeom>
          <a:solidFill>
            <a:schemeClr val="accent1">
              <a:lumMod val="20000"/>
              <a:lumOff val="80000"/>
            </a:schemeClr>
          </a:solidFill>
          <a:ln w="28575">
            <a:solidFill>
              <a:schemeClr val="bg2"/>
            </a:solidFill>
          </a:ln>
        </p:spPr>
        <p:txBody>
          <a:bodyPr wrap="square" lIns="91440" tIns="45720" rIns="91440" bIns="45720" anchor="t">
            <a:spAutoFit/>
          </a:bodyPr>
          <a:lstStyle/>
          <a:p>
            <a:r>
              <a:rPr lang="en-GB" sz="1000" b="1">
                <a:solidFill>
                  <a:schemeClr val="bg2"/>
                </a:solidFill>
                <a:latin typeface="Calibri"/>
                <a:cs typeface="Calibri"/>
              </a:rPr>
              <a:t>The Governing Body is proud of the close links between the School and the wider community. The School works closely with the Community Council and the local police to ensure that the School is an integral part of community activity. The police visit the pupils regularly. We go on various educational visits during the year and invite visitors to the School in order to reinforce our pupils' learning experiences.</a:t>
            </a:r>
          </a:p>
          <a:p>
            <a:endParaRPr lang="en-GB" sz="1000" b="1">
              <a:solidFill>
                <a:schemeClr val="bg2"/>
              </a:solidFill>
              <a:latin typeface="Calibri" panose="020F0502020204030204" pitchFamily="34" charset="0"/>
              <a:cs typeface="Calibri" panose="020F0502020204030204" pitchFamily="34" charset="0"/>
            </a:endParaRPr>
          </a:p>
          <a:p>
            <a:endParaRPr lang="en-GB" sz="1000" b="1">
              <a:solidFill>
                <a:schemeClr val="bg2"/>
              </a:solidFill>
              <a:latin typeface="Calibri" panose="020F0502020204030204" pitchFamily="34" charset="0"/>
              <a:cs typeface="Calibri" panose="020F0502020204030204" pitchFamily="34" charset="0"/>
            </a:endParaRPr>
          </a:p>
          <a:p>
            <a:r>
              <a:rPr lang="en-GB" sz="1000" b="1">
                <a:solidFill>
                  <a:schemeClr val="bg2"/>
                </a:solidFill>
                <a:latin typeface="Calibri"/>
                <a:cs typeface="Calibri"/>
              </a:rPr>
              <a:t>Examples of the visitors that attended School:</a:t>
            </a:r>
          </a:p>
          <a:p>
            <a:pPr marL="171450" indent="-171450">
              <a:buFont typeface="Arial"/>
              <a:buChar char="•"/>
            </a:pPr>
            <a:r>
              <a:rPr lang="en-GB" sz="1000">
                <a:solidFill>
                  <a:schemeClr val="bg2"/>
                </a:solidFill>
                <a:latin typeface="Calibri"/>
                <a:cs typeface="Calibri"/>
              </a:rPr>
              <a:t> • Educational Psychologist • Designed to Smile  • Eden• School Nurse • Nurses during nasal flu vaccine. •  Urdd Representatives • </a:t>
            </a:r>
            <a:r>
              <a:rPr lang="en-GB" sz="1000" err="1">
                <a:solidFill>
                  <a:schemeClr val="bg2"/>
                </a:solidFill>
                <a:latin typeface="Calibri"/>
                <a:cs typeface="Calibri"/>
              </a:rPr>
              <a:t>ChATT</a:t>
            </a:r>
            <a:r>
              <a:rPr lang="en-GB" sz="1000">
                <a:solidFill>
                  <a:schemeClr val="bg2"/>
                </a:solidFill>
                <a:latin typeface="Calibri"/>
                <a:cs typeface="Calibri"/>
              </a:rPr>
              <a:t> officer • SALT officers• Community Council members • The vicar  • Menter </a:t>
            </a:r>
            <a:r>
              <a:rPr lang="en-GB" sz="1000" err="1">
                <a:solidFill>
                  <a:schemeClr val="bg2"/>
                </a:solidFill>
                <a:latin typeface="Calibri"/>
                <a:cs typeface="Calibri"/>
              </a:rPr>
              <a:t>iaith</a:t>
            </a:r>
            <a:r>
              <a:rPr lang="en-GB" sz="1000">
                <a:solidFill>
                  <a:schemeClr val="bg2"/>
                </a:solidFill>
                <a:latin typeface="Calibri"/>
                <a:cs typeface="Calibri"/>
              </a:rPr>
              <a:t> • Shan Thomas- Healthy Schools • Health Visitors • SALT visits • Student Nurse • Trinity Students • Bible Explorer • Language specialist • </a:t>
            </a:r>
            <a:r>
              <a:rPr lang="en-GB" sz="1000" err="1">
                <a:solidFill>
                  <a:schemeClr val="bg2"/>
                </a:solidFill>
                <a:latin typeface="Calibri"/>
                <a:cs typeface="Calibri"/>
              </a:rPr>
              <a:t>Cogurdd</a:t>
            </a:r>
            <a:r>
              <a:rPr lang="en-GB" sz="1000">
                <a:solidFill>
                  <a:schemeClr val="bg2"/>
                </a:solidFill>
                <a:latin typeface="Calibri"/>
                <a:cs typeface="Calibri"/>
              </a:rPr>
              <a:t> judges •- ICT officer • Dental team for Dental check • Mrs Lowri Williams-  Chairman of Governors. • PC Kath • Cymraeg </a:t>
            </a:r>
            <a:r>
              <a:rPr lang="en-GB" sz="1000" err="1">
                <a:solidFill>
                  <a:schemeClr val="bg2"/>
                </a:solidFill>
                <a:latin typeface="Calibri"/>
                <a:cs typeface="Calibri"/>
              </a:rPr>
              <a:t>i’r</a:t>
            </a:r>
            <a:r>
              <a:rPr lang="en-GB" sz="1000">
                <a:solidFill>
                  <a:schemeClr val="bg2"/>
                </a:solidFill>
                <a:latin typeface="Calibri"/>
                <a:cs typeface="Calibri"/>
              </a:rPr>
              <a:t> </a:t>
            </a:r>
            <a:r>
              <a:rPr lang="en-GB" sz="1000" err="1">
                <a:solidFill>
                  <a:schemeClr val="bg2"/>
                </a:solidFill>
                <a:latin typeface="Calibri"/>
                <a:cs typeface="Calibri"/>
              </a:rPr>
              <a:t>Teulu</a:t>
            </a:r>
            <a:r>
              <a:rPr lang="en-GB" sz="1000">
                <a:solidFill>
                  <a:schemeClr val="bg2"/>
                </a:solidFill>
                <a:latin typeface="Calibri"/>
                <a:cs typeface="Calibri"/>
              </a:rPr>
              <a:t> • School Advisor • PCSO’s • Team - AGGaD  • Family Intervention Team • Trinity College tutors • Cath Williams • NSPCC • </a:t>
            </a:r>
            <a:r>
              <a:rPr lang="en-GB" sz="1000" err="1">
                <a:solidFill>
                  <a:schemeClr val="bg2"/>
                </a:solidFill>
                <a:latin typeface="Calibri"/>
                <a:cs typeface="Calibri"/>
              </a:rPr>
              <a:t>QEHigh</a:t>
            </a:r>
            <a:r>
              <a:rPr lang="en-GB" sz="1000">
                <a:solidFill>
                  <a:schemeClr val="bg2"/>
                </a:solidFill>
                <a:latin typeface="Calibri"/>
                <a:cs typeface="Calibri"/>
              </a:rPr>
              <a:t> and Bro Myrddin teachers  • Physiotherapists • Marci G  • Val Newton • Social Services • </a:t>
            </a:r>
            <a:r>
              <a:rPr lang="en-GB" sz="1000" err="1">
                <a:solidFill>
                  <a:schemeClr val="bg2"/>
                </a:solidFill>
                <a:latin typeface="Calibri"/>
                <a:cs typeface="Calibri"/>
              </a:rPr>
              <a:t>Comcen</a:t>
            </a:r>
            <a:r>
              <a:rPr lang="en-GB" sz="1000">
                <a:solidFill>
                  <a:schemeClr val="bg2"/>
                </a:solidFill>
                <a:latin typeface="Calibri"/>
                <a:cs typeface="Calibri"/>
              </a:rPr>
              <a:t> • School Catering Team • PAT testing • </a:t>
            </a:r>
            <a:r>
              <a:rPr lang="en-GB" sz="1000" err="1">
                <a:solidFill>
                  <a:schemeClr val="bg2"/>
                </a:solidFill>
                <a:latin typeface="Calibri"/>
                <a:cs typeface="Calibri"/>
              </a:rPr>
              <a:t>Colorfoto</a:t>
            </a:r>
            <a:r>
              <a:rPr lang="en-GB" sz="1000">
                <a:solidFill>
                  <a:schemeClr val="bg2"/>
                </a:solidFill>
                <a:latin typeface="Calibri"/>
                <a:cs typeface="Calibri"/>
              </a:rPr>
              <a:t> • </a:t>
            </a:r>
            <a:r>
              <a:rPr lang="en-GB" sz="1000" err="1">
                <a:solidFill>
                  <a:schemeClr val="bg2"/>
                </a:solidFill>
                <a:latin typeface="Calibri"/>
                <a:cs typeface="Calibri"/>
              </a:rPr>
              <a:t>Kerbcraft</a:t>
            </a:r>
            <a:r>
              <a:rPr lang="en-GB" sz="1000">
                <a:solidFill>
                  <a:schemeClr val="bg2"/>
                </a:solidFill>
                <a:latin typeface="Calibri"/>
                <a:cs typeface="Calibri"/>
              </a:rPr>
              <a:t> • Iaith a </a:t>
            </a:r>
            <a:r>
              <a:rPr lang="en-GB" sz="1000" err="1">
                <a:solidFill>
                  <a:schemeClr val="bg2"/>
                </a:solidFill>
                <a:latin typeface="Calibri"/>
                <a:cs typeface="Calibri"/>
              </a:rPr>
              <a:t>Chwarae</a:t>
            </a:r>
            <a:r>
              <a:rPr lang="en-GB" sz="1000">
                <a:solidFill>
                  <a:schemeClr val="bg2"/>
                </a:solidFill>
                <a:latin typeface="Calibri"/>
                <a:cs typeface="Calibri"/>
              </a:rPr>
              <a:t>   • 'Agor y </a:t>
            </a:r>
            <a:r>
              <a:rPr lang="en-GB" sz="1000" err="1">
                <a:solidFill>
                  <a:schemeClr val="bg2"/>
                </a:solidFill>
                <a:latin typeface="Calibri"/>
                <a:cs typeface="Calibri"/>
              </a:rPr>
              <a:t>Llyfr</a:t>
            </a:r>
            <a:r>
              <a:rPr lang="en-GB" sz="1000">
                <a:solidFill>
                  <a:schemeClr val="bg2"/>
                </a:solidFill>
                <a:latin typeface="Calibri"/>
                <a:cs typeface="Calibri"/>
              </a:rPr>
              <a:t>' and Emyr Williams (Minister)  •Reading Volunteers  •Scholastic  •Fire Service  •A visitor from India  •Carmarthen Hockey Club  • Visual Impairment Service  •Welsh Whisperer  •Cycle Proficiency Trainers  •Lowri Sion</a:t>
            </a:r>
            <a:endParaRPr lang="en-GB" sz="900">
              <a:solidFill>
                <a:schemeClr val="bg2"/>
              </a:solidFill>
              <a:latin typeface="Calibri"/>
              <a:ea typeface="Calibri"/>
              <a:cs typeface="Calibri"/>
            </a:endParaRPr>
          </a:p>
          <a:p>
            <a:endParaRPr lang="en-GB" sz="900">
              <a:solidFill>
                <a:schemeClr val="bg2"/>
              </a:solidFill>
            </a:endParaRPr>
          </a:p>
        </p:txBody>
      </p:sp>
      <p:sp>
        <p:nvSpPr>
          <p:cNvPr id="7" name="Content Placeholder 2">
            <a:extLst>
              <a:ext uri="{FF2B5EF4-FFF2-40B4-BE49-F238E27FC236}">
                <a16:creationId xmlns:a16="http://schemas.microsoft.com/office/drawing/2014/main" id="{BC1461BF-C75A-BA4C-6289-CD5A58FAA222}"/>
              </a:ext>
            </a:extLst>
          </p:cNvPr>
          <p:cNvSpPr txBox="1">
            <a:spLocks/>
          </p:cNvSpPr>
          <p:nvPr/>
        </p:nvSpPr>
        <p:spPr>
          <a:xfrm>
            <a:off x="199696" y="3035408"/>
            <a:ext cx="4080313" cy="3615745"/>
          </a:xfrm>
          <a:prstGeom prst="rect">
            <a:avLst/>
          </a:prstGeom>
          <a:solidFill>
            <a:schemeClr val="accent1">
              <a:lumMod val="40000"/>
              <a:lumOff val="60000"/>
            </a:schemeClr>
          </a:solidFill>
          <a:ln w="28575">
            <a:solidFill>
              <a:schemeClr val="bg2"/>
            </a:solidFill>
          </a:ln>
        </p:spPr>
        <p:txBody>
          <a:bodyPr vert="horz" wrap="square" lIns="91440" tIns="45720" rIns="91440" bIns="45720" rtlCol="0" anchor="ctr">
            <a:normAutofit fontScale="25000" lnSpcReduction="20000"/>
          </a:bodyPr>
          <a:lstStyle>
            <a:lvl1pPr marL="282575" indent="-282575" algn="l" defTabSz="914400" rtl="0" eaLnBrk="1" latinLnBrk="0" hangingPunct="1">
              <a:spcBef>
                <a:spcPts val="20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a:solidFill>
                  <a:schemeClr val="bg2"/>
                </a:solidFill>
                <a:effectLst>
                  <a:outerShdw blurRad="63500" dir="2700000" algn="tl" rotWithShape="0">
                    <a:schemeClr val="tx1">
                      <a:alpha val="40000"/>
                    </a:schemeClr>
                  </a:outerShdw>
                </a:effectLst>
                <a:latin typeface="+mn-lt"/>
                <a:ea typeface="+mn-ea"/>
                <a:cs typeface="+mn-cs"/>
              </a:defRPr>
            </a:lvl9pPr>
          </a:lstStyle>
          <a:p>
            <a:pPr>
              <a:buNone/>
            </a:pPr>
            <a:r>
              <a:rPr lang="en-GB" sz="4000" b="1" dirty="0">
                <a:latin typeface="Calibri"/>
                <a:ea typeface="Calibri"/>
                <a:cs typeface="Calibri"/>
              </a:rPr>
              <a:t>         </a:t>
            </a:r>
            <a:endParaRPr lang="en-US" sz="4000">
              <a:solidFill>
                <a:srgbClr val="FFFFFF"/>
              </a:solidFill>
              <a:latin typeface="Calibri"/>
              <a:ea typeface="Calibri"/>
              <a:cs typeface="Calibri"/>
            </a:endParaRPr>
          </a:p>
          <a:p>
            <a:pPr marL="0" indent="0">
              <a:buNone/>
            </a:pPr>
            <a:r>
              <a:rPr lang="en-GB" sz="4000" b="1">
                <a:latin typeface="Calibri"/>
                <a:ea typeface="Calibri"/>
                <a:cs typeface="Calibri"/>
              </a:rPr>
              <a:t>Mae’r Corff Llywodraethol yn ymfalchïo yn y cysylltiadau agos sydd</a:t>
            </a:r>
            <a:r>
              <a:rPr lang="en-GB" sz="4000" b="1" dirty="0">
                <a:latin typeface="Calibri"/>
                <a:ea typeface="Calibri"/>
                <a:cs typeface="Calibri"/>
              </a:rPr>
              <a:t> </a:t>
            </a:r>
            <a:r>
              <a:rPr lang="en-GB" sz="4000" b="1" err="1">
                <a:latin typeface="Calibri"/>
                <a:ea typeface="Calibri"/>
                <a:cs typeface="Calibri"/>
              </a:rPr>
              <a:t>rhwng</a:t>
            </a:r>
            <a:r>
              <a:rPr lang="en-GB" sz="4000" b="1" dirty="0">
                <a:latin typeface="Calibri"/>
                <a:ea typeface="Calibri"/>
                <a:cs typeface="Calibri"/>
              </a:rPr>
              <a:t> </a:t>
            </a:r>
            <a:r>
              <a:rPr lang="en-GB" sz="4000" b="1" err="1">
                <a:latin typeface="Calibri"/>
                <a:ea typeface="Calibri"/>
                <a:cs typeface="Calibri"/>
              </a:rPr>
              <a:t>yrYsgol</a:t>
            </a:r>
            <a:r>
              <a:rPr lang="en-GB" sz="4000" b="1" dirty="0">
                <a:latin typeface="Calibri"/>
                <a:ea typeface="Calibri"/>
                <a:cs typeface="Calibri"/>
              </a:rPr>
              <a:t> </a:t>
            </a:r>
            <a:r>
              <a:rPr lang="en-GB" sz="4000" b="1" err="1">
                <a:latin typeface="Calibri"/>
                <a:ea typeface="Calibri"/>
                <a:cs typeface="Calibri"/>
              </a:rPr>
              <a:t>a’r</a:t>
            </a:r>
            <a:r>
              <a:rPr lang="en-GB" sz="4000" b="1" dirty="0">
                <a:latin typeface="Calibri"/>
                <a:ea typeface="Calibri"/>
                <a:cs typeface="Calibri"/>
              </a:rPr>
              <a:t> </a:t>
            </a:r>
            <a:r>
              <a:rPr lang="en-GB" sz="4000" b="1" err="1">
                <a:latin typeface="Calibri"/>
                <a:ea typeface="Calibri"/>
                <a:cs typeface="Calibri"/>
              </a:rPr>
              <a:t>gymuned</a:t>
            </a:r>
            <a:r>
              <a:rPr lang="en-GB" sz="4000" b="1" dirty="0">
                <a:latin typeface="Calibri"/>
                <a:ea typeface="Calibri"/>
                <a:cs typeface="Calibri"/>
              </a:rPr>
              <a:t> </a:t>
            </a:r>
            <a:r>
              <a:rPr lang="en-GB" sz="4000" b="1" err="1">
                <a:latin typeface="Calibri"/>
                <a:ea typeface="Calibri"/>
                <a:cs typeface="Calibri"/>
              </a:rPr>
              <a:t>ehangach</a:t>
            </a:r>
            <a:r>
              <a:rPr lang="en-GB" sz="4000" b="1" dirty="0">
                <a:latin typeface="Calibri"/>
                <a:ea typeface="Calibri"/>
                <a:cs typeface="Calibri"/>
              </a:rPr>
              <a:t>. </a:t>
            </a:r>
            <a:r>
              <a:rPr lang="en-GB" sz="4000" b="1" err="1">
                <a:latin typeface="Calibri"/>
                <a:ea typeface="Calibri"/>
                <a:cs typeface="Calibri"/>
              </a:rPr>
              <a:t>Mae’r</a:t>
            </a:r>
            <a:r>
              <a:rPr lang="en-GB" sz="4000" b="1" dirty="0">
                <a:latin typeface="Calibri"/>
                <a:ea typeface="Calibri"/>
                <a:cs typeface="Calibri"/>
              </a:rPr>
              <a:t> Ysgol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gweithio’n</a:t>
            </a:r>
            <a:r>
              <a:rPr lang="en-GB" sz="4000" b="1" dirty="0">
                <a:latin typeface="Calibri"/>
                <a:ea typeface="Calibri"/>
                <a:cs typeface="Calibri"/>
              </a:rPr>
              <a:t> </a:t>
            </a:r>
            <a:r>
              <a:rPr lang="en-GB" sz="4000" b="1" err="1">
                <a:latin typeface="Calibri"/>
                <a:ea typeface="Calibri"/>
                <a:cs typeface="Calibri"/>
              </a:rPr>
              <a:t>agos</a:t>
            </a:r>
            <a:r>
              <a:rPr lang="en-GB" sz="4000" b="1" dirty="0">
                <a:latin typeface="Calibri"/>
                <a:ea typeface="Calibri"/>
                <a:cs typeface="Calibri"/>
              </a:rPr>
              <a:t> </a:t>
            </a:r>
            <a:r>
              <a:rPr lang="en-GB" sz="4000" b="1" err="1">
                <a:latin typeface="Calibri"/>
                <a:ea typeface="Calibri"/>
                <a:cs typeface="Calibri"/>
              </a:rPr>
              <a:t>gyda’r</a:t>
            </a:r>
            <a:r>
              <a:rPr lang="en-GB" sz="4000" b="1" dirty="0">
                <a:latin typeface="Calibri"/>
                <a:ea typeface="Calibri"/>
                <a:cs typeface="Calibri"/>
              </a:rPr>
              <a:t> </a:t>
            </a:r>
            <a:r>
              <a:rPr lang="en-GB" sz="4000" b="1" err="1">
                <a:latin typeface="Calibri"/>
                <a:ea typeface="Calibri"/>
                <a:cs typeface="Calibri"/>
              </a:rPr>
              <a:t>Cyngor</a:t>
            </a:r>
            <a:r>
              <a:rPr lang="en-GB" sz="4000" b="1" dirty="0">
                <a:latin typeface="Calibri"/>
                <a:ea typeface="Calibri"/>
                <a:cs typeface="Calibri"/>
              </a:rPr>
              <a:t> </a:t>
            </a:r>
            <a:r>
              <a:rPr lang="en-GB" sz="4000" b="1" err="1">
                <a:latin typeface="Calibri"/>
                <a:ea typeface="Calibri"/>
                <a:cs typeface="Calibri"/>
              </a:rPr>
              <a:t>Cymuned</a:t>
            </a:r>
            <a:r>
              <a:rPr lang="en-GB" sz="4000" b="1" dirty="0">
                <a:latin typeface="Calibri"/>
                <a:ea typeface="Calibri"/>
                <a:cs typeface="Calibri"/>
              </a:rPr>
              <a:t> </a:t>
            </a:r>
            <a:r>
              <a:rPr lang="en-GB" sz="4000" b="1" err="1">
                <a:latin typeface="Calibri"/>
                <a:ea typeface="Calibri"/>
                <a:cs typeface="Calibri"/>
              </a:rPr>
              <a:t>a’r</a:t>
            </a:r>
            <a:r>
              <a:rPr lang="en-GB" sz="4000" b="1" dirty="0">
                <a:latin typeface="Calibri"/>
                <a:ea typeface="Calibri"/>
                <a:cs typeface="Calibri"/>
              </a:rPr>
              <a:t> </a:t>
            </a:r>
            <a:r>
              <a:rPr lang="en-GB" sz="4000" b="1" err="1">
                <a:latin typeface="Calibri"/>
                <a:ea typeface="Calibri"/>
                <a:cs typeface="Calibri"/>
              </a:rPr>
              <a:t>heddlu</a:t>
            </a:r>
            <a:r>
              <a:rPr lang="en-GB" sz="4000" b="1" dirty="0">
                <a:latin typeface="Calibri"/>
                <a:ea typeface="Calibri"/>
                <a:cs typeface="Calibri"/>
              </a:rPr>
              <a:t> </a:t>
            </a:r>
            <a:r>
              <a:rPr lang="en-GB" sz="4000" b="1" err="1">
                <a:latin typeface="Calibri"/>
                <a:ea typeface="Calibri"/>
                <a:cs typeface="Calibri"/>
              </a:rPr>
              <a:t>lleol</a:t>
            </a:r>
            <a:r>
              <a:rPr lang="en-GB" sz="4000" b="1" dirty="0">
                <a:latin typeface="Calibri"/>
                <a:ea typeface="Calibri"/>
                <a:cs typeface="Calibri"/>
              </a:rPr>
              <a:t> </a:t>
            </a:r>
            <a:r>
              <a:rPr lang="en-GB" sz="4000" b="1" err="1">
                <a:latin typeface="Calibri"/>
                <a:ea typeface="Calibri"/>
                <a:cs typeface="Calibri"/>
              </a:rPr>
              <a:t>i</a:t>
            </a:r>
            <a:r>
              <a:rPr lang="en-GB" sz="4000" b="1" dirty="0">
                <a:latin typeface="Calibri"/>
                <a:ea typeface="Calibri"/>
                <a:cs typeface="Calibri"/>
              </a:rPr>
              <a:t> </a:t>
            </a:r>
            <a:r>
              <a:rPr lang="en-GB" sz="4000" b="1" err="1">
                <a:latin typeface="Calibri"/>
                <a:ea typeface="Calibri"/>
                <a:cs typeface="Calibri"/>
              </a:rPr>
              <a:t>sicrhau</a:t>
            </a:r>
            <a:r>
              <a:rPr lang="en-GB" sz="4000" b="1" dirty="0">
                <a:latin typeface="Calibri"/>
                <a:ea typeface="Calibri"/>
                <a:cs typeface="Calibri"/>
              </a:rPr>
              <a:t> </a:t>
            </a:r>
            <a:r>
              <a:rPr lang="en-GB" sz="4000" b="1" err="1">
                <a:latin typeface="Calibri"/>
                <a:ea typeface="Calibri"/>
                <a:cs typeface="Calibri"/>
              </a:rPr>
              <a:t>fod</a:t>
            </a:r>
            <a:r>
              <a:rPr lang="en-GB" sz="4000" b="1" dirty="0">
                <a:latin typeface="Calibri"/>
                <a:ea typeface="Calibri"/>
                <a:cs typeface="Calibri"/>
              </a:rPr>
              <a:t> yr Ysgol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rhanannatod</a:t>
            </a:r>
            <a:r>
              <a:rPr lang="en-GB" sz="4000" b="1" dirty="0">
                <a:latin typeface="Calibri"/>
                <a:ea typeface="Calibri"/>
                <a:cs typeface="Calibri"/>
              </a:rPr>
              <a:t> o </a:t>
            </a:r>
            <a:r>
              <a:rPr lang="en-GB" sz="4000" b="1" err="1">
                <a:latin typeface="Calibri"/>
                <a:ea typeface="Calibri"/>
                <a:cs typeface="Calibri"/>
              </a:rPr>
              <a:t>weithgarwch</a:t>
            </a:r>
            <a:r>
              <a:rPr lang="en-GB" sz="4000" b="1" dirty="0">
                <a:latin typeface="Calibri"/>
                <a:ea typeface="Calibri"/>
                <a:cs typeface="Calibri"/>
              </a:rPr>
              <a:t> y </a:t>
            </a:r>
            <a:r>
              <a:rPr lang="en-GB" sz="4000" b="1" err="1">
                <a:latin typeface="Calibri"/>
                <a:ea typeface="Calibri"/>
                <a:cs typeface="Calibri"/>
              </a:rPr>
              <a:t>gymuned</a:t>
            </a:r>
            <a:r>
              <a:rPr lang="en-GB" sz="4000" b="1" dirty="0">
                <a:latin typeface="Calibri"/>
                <a:ea typeface="Calibri"/>
                <a:cs typeface="Calibri"/>
              </a:rPr>
              <a:t>.  </a:t>
            </a:r>
            <a:r>
              <a:rPr lang="en-GB" sz="4000" b="1" err="1">
                <a:latin typeface="Calibri"/>
                <a:ea typeface="Calibri"/>
                <a:cs typeface="Calibri"/>
              </a:rPr>
              <a:t>Mae’r</a:t>
            </a:r>
            <a:r>
              <a:rPr lang="en-GB" sz="4000" b="1" dirty="0">
                <a:latin typeface="Calibri"/>
                <a:ea typeface="Calibri"/>
                <a:cs typeface="Calibri"/>
              </a:rPr>
              <a:t> </a:t>
            </a:r>
            <a:r>
              <a:rPr lang="en-GB" sz="4000" b="1" err="1">
                <a:latin typeface="Calibri"/>
                <a:ea typeface="Calibri"/>
                <a:cs typeface="Calibri"/>
              </a:rPr>
              <a:t>heddlu</a:t>
            </a:r>
            <a:r>
              <a:rPr lang="en-GB" sz="4000" b="1" dirty="0">
                <a:latin typeface="Calibri"/>
                <a:ea typeface="Calibri"/>
                <a:cs typeface="Calibri"/>
              </a:rPr>
              <a:t>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ymweld</a:t>
            </a:r>
            <a:r>
              <a:rPr lang="en-GB" sz="4000" b="1" dirty="0">
                <a:latin typeface="Calibri"/>
                <a:ea typeface="Calibri"/>
                <a:cs typeface="Calibri"/>
              </a:rPr>
              <a:t> </a:t>
            </a:r>
            <a:r>
              <a:rPr lang="en-GB" sz="4000" b="1" err="1">
                <a:latin typeface="Calibri"/>
                <a:ea typeface="Calibri"/>
                <a:cs typeface="Calibri"/>
              </a:rPr>
              <a:t>â’rdisgyblion</a:t>
            </a:r>
            <a:r>
              <a:rPr lang="en-GB" sz="4000" b="1" dirty="0">
                <a:latin typeface="Calibri"/>
                <a:ea typeface="Calibri"/>
                <a:cs typeface="Calibri"/>
              </a:rPr>
              <a:t>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rheolaidd</a:t>
            </a:r>
            <a:r>
              <a:rPr lang="en-GB" sz="4000" b="1" dirty="0">
                <a:latin typeface="Calibri"/>
                <a:ea typeface="Calibri"/>
                <a:cs typeface="Calibri"/>
              </a:rPr>
              <a:t>. </a:t>
            </a:r>
            <a:r>
              <a:rPr lang="en-GB" sz="4000" b="1" err="1">
                <a:latin typeface="Calibri"/>
                <a:ea typeface="Calibri"/>
                <a:cs typeface="Calibri"/>
              </a:rPr>
              <a:t>Rydym</a:t>
            </a:r>
            <a:r>
              <a:rPr lang="en-GB" sz="4000" b="1" dirty="0">
                <a:latin typeface="Calibri"/>
                <a:ea typeface="Calibri"/>
                <a:cs typeface="Calibri"/>
              </a:rPr>
              <a:t>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mynd</a:t>
            </a:r>
            <a:r>
              <a:rPr lang="en-GB" sz="4000" b="1" dirty="0">
                <a:latin typeface="Calibri"/>
                <a:ea typeface="Calibri"/>
                <a:cs typeface="Calibri"/>
              </a:rPr>
              <a:t> </a:t>
            </a:r>
            <a:r>
              <a:rPr lang="en-GB" sz="4000" b="1" err="1">
                <a:latin typeface="Calibri"/>
                <a:ea typeface="Calibri"/>
                <a:cs typeface="Calibri"/>
              </a:rPr>
              <a:t>ar</a:t>
            </a:r>
            <a:r>
              <a:rPr lang="en-GB" sz="4000" b="1" dirty="0">
                <a:latin typeface="Calibri"/>
                <a:ea typeface="Calibri"/>
                <a:cs typeface="Calibri"/>
              </a:rPr>
              <a:t> </a:t>
            </a:r>
            <a:r>
              <a:rPr lang="en-GB" sz="4000" b="1" err="1">
                <a:latin typeface="Calibri"/>
                <a:ea typeface="Calibri"/>
                <a:cs typeface="Calibri"/>
              </a:rPr>
              <a:t>amryw</a:t>
            </a:r>
            <a:r>
              <a:rPr lang="en-GB" sz="4000" b="1" dirty="0">
                <a:latin typeface="Calibri"/>
                <a:ea typeface="Calibri"/>
                <a:cs typeface="Calibri"/>
              </a:rPr>
              <a:t> o </a:t>
            </a:r>
            <a:r>
              <a:rPr lang="en-GB" sz="4000" b="1" err="1">
                <a:latin typeface="Calibri"/>
                <a:ea typeface="Calibri"/>
                <a:cs typeface="Calibri"/>
              </a:rPr>
              <a:t>ymweliadauaddysgol</a:t>
            </a:r>
            <a:r>
              <a:rPr lang="en-GB" sz="4000" b="1" dirty="0">
                <a:latin typeface="Calibri"/>
                <a:ea typeface="Calibri"/>
                <a:cs typeface="Calibri"/>
              </a:rPr>
              <a:t>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ystod</a:t>
            </a:r>
            <a:r>
              <a:rPr lang="en-GB" sz="4000" b="1" dirty="0">
                <a:latin typeface="Calibri"/>
                <a:ea typeface="Calibri"/>
                <a:cs typeface="Calibri"/>
              </a:rPr>
              <a:t> y </a:t>
            </a:r>
            <a:r>
              <a:rPr lang="en-GB" sz="4000" b="1" err="1">
                <a:latin typeface="Calibri"/>
                <a:ea typeface="Calibri"/>
                <a:cs typeface="Calibri"/>
              </a:rPr>
              <a:t>flwyddyn</a:t>
            </a:r>
            <a:r>
              <a:rPr lang="en-GB" sz="4000" b="1" dirty="0">
                <a:latin typeface="Calibri"/>
                <a:ea typeface="Calibri"/>
                <a:cs typeface="Calibri"/>
              </a:rPr>
              <a:t> ac </a:t>
            </a:r>
            <a:r>
              <a:rPr lang="en-GB" sz="4000" b="1" err="1">
                <a:latin typeface="Calibri"/>
                <a:ea typeface="Calibri"/>
                <a:cs typeface="Calibri"/>
              </a:rPr>
              <a:t>yn</a:t>
            </a:r>
            <a:r>
              <a:rPr lang="en-GB" sz="4000" b="1" dirty="0">
                <a:latin typeface="Calibri"/>
                <a:ea typeface="Calibri"/>
                <a:cs typeface="Calibri"/>
              </a:rPr>
              <a:t> </a:t>
            </a:r>
            <a:r>
              <a:rPr lang="en-GB" sz="4000" b="1" err="1">
                <a:latin typeface="Calibri"/>
                <a:ea typeface="Calibri"/>
                <a:cs typeface="Calibri"/>
              </a:rPr>
              <a:t>gwahodd</a:t>
            </a:r>
            <a:r>
              <a:rPr lang="en-GB" sz="4000" b="1" dirty="0">
                <a:latin typeface="Calibri"/>
                <a:ea typeface="Calibri"/>
                <a:cs typeface="Calibri"/>
              </a:rPr>
              <a:t> </a:t>
            </a:r>
            <a:r>
              <a:rPr lang="en-GB" sz="4000" b="1" err="1">
                <a:latin typeface="Calibri"/>
                <a:ea typeface="Calibri"/>
                <a:cs typeface="Calibri"/>
              </a:rPr>
              <a:t>ymwelwyr</a:t>
            </a:r>
            <a:r>
              <a:rPr lang="en-GB" sz="4000" b="1" dirty="0">
                <a:latin typeface="Calibri"/>
                <a:ea typeface="Calibri"/>
                <a:cs typeface="Calibri"/>
              </a:rPr>
              <a:t> </a:t>
            </a:r>
            <a:r>
              <a:rPr lang="en-GB" sz="4000" b="1" err="1">
                <a:latin typeface="Calibri"/>
                <a:ea typeface="Calibri"/>
                <a:cs typeface="Calibri"/>
              </a:rPr>
              <a:t>i’r</a:t>
            </a:r>
            <a:r>
              <a:rPr lang="en-GB" sz="4000" b="1" dirty="0">
                <a:latin typeface="Calibri"/>
                <a:ea typeface="Calibri"/>
                <a:cs typeface="Calibri"/>
              </a:rPr>
              <a:t> Ysgol  </a:t>
            </a:r>
            <a:r>
              <a:rPr lang="en-GB" sz="4000" b="1" err="1">
                <a:latin typeface="Calibri"/>
                <a:ea typeface="Calibri"/>
                <a:cs typeface="Calibri"/>
              </a:rPr>
              <a:t>ermwyn</a:t>
            </a:r>
            <a:r>
              <a:rPr lang="en-GB" sz="4000" b="1" dirty="0">
                <a:latin typeface="Calibri"/>
                <a:ea typeface="Calibri"/>
                <a:cs typeface="Calibri"/>
              </a:rPr>
              <a:t> </a:t>
            </a:r>
            <a:r>
              <a:rPr lang="en-GB" sz="4000" b="1" err="1">
                <a:latin typeface="Calibri"/>
                <a:ea typeface="Calibri"/>
                <a:cs typeface="Calibri"/>
              </a:rPr>
              <a:t>atgyfnerthu</a:t>
            </a:r>
            <a:r>
              <a:rPr lang="en-GB" sz="4000" b="1" dirty="0">
                <a:latin typeface="Calibri"/>
                <a:ea typeface="Calibri"/>
                <a:cs typeface="Calibri"/>
              </a:rPr>
              <a:t> </a:t>
            </a:r>
            <a:r>
              <a:rPr lang="en-GB" sz="4000" b="1" err="1">
                <a:latin typeface="Calibri"/>
                <a:ea typeface="Calibri"/>
                <a:cs typeface="Calibri"/>
              </a:rPr>
              <a:t>profiadau</a:t>
            </a:r>
            <a:r>
              <a:rPr lang="en-GB" sz="4000" b="1" dirty="0">
                <a:latin typeface="Calibri"/>
                <a:ea typeface="Calibri"/>
                <a:cs typeface="Calibri"/>
              </a:rPr>
              <a:t> </a:t>
            </a:r>
            <a:r>
              <a:rPr lang="en-GB" sz="4000" b="1" err="1">
                <a:latin typeface="Calibri"/>
                <a:ea typeface="Calibri"/>
                <a:cs typeface="Calibri"/>
              </a:rPr>
              <a:t>dysgu</a:t>
            </a:r>
            <a:r>
              <a:rPr lang="en-GB" sz="4000" b="1" dirty="0">
                <a:latin typeface="Calibri"/>
                <a:ea typeface="Calibri"/>
                <a:cs typeface="Calibri"/>
              </a:rPr>
              <a:t> </a:t>
            </a:r>
            <a:r>
              <a:rPr lang="en-GB" sz="4000" b="1" err="1">
                <a:latin typeface="Calibri"/>
                <a:ea typeface="Calibri"/>
                <a:cs typeface="Calibri"/>
              </a:rPr>
              <a:t>ein</a:t>
            </a:r>
            <a:r>
              <a:rPr lang="en-GB" sz="4000" b="1" dirty="0">
                <a:latin typeface="Calibri"/>
                <a:ea typeface="Calibri"/>
                <a:cs typeface="Calibri"/>
              </a:rPr>
              <a:t> </a:t>
            </a:r>
            <a:r>
              <a:rPr lang="en-GB" sz="4000" b="1" err="1">
                <a:latin typeface="Calibri"/>
                <a:ea typeface="Calibri"/>
                <a:cs typeface="Calibri"/>
              </a:rPr>
              <a:t>disgyblion</a:t>
            </a:r>
            <a:r>
              <a:rPr lang="en-GB" sz="4000" b="1" dirty="0">
                <a:latin typeface="Calibri"/>
                <a:ea typeface="Calibri"/>
                <a:cs typeface="Calibri"/>
              </a:rPr>
              <a:t>.</a:t>
            </a:r>
            <a:endParaRPr lang="en-US" sz="4000">
              <a:solidFill>
                <a:srgbClr val="FFFFFF"/>
              </a:solidFill>
              <a:effectLst>
                <a:outerShdw blurRad="63500" dir="2700000" algn="tl" rotWithShape="0">
                  <a:prstClr val="white">
                    <a:alpha val="40000"/>
                  </a:prstClr>
                </a:outerShdw>
              </a:effectLst>
              <a:latin typeface="Calibri"/>
              <a:ea typeface="Calibri"/>
              <a:cs typeface="Calibri"/>
            </a:endParaRPr>
          </a:p>
          <a:p>
            <a:pPr marL="0" indent="0">
              <a:spcBef>
                <a:spcPts val="0"/>
              </a:spcBef>
              <a:buFont typeface="Calisto MT" pitchFamily="18" charset="0"/>
              <a:buNone/>
            </a:pPr>
            <a:endParaRPr lang="en-GB" sz="4000">
              <a:solidFill>
                <a:srgbClr val="FFFFFF"/>
              </a:solidFill>
              <a:latin typeface="Calibri"/>
              <a:ea typeface="Calibri"/>
              <a:cs typeface="Calibri"/>
            </a:endParaRPr>
          </a:p>
          <a:p>
            <a:pPr marL="0" indent="0">
              <a:spcBef>
                <a:spcPts val="0"/>
              </a:spcBef>
              <a:buFont typeface="Calisto MT" pitchFamily="18" charset="0"/>
              <a:buNone/>
            </a:pPr>
            <a:r>
              <a:rPr lang="en-GB" sz="4000" b="1" dirty="0" err="1">
                <a:latin typeface="Calibri"/>
                <a:ea typeface="Calibri"/>
                <a:cs typeface="Calibri"/>
              </a:rPr>
              <a:t>Enghreifftiau</a:t>
            </a:r>
            <a:r>
              <a:rPr lang="en-GB" sz="4000" b="1" dirty="0">
                <a:latin typeface="Calibri"/>
                <a:ea typeface="Calibri"/>
                <a:cs typeface="Calibri"/>
              </a:rPr>
              <a:t> </a:t>
            </a:r>
            <a:r>
              <a:rPr lang="en-GB" sz="4000" b="1" dirty="0" err="1">
                <a:latin typeface="Calibri"/>
                <a:ea typeface="Calibri"/>
                <a:cs typeface="Calibri"/>
              </a:rPr>
              <a:t>o'r</a:t>
            </a:r>
            <a:r>
              <a:rPr lang="en-GB" sz="4000" b="1" dirty="0">
                <a:latin typeface="Calibri"/>
                <a:ea typeface="Calibri"/>
                <a:cs typeface="Calibri"/>
              </a:rPr>
              <a:t> </a:t>
            </a:r>
            <a:r>
              <a:rPr lang="en-GB" sz="4000" b="1" dirty="0" err="1">
                <a:latin typeface="Calibri"/>
                <a:ea typeface="Calibri"/>
                <a:cs typeface="Calibri"/>
              </a:rPr>
              <a:t>ymwelwyr</a:t>
            </a:r>
            <a:r>
              <a:rPr lang="en-GB" sz="4000" b="1" dirty="0">
                <a:latin typeface="Calibri"/>
                <a:ea typeface="Calibri"/>
                <a:cs typeface="Calibri"/>
              </a:rPr>
              <a:t> a </a:t>
            </a:r>
            <a:r>
              <a:rPr lang="en-GB" sz="4000" b="1" dirty="0" err="1">
                <a:latin typeface="Calibri"/>
                <a:ea typeface="Calibri"/>
                <a:cs typeface="Calibri"/>
              </a:rPr>
              <a:t>ddaeth</a:t>
            </a:r>
            <a:r>
              <a:rPr lang="en-GB" sz="4000" b="1" dirty="0">
                <a:latin typeface="Calibri"/>
                <a:ea typeface="Calibri"/>
                <a:cs typeface="Calibri"/>
              </a:rPr>
              <a:t> </a:t>
            </a:r>
            <a:r>
              <a:rPr lang="en-GB" sz="4000" b="1" dirty="0" err="1">
                <a:latin typeface="Calibri"/>
                <a:ea typeface="Calibri"/>
                <a:cs typeface="Calibri"/>
              </a:rPr>
              <a:t>i’r</a:t>
            </a:r>
            <a:r>
              <a:rPr lang="en-GB" sz="4000" b="1" dirty="0">
                <a:latin typeface="Calibri"/>
                <a:ea typeface="Calibri"/>
                <a:cs typeface="Calibri"/>
              </a:rPr>
              <a:t> Ysgol:</a:t>
            </a:r>
            <a:endParaRPr lang="en-US" sz="4000" dirty="0">
              <a:solidFill>
                <a:srgbClr val="FFFFFF"/>
              </a:solidFill>
              <a:latin typeface="Calibri"/>
              <a:ea typeface="Calibri"/>
              <a:cs typeface="Calibri"/>
            </a:endParaRPr>
          </a:p>
          <a:p>
            <a:pPr marL="171450" indent="-171450">
              <a:spcBef>
                <a:spcPts val="0"/>
              </a:spcBef>
              <a:buFont typeface="Calisto MT"/>
              <a:buChar char="•"/>
            </a:pPr>
            <a:r>
              <a:rPr lang="en-GB" sz="4000" b="1" dirty="0">
                <a:latin typeface="Calibri"/>
                <a:ea typeface="Calibri"/>
                <a:cs typeface="Calibri"/>
              </a:rPr>
              <a:t> </a:t>
            </a:r>
            <a:r>
              <a:rPr lang="en-GB" sz="4000" dirty="0">
                <a:latin typeface="Calibri"/>
                <a:ea typeface="Calibri"/>
                <a:cs typeface="Calibri"/>
              </a:rPr>
              <a:t>• </a:t>
            </a:r>
            <a:r>
              <a:rPr lang="en-GB" sz="4000" err="1">
                <a:latin typeface="Calibri"/>
                <a:ea typeface="Calibri"/>
                <a:cs typeface="Calibri"/>
              </a:rPr>
              <a:t>Seicolegydd</a:t>
            </a:r>
            <a:r>
              <a:rPr lang="en-GB" sz="4000" dirty="0">
                <a:latin typeface="Calibri"/>
                <a:ea typeface="Calibri"/>
                <a:cs typeface="Calibri"/>
              </a:rPr>
              <a:t> </a:t>
            </a:r>
            <a:r>
              <a:rPr lang="en-GB" sz="4000" err="1">
                <a:latin typeface="Calibri"/>
                <a:ea typeface="Calibri"/>
                <a:cs typeface="Calibri"/>
              </a:rPr>
              <a:t>Addysg</a:t>
            </a:r>
            <a:r>
              <a:rPr lang="en-GB" sz="4000" dirty="0">
                <a:latin typeface="Calibri"/>
                <a:ea typeface="Calibri"/>
                <a:cs typeface="Calibri"/>
              </a:rPr>
              <a:t> • </a:t>
            </a:r>
            <a:r>
              <a:rPr lang="en-GB" sz="4000" err="1">
                <a:latin typeface="Calibri"/>
                <a:ea typeface="Calibri"/>
                <a:cs typeface="Calibri"/>
              </a:rPr>
              <a:t>Cynllun</a:t>
            </a:r>
            <a:r>
              <a:rPr lang="en-GB" sz="4000" dirty="0">
                <a:latin typeface="Calibri"/>
                <a:ea typeface="Calibri"/>
                <a:cs typeface="Calibri"/>
              </a:rPr>
              <a:t> </a:t>
            </a:r>
            <a:r>
              <a:rPr lang="en-GB" sz="4000" err="1">
                <a:latin typeface="Calibri"/>
                <a:ea typeface="Calibri"/>
                <a:cs typeface="Calibri"/>
              </a:rPr>
              <a:t>gwen</a:t>
            </a:r>
            <a:r>
              <a:rPr lang="en-GB" sz="4000" dirty="0">
                <a:latin typeface="Calibri"/>
                <a:ea typeface="Calibri"/>
                <a:cs typeface="Calibri"/>
              </a:rPr>
              <a:t> • Eden •</a:t>
            </a:r>
            <a:r>
              <a:rPr lang="en-GB" sz="4000" err="1">
                <a:latin typeface="Calibri"/>
                <a:ea typeface="Calibri"/>
                <a:cs typeface="Calibri"/>
              </a:rPr>
              <a:t>Nyrs</a:t>
            </a:r>
            <a:r>
              <a:rPr lang="en-GB" sz="4000" dirty="0">
                <a:latin typeface="Calibri"/>
                <a:ea typeface="Calibri"/>
                <a:cs typeface="Calibri"/>
              </a:rPr>
              <a:t> yr Ysgol • </a:t>
            </a:r>
            <a:r>
              <a:rPr lang="en-GB" sz="4000" err="1">
                <a:latin typeface="Calibri"/>
                <a:ea typeface="Calibri"/>
                <a:cs typeface="Calibri"/>
              </a:rPr>
              <a:t>Nyrsys</a:t>
            </a:r>
            <a:r>
              <a:rPr lang="en-GB" sz="4000" dirty="0">
                <a:latin typeface="Calibri"/>
                <a:ea typeface="Calibri"/>
                <a:cs typeface="Calibri"/>
              </a:rPr>
              <a:t> -</a:t>
            </a:r>
            <a:r>
              <a:rPr lang="en-GB" sz="4000" err="1">
                <a:latin typeface="Calibri"/>
                <a:ea typeface="Calibri"/>
                <a:cs typeface="Calibri"/>
              </a:rPr>
              <a:t>chwistrelliadau</a:t>
            </a:r>
            <a:r>
              <a:rPr lang="en-GB" sz="4000" dirty="0">
                <a:latin typeface="Calibri"/>
                <a:ea typeface="Calibri"/>
                <a:cs typeface="Calibri"/>
              </a:rPr>
              <a:t> </a:t>
            </a:r>
            <a:r>
              <a:rPr lang="en-GB" sz="4000" err="1">
                <a:latin typeface="Calibri"/>
                <a:ea typeface="Calibri"/>
                <a:cs typeface="Calibri"/>
              </a:rPr>
              <a:t>ffliw</a:t>
            </a:r>
            <a:r>
              <a:rPr lang="en-GB" sz="4000" dirty="0">
                <a:latin typeface="Calibri"/>
                <a:ea typeface="Calibri"/>
                <a:cs typeface="Calibri"/>
              </a:rPr>
              <a:t>. • </a:t>
            </a:r>
            <a:r>
              <a:rPr lang="en-GB" sz="4000" err="1">
                <a:latin typeface="Calibri"/>
                <a:ea typeface="Calibri"/>
                <a:cs typeface="Calibri"/>
              </a:rPr>
              <a:t>Swyddog</a:t>
            </a:r>
            <a:r>
              <a:rPr lang="en-GB" sz="4000" dirty="0">
                <a:latin typeface="Calibri"/>
                <a:ea typeface="Calibri"/>
                <a:cs typeface="Calibri"/>
              </a:rPr>
              <a:t> Yr Urdd • </a:t>
            </a:r>
            <a:r>
              <a:rPr lang="en-GB" sz="4000" err="1">
                <a:latin typeface="Calibri"/>
                <a:ea typeface="Calibri"/>
                <a:cs typeface="Calibri"/>
              </a:rPr>
              <a:t>Swyddog</a:t>
            </a:r>
            <a:r>
              <a:rPr lang="en-GB" sz="4000" dirty="0">
                <a:latin typeface="Calibri"/>
                <a:ea typeface="Calibri"/>
                <a:cs typeface="Calibri"/>
              </a:rPr>
              <a:t> </a:t>
            </a:r>
            <a:r>
              <a:rPr lang="en-GB" sz="4000" err="1">
                <a:latin typeface="Calibri"/>
                <a:ea typeface="Calibri"/>
                <a:cs typeface="Calibri"/>
              </a:rPr>
              <a:t>ChATT</a:t>
            </a:r>
            <a:r>
              <a:rPr lang="en-GB" sz="4000" dirty="0">
                <a:latin typeface="Calibri"/>
                <a:ea typeface="Calibri"/>
                <a:cs typeface="Calibri"/>
              </a:rPr>
              <a:t>• </a:t>
            </a:r>
            <a:r>
              <a:rPr lang="en-GB" sz="4000" err="1">
                <a:latin typeface="Calibri"/>
                <a:ea typeface="Calibri"/>
                <a:cs typeface="Calibri"/>
              </a:rPr>
              <a:t>Swyddog</a:t>
            </a:r>
            <a:r>
              <a:rPr lang="en-GB" sz="4000" dirty="0">
                <a:latin typeface="Calibri"/>
                <a:ea typeface="Calibri"/>
                <a:cs typeface="Calibri"/>
              </a:rPr>
              <a:t> -SALT • </a:t>
            </a:r>
            <a:r>
              <a:rPr lang="en-GB" sz="4000" err="1">
                <a:latin typeface="Calibri"/>
                <a:ea typeface="Calibri"/>
                <a:cs typeface="Calibri"/>
              </a:rPr>
              <a:t>Aelodau</a:t>
            </a:r>
            <a:r>
              <a:rPr lang="en-GB" sz="4000" dirty="0">
                <a:latin typeface="Calibri"/>
                <a:ea typeface="Calibri"/>
                <a:cs typeface="Calibri"/>
              </a:rPr>
              <a:t> </a:t>
            </a:r>
            <a:r>
              <a:rPr lang="en-GB" sz="4000" err="1">
                <a:latin typeface="Calibri"/>
                <a:ea typeface="Calibri"/>
                <a:cs typeface="Calibri"/>
              </a:rPr>
              <a:t>o’r</a:t>
            </a:r>
            <a:r>
              <a:rPr lang="en-GB" sz="4000" dirty="0">
                <a:latin typeface="Calibri"/>
                <a:ea typeface="Calibri"/>
                <a:cs typeface="Calibri"/>
              </a:rPr>
              <a:t> </a:t>
            </a:r>
            <a:r>
              <a:rPr lang="en-GB" sz="4000" err="1">
                <a:latin typeface="Calibri"/>
                <a:ea typeface="Calibri"/>
                <a:cs typeface="Calibri"/>
              </a:rPr>
              <a:t>Cyngor</a:t>
            </a:r>
            <a:r>
              <a:rPr lang="en-GB" sz="4000" dirty="0">
                <a:latin typeface="Calibri"/>
                <a:ea typeface="Calibri"/>
                <a:cs typeface="Calibri"/>
              </a:rPr>
              <a:t> </a:t>
            </a:r>
            <a:r>
              <a:rPr lang="en-GB" sz="4000" err="1">
                <a:latin typeface="Calibri"/>
                <a:ea typeface="Calibri"/>
                <a:cs typeface="Calibri"/>
              </a:rPr>
              <a:t>Cymuned</a:t>
            </a:r>
            <a:r>
              <a:rPr lang="en-GB" sz="4000" dirty="0">
                <a:latin typeface="Calibri"/>
                <a:ea typeface="Calibri"/>
                <a:cs typeface="Calibri"/>
              </a:rPr>
              <a:t>. • Y </a:t>
            </a:r>
            <a:r>
              <a:rPr lang="en-GB" sz="4000" err="1">
                <a:latin typeface="Calibri"/>
                <a:ea typeface="Calibri"/>
                <a:cs typeface="Calibri"/>
              </a:rPr>
              <a:t>ficer</a:t>
            </a:r>
            <a:r>
              <a:rPr lang="en-GB" sz="4000" dirty="0">
                <a:latin typeface="Calibri"/>
                <a:ea typeface="Calibri"/>
                <a:cs typeface="Calibri"/>
              </a:rPr>
              <a:t> • Menter Iaith• Shan Thomas - </a:t>
            </a:r>
            <a:r>
              <a:rPr lang="en-GB" sz="4000" err="1">
                <a:latin typeface="Calibri"/>
                <a:ea typeface="Calibri"/>
                <a:cs typeface="Calibri"/>
              </a:rPr>
              <a:t>Ysgolion</a:t>
            </a:r>
            <a:r>
              <a:rPr lang="en-GB" sz="4000" dirty="0">
                <a:latin typeface="Calibri"/>
                <a:ea typeface="Calibri"/>
                <a:cs typeface="Calibri"/>
              </a:rPr>
              <a:t> </a:t>
            </a:r>
            <a:r>
              <a:rPr lang="en-GB" sz="4000" err="1">
                <a:latin typeface="Calibri"/>
                <a:ea typeface="Calibri"/>
                <a:cs typeface="Calibri"/>
              </a:rPr>
              <a:t>Iach</a:t>
            </a:r>
            <a:r>
              <a:rPr lang="en-GB" sz="4000" dirty="0">
                <a:latin typeface="Calibri"/>
                <a:ea typeface="Calibri"/>
                <a:cs typeface="Calibri"/>
              </a:rPr>
              <a:t>  • </a:t>
            </a:r>
            <a:r>
              <a:rPr lang="en-GB" sz="4000" err="1">
                <a:latin typeface="Calibri"/>
                <a:ea typeface="Calibri"/>
                <a:cs typeface="Calibri"/>
              </a:rPr>
              <a:t>Ymwelydd</a:t>
            </a:r>
            <a:r>
              <a:rPr lang="en-GB" sz="4000" dirty="0">
                <a:latin typeface="Calibri"/>
                <a:ea typeface="Calibri"/>
                <a:cs typeface="Calibri"/>
              </a:rPr>
              <a:t> Iechyd • </a:t>
            </a:r>
            <a:r>
              <a:rPr lang="en-GB" sz="4000" err="1">
                <a:latin typeface="Calibri"/>
                <a:ea typeface="Calibri"/>
                <a:cs typeface="Calibri"/>
              </a:rPr>
              <a:t>Ymweliadau</a:t>
            </a:r>
            <a:r>
              <a:rPr lang="en-GB" sz="4000" dirty="0">
                <a:latin typeface="Calibri"/>
                <a:ea typeface="Calibri"/>
                <a:cs typeface="Calibri"/>
              </a:rPr>
              <a:t> SALT  •</a:t>
            </a:r>
            <a:r>
              <a:rPr lang="en-GB" sz="4000" err="1">
                <a:latin typeface="Calibri"/>
                <a:ea typeface="Calibri"/>
                <a:cs typeface="Calibri"/>
              </a:rPr>
              <a:t>Myfyrwyr</a:t>
            </a:r>
            <a:r>
              <a:rPr lang="en-GB" sz="4000" dirty="0">
                <a:latin typeface="Calibri"/>
                <a:ea typeface="Calibri"/>
                <a:cs typeface="Calibri"/>
              </a:rPr>
              <a:t> </a:t>
            </a:r>
            <a:r>
              <a:rPr lang="en-GB" sz="4000" err="1">
                <a:latin typeface="Calibri"/>
                <a:ea typeface="Calibri"/>
                <a:cs typeface="Calibri"/>
              </a:rPr>
              <a:t>Nyrsio</a:t>
            </a:r>
            <a:r>
              <a:rPr lang="en-GB" sz="4000" dirty="0">
                <a:latin typeface="Calibri"/>
                <a:ea typeface="Calibri"/>
                <a:cs typeface="Calibri"/>
              </a:rPr>
              <a:t> • </a:t>
            </a:r>
            <a:r>
              <a:rPr lang="en-GB" sz="4000" err="1">
                <a:latin typeface="Calibri"/>
                <a:ea typeface="Calibri"/>
                <a:cs typeface="Calibri"/>
              </a:rPr>
              <a:t>Myfyrwyr</a:t>
            </a:r>
            <a:r>
              <a:rPr lang="en-GB" sz="4000" dirty="0">
                <a:latin typeface="Calibri"/>
                <a:ea typeface="Calibri"/>
                <a:cs typeface="Calibri"/>
              </a:rPr>
              <a:t> </a:t>
            </a:r>
            <a:r>
              <a:rPr lang="en-GB" sz="4000" err="1">
                <a:latin typeface="Calibri"/>
                <a:ea typeface="Calibri"/>
                <a:cs typeface="Calibri"/>
              </a:rPr>
              <a:t>o’r</a:t>
            </a:r>
            <a:r>
              <a:rPr lang="en-GB" sz="4000" dirty="0">
                <a:latin typeface="Calibri"/>
                <a:ea typeface="Calibri"/>
                <a:cs typeface="Calibri"/>
              </a:rPr>
              <a:t> </a:t>
            </a:r>
            <a:r>
              <a:rPr lang="en-GB" sz="4000" err="1">
                <a:latin typeface="Calibri"/>
                <a:ea typeface="Calibri"/>
                <a:cs typeface="Calibri"/>
              </a:rPr>
              <a:t>Drindod</a:t>
            </a:r>
            <a:r>
              <a:rPr lang="en-GB" sz="4000" dirty="0">
                <a:latin typeface="Calibri"/>
                <a:ea typeface="Calibri"/>
                <a:cs typeface="Calibri"/>
              </a:rPr>
              <a:t> • Bible Explorer •</a:t>
            </a:r>
            <a:r>
              <a:rPr lang="en-GB" sz="4000" err="1">
                <a:latin typeface="Calibri"/>
                <a:ea typeface="Calibri"/>
                <a:cs typeface="Calibri"/>
              </a:rPr>
              <a:t>Arbenigwraig</a:t>
            </a:r>
            <a:r>
              <a:rPr lang="en-GB" sz="4000" dirty="0">
                <a:latin typeface="Calibri"/>
                <a:ea typeface="Calibri"/>
                <a:cs typeface="Calibri"/>
              </a:rPr>
              <a:t> </a:t>
            </a:r>
            <a:r>
              <a:rPr lang="en-GB" sz="4000" err="1">
                <a:latin typeface="Calibri"/>
                <a:ea typeface="Calibri"/>
                <a:cs typeface="Calibri"/>
              </a:rPr>
              <a:t>iaith</a:t>
            </a:r>
            <a:r>
              <a:rPr lang="en-GB" sz="4000" dirty="0">
                <a:latin typeface="Calibri"/>
                <a:ea typeface="Calibri"/>
                <a:cs typeface="Calibri"/>
              </a:rPr>
              <a:t> • </a:t>
            </a:r>
            <a:r>
              <a:rPr lang="en-GB" sz="4000" err="1">
                <a:latin typeface="Calibri"/>
                <a:ea typeface="Calibri"/>
                <a:cs typeface="Calibri"/>
              </a:rPr>
              <a:t>Cogurdd</a:t>
            </a:r>
            <a:r>
              <a:rPr lang="en-GB" sz="4000" dirty="0">
                <a:latin typeface="Calibri"/>
                <a:ea typeface="Calibri"/>
                <a:cs typeface="Calibri"/>
              </a:rPr>
              <a:t> - </a:t>
            </a:r>
            <a:r>
              <a:rPr lang="en-GB" sz="4000" err="1">
                <a:latin typeface="Calibri"/>
                <a:ea typeface="Calibri"/>
                <a:cs typeface="Calibri"/>
              </a:rPr>
              <a:t>beirniaid</a:t>
            </a:r>
            <a:r>
              <a:rPr lang="en-GB" sz="4000" dirty="0">
                <a:latin typeface="Calibri"/>
                <a:ea typeface="Calibri"/>
                <a:cs typeface="Calibri"/>
              </a:rPr>
              <a:t> • </a:t>
            </a:r>
            <a:r>
              <a:rPr lang="en-GB" sz="4000" err="1">
                <a:latin typeface="Calibri"/>
                <a:ea typeface="Calibri"/>
                <a:cs typeface="Calibri"/>
              </a:rPr>
              <a:t>Swyddog</a:t>
            </a:r>
            <a:r>
              <a:rPr lang="en-GB" sz="4000" dirty="0">
                <a:latin typeface="Calibri"/>
                <a:ea typeface="Calibri"/>
                <a:cs typeface="Calibri"/>
              </a:rPr>
              <a:t> - </a:t>
            </a:r>
            <a:r>
              <a:rPr lang="en-GB" sz="4000" err="1">
                <a:latin typeface="Calibri"/>
                <a:ea typeface="Calibri"/>
                <a:cs typeface="Calibri"/>
              </a:rPr>
              <a:t>TGCh</a:t>
            </a:r>
            <a:r>
              <a:rPr lang="en-GB" sz="4000" dirty="0">
                <a:latin typeface="Calibri"/>
                <a:ea typeface="Calibri"/>
                <a:cs typeface="Calibri"/>
              </a:rPr>
              <a:t> • </a:t>
            </a:r>
            <a:r>
              <a:rPr lang="en-GB" sz="4000" err="1">
                <a:latin typeface="Calibri"/>
                <a:ea typeface="Calibri"/>
                <a:cs typeface="Calibri"/>
              </a:rPr>
              <a:t>TimDeintyddol</a:t>
            </a:r>
            <a:r>
              <a:rPr lang="en-GB" sz="4000" dirty="0">
                <a:latin typeface="Calibri"/>
                <a:ea typeface="Calibri"/>
                <a:cs typeface="Calibri"/>
              </a:rPr>
              <a:t> • Mrs Lowri Williams-  </a:t>
            </a:r>
            <a:r>
              <a:rPr lang="en-GB" sz="4000" err="1">
                <a:latin typeface="Calibri"/>
                <a:ea typeface="Calibri"/>
                <a:cs typeface="Calibri"/>
              </a:rPr>
              <a:t>Cadeirydd</a:t>
            </a:r>
            <a:r>
              <a:rPr lang="en-GB" sz="4000" dirty="0">
                <a:latin typeface="Calibri"/>
                <a:ea typeface="Calibri"/>
                <a:cs typeface="Calibri"/>
              </a:rPr>
              <a:t> y </a:t>
            </a:r>
            <a:r>
              <a:rPr lang="en-GB" sz="4000" err="1">
                <a:latin typeface="Calibri"/>
                <a:ea typeface="Calibri"/>
                <a:cs typeface="Calibri"/>
              </a:rPr>
              <a:t>Llywodraethwyr</a:t>
            </a:r>
            <a:r>
              <a:rPr lang="en-GB" sz="4000" dirty="0">
                <a:latin typeface="Calibri"/>
                <a:ea typeface="Calibri"/>
                <a:cs typeface="Calibri"/>
              </a:rPr>
              <a:t> • PC Kath •Cymraeg </a:t>
            </a:r>
            <a:r>
              <a:rPr lang="en-GB" sz="4000" err="1">
                <a:latin typeface="Calibri"/>
                <a:ea typeface="Calibri"/>
                <a:cs typeface="Calibri"/>
              </a:rPr>
              <a:t>i’r</a:t>
            </a:r>
            <a:r>
              <a:rPr lang="en-GB" sz="4000" dirty="0">
                <a:latin typeface="Calibri"/>
                <a:ea typeface="Calibri"/>
                <a:cs typeface="Calibri"/>
              </a:rPr>
              <a:t> </a:t>
            </a:r>
            <a:r>
              <a:rPr lang="en-GB" sz="4000" err="1">
                <a:latin typeface="Calibri"/>
                <a:ea typeface="Calibri"/>
                <a:cs typeface="Calibri"/>
              </a:rPr>
              <a:t>Teulu</a:t>
            </a:r>
            <a:r>
              <a:rPr lang="en-GB" sz="4000" dirty="0">
                <a:latin typeface="Calibri"/>
                <a:ea typeface="Calibri"/>
                <a:cs typeface="Calibri"/>
              </a:rPr>
              <a:t> • </a:t>
            </a:r>
            <a:r>
              <a:rPr lang="en-GB" sz="4000" err="1">
                <a:latin typeface="Calibri"/>
                <a:ea typeface="Calibri"/>
                <a:cs typeface="Calibri"/>
              </a:rPr>
              <a:t>Ymgynghorydd</a:t>
            </a:r>
            <a:r>
              <a:rPr lang="en-GB" sz="4000" dirty="0">
                <a:latin typeface="Calibri"/>
                <a:ea typeface="Calibri"/>
                <a:cs typeface="Calibri"/>
              </a:rPr>
              <a:t> yr </a:t>
            </a:r>
            <a:r>
              <a:rPr lang="en-GB" sz="4000" err="1">
                <a:latin typeface="Calibri"/>
                <a:ea typeface="Calibri"/>
                <a:cs typeface="Calibri"/>
              </a:rPr>
              <a:t>ysgol</a:t>
            </a:r>
            <a:r>
              <a:rPr lang="en-GB" sz="4000" dirty="0">
                <a:latin typeface="Calibri"/>
                <a:ea typeface="Calibri"/>
                <a:cs typeface="Calibri"/>
              </a:rPr>
              <a:t> • PCSO’s •</a:t>
            </a:r>
            <a:r>
              <a:rPr lang="en-GB" sz="4000" err="1">
                <a:latin typeface="Calibri"/>
                <a:ea typeface="Calibri"/>
                <a:cs typeface="Calibri"/>
              </a:rPr>
              <a:t>Tîm</a:t>
            </a:r>
            <a:r>
              <a:rPr lang="en-GB" sz="4000" dirty="0">
                <a:latin typeface="Calibri"/>
                <a:ea typeface="Calibri"/>
                <a:cs typeface="Calibri"/>
              </a:rPr>
              <a:t> - AGGaD • Tim o </a:t>
            </a:r>
            <a:r>
              <a:rPr lang="en-GB" sz="4000" err="1">
                <a:latin typeface="Calibri"/>
                <a:ea typeface="Calibri"/>
                <a:cs typeface="Calibri"/>
              </a:rPr>
              <a:t>amgylch</a:t>
            </a:r>
            <a:r>
              <a:rPr lang="en-GB" sz="4000" dirty="0">
                <a:latin typeface="Calibri"/>
                <a:ea typeface="Calibri"/>
                <a:cs typeface="Calibri"/>
              </a:rPr>
              <a:t> y </a:t>
            </a:r>
            <a:r>
              <a:rPr lang="en-GB" sz="4000" err="1">
                <a:latin typeface="Calibri"/>
                <a:ea typeface="Calibri"/>
                <a:cs typeface="Calibri"/>
              </a:rPr>
              <a:t>teulu</a:t>
            </a:r>
            <a:r>
              <a:rPr lang="en-GB" sz="4000" dirty="0">
                <a:latin typeface="Calibri"/>
                <a:ea typeface="Calibri"/>
                <a:cs typeface="Calibri"/>
              </a:rPr>
              <a:t>. • </a:t>
            </a:r>
            <a:r>
              <a:rPr lang="en-GB" sz="4000" err="1">
                <a:latin typeface="Calibri"/>
                <a:ea typeface="Calibri"/>
                <a:cs typeface="Calibri"/>
              </a:rPr>
              <a:t>Tiwtoriaid</a:t>
            </a:r>
            <a:r>
              <a:rPr lang="en-GB" sz="4000" dirty="0">
                <a:latin typeface="Calibri"/>
                <a:ea typeface="Calibri"/>
                <a:cs typeface="Calibri"/>
              </a:rPr>
              <a:t> y </a:t>
            </a:r>
            <a:r>
              <a:rPr lang="en-GB" sz="4000" err="1">
                <a:latin typeface="Calibri"/>
                <a:ea typeface="Calibri"/>
                <a:cs typeface="Calibri"/>
              </a:rPr>
              <a:t>Drindod</a:t>
            </a:r>
            <a:r>
              <a:rPr lang="en-GB" sz="4000" dirty="0">
                <a:latin typeface="Calibri"/>
                <a:ea typeface="Calibri"/>
                <a:cs typeface="Calibri"/>
              </a:rPr>
              <a:t> • </a:t>
            </a:r>
            <a:r>
              <a:rPr lang="en-GB" sz="4000" err="1">
                <a:latin typeface="Calibri"/>
                <a:ea typeface="Calibri"/>
                <a:cs typeface="Calibri"/>
              </a:rPr>
              <a:t>CathWilliams</a:t>
            </a:r>
            <a:r>
              <a:rPr lang="en-GB" sz="4000" dirty="0">
                <a:latin typeface="Calibri"/>
                <a:ea typeface="Calibri"/>
                <a:cs typeface="Calibri"/>
              </a:rPr>
              <a:t> • NSPCC • </a:t>
            </a:r>
            <a:r>
              <a:rPr lang="en-GB" sz="4000" err="1">
                <a:latin typeface="Calibri"/>
                <a:ea typeface="Calibri"/>
                <a:cs typeface="Calibri"/>
              </a:rPr>
              <a:t>Athrawon</a:t>
            </a:r>
            <a:r>
              <a:rPr lang="en-GB" sz="4000" dirty="0">
                <a:latin typeface="Calibri"/>
                <a:ea typeface="Calibri"/>
                <a:cs typeface="Calibri"/>
              </a:rPr>
              <a:t> </a:t>
            </a:r>
            <a:r>
              <a:rPr lang="en-GB" sz="4000" err="1">
                <a:latin typeface="Calibri"/>
                <a:ea typeface="Calibri"/>
                <a:cs typeface="Calibri"/>
              </a:rPr>
              <a:t>QEHIgh</a:t>
            </a:r>
            <a:r>
              <a:rPr lang="en-GB" sz="4000" dirty="0">
                <a:latin typeface="Calibri"/>
                <a:ea typeface="Calibri"/>
                <a:cs typeface="Calibri"/>
              </a:rPr>
              <a:t> a Bro Myrddin • Gareth Davies(</a:t>
            </a:r>
            <a:r>
              <a:rPr lang="en-GB" sz="4000" err="1">
                <a:latin typeface="Calibri"/>
                <a:ea typeface="Calibri"/>
                <a:cs typeface="Calibri"/>
              </a:rPr>
              <a:t>Adeilad</a:t>
            </a:r>
            <a:r>
              <a:rPr lang="en-GB" sz="4000" dirty="0">
                <a:latin typeface="Calibri"/>
                <a:ea typeface="Calibri"/>
                <a:cs typeface="Calibri"/>
              </a:rPr>
              <a:t>)• </a:t>
            </a:r>
            <a:r>
              <a:rPr lang="en-GB" sz="4000" err="1">
                <a:latin typeface="Calibri"/>
                <a:ea typeface="Calibri"/>
                <a:cs typeface="Calibri"/>
              </a:rPr>
              <a:t>Ffisiotherapydd</a:t>
            </a:r>
            <a:r>
              <a:rPr lang="en-GB" sz="4000" dirty="0">
                <a:latin typeface="Calibri"/>
                <a:ea typeface="Calibri"/>
                <a:cs typeface="Calibri"/>
              </a:rPr>
              <a:t> • Marci G – </a:t>
            </a:r>
            <a:r>
              <a:rPr lang="en-GB" sz="4000" err="1">
                <a:latin typeface="Calibri"/>
                <a:ea typeface="Calibri"/>
                <a:cs typeface="Calibri"/>
              </a:rPr>
              <a:t>Disgo</a:t>
            </a:r>
            <a:r>
              <a:rPr lang="en-GB" sz="4000" dirty="0">
                <a:latin typeface="Calibri"/>
                <a:ea typeface="Calibri"/>
                <a:cs typeface="Calibri"/>
              </a:rPr>
              <a:t> • Carl Holding •Val Newton • </a:t>
            </a:r>
            <a:r>
              <a:rPr lang="en-GB" sz="4000" err="1">
                <a:latin typeface="Calibri"/>
                <a:ea typeface="Calibri"/>
                <a:cs typeface="Calibri"/>
              </a:rPr>
              <a:t>Gwasanaethau</a:t>
            </a:r>
            <a:r>
              <a:rPr lang="en-GB" sz="4000" dirty="0">
                <a:latin typeface="Calibri"/>
                <a:ea typeface="Calibri"/>
                <a:cs typeface="Calibri"/>
              </a:rPr>
              <a:t> </a:t>
            </a:r>
            <a:r>
              <a:rPr lang="en-GB" sz="4000" err="1">
                <a:latin typeface="Calibri"/>
                <a:ea typeface="Calibri"/>
                <a:cs typeface="Calibri"/>
              </a:rPr>
              <a:t>Cymdeithasol</a:t>
            </a:r>
            <a:r>
              <a:rPr lang="en-GB" sz="4000" dirty="0">
                <a:latin typeface="Calibri"/>
                <a:ea typeface="Calibri"/>
                <a:cs typeface="Calibri"/>
              </a:rPr>
              <a:t> • </a:t>
            </a:r>
            <a:r>
              <a:rPr lang="en-GB" sz="4000" err="1">
                <a:latin typeface="Calibri"/>
                <a:ea typeface="Calibri"/>
                <a:cs typeface="Calibri"/>
              </a:rPr>
              <a:t>Comcen</a:t>
            </a:r>
            <a:r>
              <a:rPr lang="en-GB" sz="4000" dirty="0">
                <a:latin typeface="Calibri"/>
                <a:ea typeface="Calibri"/>
                <a:cs typeface="Calibri"/>
              </a:rPr>
              <a:t> • </a:t>
            </a:r>
            <a:r>
              <a:rPr lang="en-GB" sz="4000" err="1">
                <a:latin typeface="Calibri"/>
                <a:ea typeface="Calibri"/>
                <a:cs typeface="Calibri"/>
              </a:rPr>
              <a:t>Tîm</a:t>
            </a:r>
            <a:r>
              <a:rPr lang="en-GB" sz="4000" dirty="0">
                <a:latin typeface="Calibri"/>
                <a:ea typeface="Calibri"/>
                <a:cs typeface="Calibri"/>
              </a:rPr>
              <a:t> </a:t>
            </a:r>
            <a:r>
              <a:rPr lang="en-GB" sz="4000" err="1">
                <a:latin typeface="Calibri"/>
                <a:ea typeface="Calibri"/>
                <a:cs typeface="Calibri"/>
              </a:rPr>
              <a:t>ArlwyoYsgolion</a:t>
            </a:r>
            <a:r>
              <a:rPr lang="en-GB" sz="4000" dirty="0">
                <a:latin typeface="Calibri"/>
                <a:ea typeface="Calibri"/>
                <a:cs typeface="Calibri"/>
              </a:rPr>
              <a:t>. • </a:t>
            </a:r>
            <a:r>
              <a:rPr lang="en-GB" sz="4000" err="1">
                <a:latin typeface="Calibri"/>
                <a:ea typeface="Calibri"/>
                <a:cs typeface="Calibri"/>
              </a:rPr>
              <a:t>Profi</a:t>
            </a:r>
            <a:r>
              <a:rPr lang="en-GB" sz="4000" dirty="0">
                <a:latin typeface="Calibri"/>
                <a:ea typeface="Calibri"/>
                <a:cs typeface="Calibri"/>
              </a:rPr>
              <a:t> PAT • </a:t>
            </a:r>
            <a:r>
              <a:rPr lang="en-GB" sz="4000" err="1">
                <a:latin typeface="Calibri"/>
                <a:ea typeface="Calibri"/>
                <a:cs typeface="Calibri"/>
              </a:rPr>
              <a:t>Colorfoto</a:t>
            </a:r>
            <a:r>
              <a:rPr lang="en-GB" sz="4000" dirty="0">
                <a:latin typeface="Calibri"/>
                <a:ea typeface="Calibri"/>
                <a:cs typeface="Calibri"/>
              </a:rPr>
              <a:t> • </a:t>
            </a:r>
            <a:r>
              <a:rPr lang="en-GB" sz="4000" err="1">
                <a:latin typeface="Calibri"/>
                <a:ea typeface="Calibri"/>
                <a:cs typeface="Calibri"/>
              </a:rPr>
              <a:t>Kerbcraft</a:t>
            </a:r>
            <a:r>
              <a:rPr lang="en-GB" sz="4000" dirty="0">
                <a:latin typeface="Calibri"/>
                <a:ea typeface="Calibri"/>
                <a:cs typeface="Calibri"/>
              </a:rPr>
              <a:t> • Iaith a </a:t>
            </a:r>
            <a:r>
              <a:rPr lang="en-GB" sz="4000" err="1">
                <a:latin typeface="Calibri"/>
                <a:ea typeface="Calibri"/>
                <a:cs typeface="Calibri"/>
              </a:rPr>
              <a:t>Chwarae</a:t>
            </a:r>
            <a:r>
              <a:rPr lang="en-GB" sz="4000" dirty="0">
                <a:latin typeface="Calibri"/>
                <a:ea typeface="Calibri"/>
                <a:cs typeface="Calibri"/>
              </a:rPr>
              <a:t>  • </a:t>
            </a:r>
            <a:r>
              <a:rPr lang="en-GB" sz="4000" err="1">
                <a:latin typeface="Calibri"/>
                <a:ea typeface="Calibri"/>
                <a:cs typeface="Calibri"/>
              </a:rPr>
              <a:t>EmyrWilliams</a:t>
            </a:r>
            <a:r>
              <a:rPr lang="en-GB" sz="4000" dirty="0">
                <a:latin typeface="Calibri"/>
                <a:ea typeface="Calibri"/>
                <a:cs typeface="Calibri"/>
              </a:rPr>
              <a:t> (</a:t>
            </a:r>
            <a:r>
              <a:rPr lang="en-GB" sz="4000" err="1">
                <a:latin typeface="Calibri"/>
                <a:ea typeface="Calibri"/>
                <a:cs typeface="Calibri"/>
              </a:rPr>
              <a:t>Gweinidog</a:t>
            </a:r>
            <a:r>
              <a:rPr lang="en-GB" sz="4000" dirty="0">
                <a:latin typeface="Calibri"/>
                <a:ea typeface="Calibri"/>
                <a:cs typeface="Calibri"/>
              </a:rPr>
              <a:t>) a </a:t>
            </a:r>
            <a:r>
              <a:rPr lang="en-GB" sz="4000" err="1">
                <a:latin typeface="Calibri"/>
                <a:ea typeface="Calibri"/>
                <a:cs typeface="Calibri"/>
              </a:rPr>
              <a:t>thim</a:t>
            </a:r>
            <a:r>
              <a:rPr lang="en-GB" sz="4000" dirty="0">
                <a:latin typeface="Calibri"/>
                <a:ea typeface="Calibri"/>
                <a:cs typeface="Calibri"/>
              </a:rPr>
              <a:t> Agor y </a:t>
            </a:r>
            <a:r>
              <a:rPr lang="en-GB" sz="4000" err="1">
                <a:latin typeface="Calibri"/>
                <a:ea typeface="Calibri"/>
                <a:cs typeface="Calibri"/>
              </a:rPr>
              <a:t>Llyfr</a:t>
            </a:r>
            <a:r>
              <a:rPr lang="en-GB" sz="4000" dirty="0">
                <a:latin typeface="Calibri"/>
                <a:ea typeface="Calibri"/>
                <a:cs typeface="Calibri"/>
              </a:rPr>
              <a:t>  •</a:t>
            </a:r>
            <a:r>
              <a:rPr lang="en-GB" sz="4000" err="1">
                <a:latin typeface="Calibri"/>
                <a:ea typeface="Calibri"/>
                <a:cs typeface="Calibri"/>
              </a:rPr>
              <a:t>Gwirfoddolwyr</a:t>
            </a:r>
            <a:r>
              <a:rPr lang="en-GB" sz="4000" dirty="0">
                <a:latin typeface="Calibri"/>
                <a:ea typeface="Calibri"/>
                <a:cs typeface="Calibri"/>
              </a:rPr>
              <a:t> </a:t>
            </a:r>
            <a:r>
              <a:rPr lang="en-GB" sz="4000" err="1">
                <a:latin typeface="Calibri"/>
                <a:ea typeface="Calibri"/>
                <a:cs typeface="Calibri"/>
              </a:rPr>
              <a:t>Darllen</a:t>
            </a:r>
            <a:r>
              <a:rPr lang="en-GB" sz="4000" dirty="0">
                <a:latin typeface="Calibri"/>
                <a:ea typeface="Calibri"/>
                <a:cs typeface="Calibri"/>
              </a:rPr>
              <a:t>  •Scholastic  •Y </a:t>
            </a:r>
            <a:r>
              <a:rPr lang="en-GB" sz="4000" err="1">
                <a:latin typeface="Calibri"/>
                <a:ea typeface="Calibri"/>
                <a:cs typeface="Calibri"/>
              </a:rPr>
              <a:t>Frigad</a:t>
            </a:r>
            <a:r>
              <a:rPr lang="en-GB" sz="4000" dirty="0">
                <a:latin typeface="Calibri"/>
                <a:ea typeface="Calibri"/>
                <a:cs typeface="Calibri"/>
              </a:rPr>
              <a:t> Dan  •</a:t>
            </a:r>
            <a:r>
              <a:rPr lang="en-GB" sz="4000" err="1">
                <a:latin typeface="Calibri"/>
                <a:ea typeface="Calibri"/>
                <a:cs typeface="Calibri"/>
              </a:rPr>
              <a:t>Ymwelydd</a:t>
            </a:r>
            <a:r>
              <a:rPr lang="en-GB" sz="4000" dirty="0">
                <a:latin typeface="Calibri"/>
                <a:ea typeface="Calibri"/>
                <a:cs typeface="Calibri"/>
              </a:rPr>
              <a:t> o India  •Tim </a:t>
            </a:r>
            <a:r>
              <a:rPr lang="en-GB" sz="4000" err="1">
                <a:latin typeface="Calibri"/>
                <a:ea typeface="Calibri"/>
                <a:cs typeface="Calibri"/>
              </a:rPr>
              <a:t>Hoci</a:t>
            </a:r>
            <a:r>
              <a:rPr lang="en-GB" sz="4000" dirty="0">
                <a:latin typeface="Calibri"/>
                <a:ea typeface="Calibri"/>
                <a:cs typeface="Calibri"/>
              </a:rPr>
              <a:t> </a:t>
            </a:r>
            <a:r>
              <a:rPr lang="en-GB" sz="4000" err="1">
                <a:latin typeface="Calibri"/>
                <a:ea typeface="Calibri"/>
                <a:cs typeface="Calibri"/>
              </a:rPr>
              <a:t>Caerfyrddin</a:t>
            </a:r>
            <a:r>
              <a:rPr lang="en-GB" sz="4000" dirty="0">
                <a:latin typeface="Calibri"/>
                <a:ea typeface="Calibri"/>
                <a:cs typeface="Calibri"/>
              </a:rPr>
              <a:t>  • Tim Nam </a:t>
            </a:r>
            <a:r>
              <a:rPr lang="en-GB" sz="4000" err="1">
                <a:latin typeface="Calibri"/>
                <a:ea typeface="Calibri"/>
                <a:cs typeface="Calibri"/>
              </a:rPr>
              <a:t>Golwg</a:t>
            </a:r>
            <a:r>
              <a:rPr lang="en-GB" sz="4000" dirty="0">
                <a:latin typeface="Calibri"/>
                <a:ea typeface="Calibri"/>
                <a:cs typeface="Calibri"/>
              </a:rPr>
              <a:t>  •Welsh Whisperer  •</a:t>
            </a:r>
            <a:r>
              <a:rPr lang="en-GB" sz="4000" err="1">
                <a:latin typeface="Calibri"/>
                <a:ea typeface="Calibri"/>
                <a:cs typeface="Calibri"/>
              </a:rPr>
              <a:t>Hyfforddiant</a:t>
            </a:r>
            <a:r>
              <a:rPr lang="en-GB" sz="4000" dirty="0">
                <a:latin typeface="Calibri"/>
                <a:ea typeface="Calibri"/>
                <a:cs typeface="Calibri"/>
              </a:rPr>
              <a:t> </a:t>
            </a:r>
            <a:r>
              <a:rPr lang="en-GB" sz="4000" err="1">
                <a:latin typeface="Calibri"/>
                <a:ea typeface="Calibri"/>
                <a:cs typeface="Calibri"/>
              </a:rPr>
              <a:t>Beicio</a:t>
            </a:r>
            <a:r>
              <a:rPr lang="en-GB" sz="4000" dirty="0">
                <a:latin typeface="Calibri"/>
                <a:ea typeface="Calibri"/>
                <a:cs typeface="Calibri"/>
              </a:rPr>
              <a:t>  •Lowri Sion</a:t>
            </a:r>
            <a:br>
              <a:rPr lang="en-US" dirty="0"/>
            </a:br>
            <a:r>
              <a:rPr lang="en-GB" sz="4000" dirty="0">
                <a:latin typeface="Calibri"/>
                <a:ea typeface="Calibri"/>
                <a:cs typeface="Calibri"/>
              </a:rPr>
              <a:t>  </a:t>
            </a:r>
            <a:endParaRPr lang="en-US" dirty="0">
              <a:effectLst>
                <a:outerShdw blurRad="63500" dir="2700000" algn="tl" rotWithShape="0">
                  <a:prstClr val="white">
                    <a:alpha val="40000"/>
                  </a:prstClr>
                </a:outerShdw>
              </a:effectLst>
            </a:endParaRPr>
          </a:p>
        </p:txBody>
      </p:sp>
    </p:spTree>
    <p:extLst>
      <p:ext uri="{BB962C8B-B14F-4D97-AF65-F5344CB8AC3E}">
        <p14:creationId xmlns:p14="http://schemas.microsoft.com/office/powerpoint/2010/main" val="5663651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3F942-558D-7C3A-F82A-EB68BFB65739}"/>
              </a:ext>
            </a:extLst>
          </p:cNvPr>
          <p:cNvSpPr>
            <a:spLocks noGrp="1"/>
          </p:cNvSpPr>
          <p:nvPr>
            <p:ph type="title"/>
          </p:nvPr>
        </p:nvSpPr>
        <p:spPr>
          <a:xfrm>
            <a:off x="-369006" y="1233097"/>
            <a:ext cx="9125717" cy="670651"/>
          </a:xfrm>
        </p:spPr>
        <p:txBody>
          <a:bodyPr/>
          <a:lstStyle/>
          <a:p>
            <a:r>
              <a:rPr lang="en-US" sz="2800" b="1" u="sng" err="1">
                <a:ea typeface="+mj-lt"/>
                <a:cs typeface="+mj-lt"/>
              </a:rPr>
              <a:t>xGWYLIAU</a:t>
            </a:r>
            <a:r>
              <a:rPr lang="en-US" sz="2800" b="1" u="sng">
                <a:ea typeface="+mj-lt"/>
                <a:cs typeface="+mj-lt"/>
              </a:rPr>
              <a:t> A </a:t>
            </a:r>
            <a:r>
              <a:rPr lang="en-US" sz="2800" b="1" u="sng" err="1">
                <a:ea typeface="+mj-lt"/>
                <a:cs typeface="+mj-lt"/>
              </a:rPr>
              <a:t>ThYMhORAU</a:t>
            </a:r>
            <a:r>
              <a:rPr lang="en-US" sz="2800" b="1" u="sng">
                <a:ea typeface="+mj-lt"/>
                <a:cs typeface="+mj-lt"/>
              </a:rPr>
              <a:t> YSGOL - </a:t>
            </a:r>
            <a:br>
              <a:rPr lang="en-US" sz="2800" b="1" u="sng">
                <a:ea typeface="+mj-lt"/>
                <a:cs typeface="+mj-lt"/>
              </a:rPr>
            </a:br>
            <a:r>
              <a:rPr lang="en-US" sz="2800" b="1" u="sng">
                <a:ea typeface="+mj-lt"/>
                <a:cs typeface="+mj-lt"/>
              </a:rPr>
              <a:t>2025-26</a:t>
            </a:r>
            <a:br>
              <a:rPr lang="en-US" sz="2800" b="1" u="sng">
                <a:ea typeface="+mj-lt"/>
                <a:cs typeface="+mj-lt"/>
              </a:rPr>
            </a:br>
            <a:r>
              <a:rPr lang="en-US" sz="2800" b="1" u="sng">
                <a:ea typeface="+mj-lt"/>
                <a:cs typeface="+mj-lt"/>
              </a:rPr>
              <a:t>Holidays and term time</a:t>
            </a:r>
            <a:br>
              <a:rPr lang="en-US" sz="2800" b="1" u="sng">
                <a:ea typeface="+mj-lt"/>
                <a:cs typeface="+mj-lt"/>
              </a:rPr>
            </a:br>
            <a:endParaRPr lang="en-US" sz="2800"/>
          </a:p>
          <a:p>
            <a:br>
              <a:rPr lang="en-US"/>
            </a:br>
            <a:endParaRPr lang="en-US"/>
          </a:p>
        </p:txBody>
      </p:sp>
      <p:graphicFrame>
        <p:nvGraphicFramePr>
          <p:cNvPr id="5" name="Content Placeholder 4">
            <a:extLst>
              <a:ext uri="{FF2B5EF4-FFF2-40B4-BE49-F238E27FC236}">
                <a16:creationId xmlns:a16="http://schemas.microsoft.com/office/drawing/2014/main" id="{FBB788D2-D6C5-A1FD-896B-89545F727858}"/>
              </a:ext>
            </a:extLst>
          </p:cNvPr>
          <p:cNvGraphicFramePr>
            <a:graphicFrameLocks noGrp="1"/>
          </p:cNvGraphicFramePr>
          <p:nvPr>
            <p:ph idx="1"/>
            <p:extLst>
              <p:ext uri="{D42A27DB-BD31-4B8C-83A1-F6EECF244321}">
                <p14:modId xmlns:p14="http://schemas.microsoft.com/office/powerpoint/2010/main" val="2743982653"/>
              </p:ext>
            </p:extLst>
          </p:nvPr>
        </p:nvGraphicFramePr>
        <p:xfrm>
          <a:off x="70355" y="1478305"/>
          <a:ext cx="9003289" cy="5380816"/>
        </p:xfrm>
        <a:graphic>
          <a:graphicData uri="http://schemas.openxmlformats.org/drawingml/2006/table">
            <a:tbl>
              <a:tblPr firstRow="1" bandRow="1">
                <a:tableStyleId>{5C22544A-7EE6-4342-B048-85BDC9FD1C3A}</a:tableStyleId>
              </a:tblPr>
              <a:tblGrid>
                <a:gridCol w="1364989">
                  <a:extLst>
                    <a:ext uri="{9D8B030D-6E8A-4147-A177-3AD203B41FA5}">
                      <a16:colId xmlns:a16="http://schemas.microsoft.com/office/drawing/2014/main" val="872092748"/>
                    </a:ext>
                  </a:extLst>
                </a:gridCol>
                <a:gridCol w="1527660">
                  <a:extLst>
                    <a:ext uri="{9D8B030D-6E8A-4147-A177-3AD203B41FA5}">
                      <a16:colId xmlns:a16="http://schemas.microsoft.com/office/drawing/2014/main" val="1836582358"/>
                    </a:ext>
                  </a:extLst>
                </a:gridCol>
                <a:gridCol w="1527660">
                  <a:extLst>
                    <a:ext uri="{9D8B030D-6E8A-4147-A177-3AD203B41FA5}">
                      <a16:colId xmlns:a16="http://schemas.microsoft.com/office/drawing/2014/main" val="3797718342"/>
                    </a:ext>
                  </a:extLst>
                </a:gridCol>
                <a:gridCol w="1527660">
                  <a:extLst>
                    <a:ext uri="{9D8B030D-6E8A-4147-A177-3AD203B41FA5}">
                      <a16:colId xmlns:a16="http://schemas.microsoft.com/office/drawing/2014/main" val="3468252474"/>
                    </a:ext>
                  </a:extLst>
                </a:gridCol>
                <a:gridCol w="1527660">
                  <a:extLst>
                    <a:ext uri="{9D8B030D-6E8A-4147-A177-3AD203B41FA5}">
                      <a16:colId xmlns:a16="http://schemas.microsoft.com/office/drawing/2014/main" val="1865543080"/>
                    </a:ext>
                  </a:extLst>
                </a:gridCol>
                <a:gridCol w="1527660">
                  <a:extLst>
                    <a:ext uri="{9D8B030D-6E8A-4147-A177-3AD203B41FA5}">
                      <a16:colId xmlns:a16="http://schemas.microsoft.com/office/drawing/2014/main" val="1146591126"/>
                    </a:ext>
                  </a:extLst>
                </a:gridCol>
              </a:tblGrid>
              <a:tr h="833095">
                <a:tc>
                  <a:txBody>
                    <a:bodyPr/>
                    <a:lstStyle/>
                    <a:p>
                      <a:pPr marL="57150" algn="ctr" rtl="0" fontAlgn="t">
                        <a:spcBef>
                          <a:spcPts val="0"/>
                        </a:spcBef>
                        <a:spcAft>
                          <a:spcPts val="0"/>
                        </a:spcAft>
                      </a:pPr>
                      <a:r>
                        <a:rPr lang="en-US" sz="1000" u="none" strike="noStrike" err="1">
                          <a:effectLst/>
                        </a:rPr>
                        <a:t>Tymor</a:t>
                      </a:r>
                      <a:r>
                        <a:rPr lang="en-US" sz="1000" u="none" strike="noStrike">
                          <a:effectLst/>
                        </a:rPr>
                        <a:t>/Term</a:t>
                      </a:r>
                    </a:p>
                  </a:txBody>
                  <a:tcPr marL="63500" marR="63500" marT="63500" marB="63500"/>
                </a:tc>
                <a:tc>
                  <a:txBody>
                    <a:bodyPr/>
                    <a:lstStyle/>
                    <a:p>
                      <a:pPr marL="64770" algn="ctr" rtl="0" fontAlgn="t">
                        <a:spcBef>
                          <a:spcPts val="0"/>
                        </a:spcBef>
                        <a:spcAft>
                          <a:spcPts val="0"/>
                        </a:spcAft>
                      </a:pPr>
                      <a:r>
                        <a:rPr lang="en-US" sz="1000" u="none" strike="noStrike" err="1">
                          <a:effectLst/>
                        </a:rPr>
                        <a:t>Dechrau</a:t>
                      </a:r>
                      <a:r>
                        <a:rPr lang="en-US" sz="1000" u="none" strike="noStrike">
                          <a:effectLst/>
                        </a:rPr>
                        <a:t>/Start</a:t>
                      </a:r>
                    </a:p>
                  </a:txBody>
                  <a:tcPr marL="63500" marR="63500" marT="63500" marB="63500"/>
                </a:tc>
                <a:tc>
                  <a:txBody>
                    <a:bodyPr/>
                    <a:lstStyle/>
                    <a:p>
                      <a:pPr marL="60960" algn="ctr" rtl="0" fontAlgn="t">
                        <a:spcBef>
                          <a:spcPts val="0"/>
                        </a:spcBef>
                        <a:spcAft>
                          <a:spcPts val="0"/>
                        </a:spcAft>
                      </a:pPr>
                      <a:r>
                        <a:rPr lang="en-US" sz="1000" u="none" strike="noStrike" err="1">
                          <a:effectLst/>
                        </a:rPr>
                        <a:t>Gwyliau</a:t>
                      </a:r>
                      <a:r>
                        <a:rPr lang="en-US" sz="1000" u="none" strike="noStrike">
                          <a:effectLst/>
                        </a:rPr>
                        <a:t>  </a:t>
                      </a:r>
                    </a:p>
                    <a:p>
                      <a:pPr marL="60960" algn="ctr" rtl="0" fontAlgn="t">
                        <a:spcBef>
                          <a:spcPts val="0"/>
                        </a:spcBef>
                        <a:spcAft>
                          <a:spcPts val="0"/>
                        </a:spcAft>
                      </a:pPr>
                      <a:r>
                        <a:rPr lang="en-US" sz="1000" u="none" strike="noStrike">
                          <a:effectLst/>
                        </a:rPr>
                        <a:t>Hanner </a:t>
                      </a:r>
                      <a:r>
                        <a:rPr lang="en-US" sz="1000" u="none" strike="noStrike" err="1">
                          <a:effectLst/>
                        </a:rPr>
                        <a:t>Tymor</a:t>
                      </a:r>
                      <a:endParaRPr lang="en-US" sz="1000" u="none" strike="noStrike">
                        <a:effectLst/>
                      </a:endParaRPr>
                    </a:p>
                    <a:p>
                      <a:pPr marL="60960" algn="ctr" rtl="0" fontAlgn="t">
                        <a:spcBef>
                          <a:spcPts val="0"/>
                        </a:spcBef>
                        <a:spcAft>
                          <a:spcPts val="0"/>
                        </a:spcAft>
                      </a:pPr>
                      <a:r>
                        <a:rPr lang="en-US" sz="1000" u="none" strike="noStrike">
                          <a:effectLst/>
                        </a:rPr>
                        <a:t>Half Term Holidays</a:t>
                      </a:r>
                    </a:p>
                    <a:p>
                      <a:pPr marL="60960" algn="ctr" rtl="0" fontAlgn="t">
                        <a:spcBef>
                          <a:spcPts val="0"/>
                        </a:spcBef>
                        <a:spcAft>
                          <a:spcPts val="0"/>
                        </a:spcAft>
                      </a:pPr>
                      <a:r>
                        <a:rPr lang="en-US" sz="1000" u="none" strike="noStrike">
                          <a:effectLst/>
                        </a:rPr>
                        <a:t>(</a:t>
                      </a:r>
                      <a:r>
                        <a:rPr lang="en-US" sz="1000" u="none" strike="noStrike" err="1">
                          <a:effectLst/>
                        </a:rPr>
                        <a:t>Dechrau</a:t>
                      </a:r>
                      <a:r>
                        <a:rPr lang="en-US" sz="1000" u="none" strike="noStrike">
                          <a:effectLst/>
                        </a:rPr>
                        <a:t>/Start)</a:t>
                      </a:r>
                      <a:endParaRPr lang="en-US" sz="1000">
                        <a:effectLst/>
                      </a:endParaRPr>
                    </a:p>
                  </a:txBody>
                  <a:tcPr marL="63500" marR="63500" marT="63500" marB="63500"/>
                </a:tc>
                <a:tc>
                  <a:txBody>
                    <a:bodyPr/>
                    <a:lstStyle/>
                    <a:p>
                      <a:pPr marL="60960" algn="ctr" rtl="0" fontAlgn="t">
                        <a:spcBef>
                          <a:spcPts val="0"/>
                        </a:spcBef>
                        <a:spcAft>
                          <a:spcPts val="0"/>
                        </a:spcAft>
                      </a:pPr>
                      <a:r>
                        <a:rPr lang="en-US" sz="1000" u="none" strike="noStrike" err="1">
                          <a:effectLst/>
                        </a:rPr>
                        <a:t>Gwyliau</a:t>
                      </a:r>
                      <a:r>
                        <a:rPr lang="en-US" sz="1000" u="none" strike="noStrike">
                          <a:effectLst/>
                        </a:rPr>
                        <a:t> </a:t>
                      </a:r>
                    </a:p>
                    <a:p>
                      <a:pPr marL="60960" algn="ctr" rtl="0" fontAlgn="t">
                        <a:spcBef>
                          <a:spcPts val="0"/>
                        </a:spcBef>
                        <a:spcAft>
                          <a:spcPts val="0"/>
                        </a:spcAft>
                      </a:pPr>
                      <a:r>
                        <a:rPr lang="en-US" sz="1000" u="none" strike="noStrike">
                          <a:effectLst/>
                        </a:rPr>
                        <a:t> Hanner </a:t>
                      </a:r>
                      <a:r>
                        <a:rPr lang="en-US" sz="1000" u="none" strike="noStrike" err="1">
                          <a:effectLst/>
                        </a:rPr>
                        <a:t>Tymor</a:t>
                      </a:r>
                      <a:endParaRPr lang="en-US" sz="1000" u="none" strike="noStrike">
                        <a:effectLst/>
                      </a:endParaRPr>
                    </a:p>
                    <a:p>
                      <a:pPr marL="62865" marR="109220" indent="635" algn="ctr" rtl="0" fontAlgn="t">
                        <a:spcBef>
                          <a:spcPts val="50"/>
                        </a:spcBef>
                        <a:spcAft>
                          <a:spcPts val="0"/>
                        </a:spcAft>
                      </a:pPr>
                      <a:r>
                        <a:rPr lang="en-US" sz="1000" u="none" strike="noStrike">
                          <a:effectLst/>
                        </a:rPr>
                        <a:t>Half Term Holidays</a:t>
                      </a:r>
                    </a:p>
                    <a:p>
                      <a:pPr marL="62865" marR="109220" indent="635" algn="ctr" rtl="0" fontAlgn="t">
                        <a:spcBef>
                          <a:spcPts val="50"/>
                        </a:spcBef>
                        <a:spcAft>
                          <a:spcPts val="0"/>
                        </a:spcAft>
                      </a:pPr>
                      <a:r>
                        <a:rPr lang="en-US" sz="1000" u="none" strike="noStrike">
                          <a:effectLst/>
                        </a:rPr>
                        <a:t>(</a:t>
                      </a:r>
                      <a:r>
                        <a:rPr lang="en-US" sz="1000" u="none" strike="noStrike" err="1">
                          <a:effectLst/>
                        </a:rPr>
                        <a:t>Diwedd</a:t>
                      </a:r>
                      <a:r>
                        <a:rPr lang="en-US" sz="1000" u="none" strike="noStrike">
                          <a:effectLst/>
                        </a:rPr>
                        <a:t>/End)</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Dechrau</a:t>
                      </a:r>
                      <a:r>
                        <a:rPr lang="en-US" sz="1000" u="none" strike="noStrike">
                          <a:effectLst/>
                        </a:rPr>
                        <a:t>/Start</a:t>
                      </a:r>
                    </a:p>
                  </a:txBody>
                  <a:tcPr marL="63500" marR="63500" marT="63500" marB="63500"/>
                </a:tc>
                <a:tc>
                  <a:txBody>
                    <a:bodyPr/>
                    <a:lstStyle/>
                    <a:p>
                      <a:pPr marL="64770" algn="ctr" rtl="0" fontAlgn="t">
                        <a:spcBef>
                          <a:spcPts val="0"/>
                        </a:spcBef>
                        <a:spcAft>
                          <a:spcPts val="0"/>
                        </a:spcAft>
                      </a:pPr>
                      <a:r>
                        <a:rPr lang="en-US" sz="1000" u="none" strike="noStrike" err="1">
                          <a:effectLst/>
                        </a:rPr>
                        <a:t>Diwedd</a:t>
                      </a:r>
                      <a:r>
                        <a:rPr lang="en-US" sz="1000" u="none" strike="noStrike">
                          <a:effectLst/>
                        </a:rPr>
                        <a:t>/End</a:t>
                      </a:r>
                    </a:p>
                  </a:txBody>
                  <a:tcPr marL="63500" marR="63500" marT="63500" marB="63500"/>
                </a:tc>
                <a:extLst>
                  <a:ext uri="{0D108BD9-81ED-4DB2-BD59-A6C34878D82A}">
                    <a16:rowId xmlns:a16="http://schemas.microsoft.com/office/drawing/2014/main" val="4049343535"/>
                  </a:ext>
                </a:extLst>
              </a:tr>
              <a:tr h="921173">
                <a:tc>
                  <a:txBody>
                    <a:bodyPr/>
                    <a:lstStyle/>
                    <a:p>
                      <a:pPr marL="64135" algn="ctr" rtl="0" fontAlgn="t">
                        <a:spcBef>
                          <a:spcPts val="0"/>
                        </a:spcBef>
                        <a:spcAft>
                          <a:spcPts val="0"/>
                        </a:spcAft>
                      </a:pPr>
                      <a:r>
                        <a:rPr lang="en-US" sz="1000" u="none" strike="noStrike">
                          <a:effectLst/>
                        </a:rPr>
                        <a:t>Hydref/Autumn</a:t>
                      </a:r>
                      <a:endParaRPr lang="en-US" sz="1000">
                        <a:effectLst/>
                      </a:endParaRPr>
                    </a:p>
                    <a:p>
                      <a:pPr marL="59055" algn="ctr" rtl="0" fontAlgn="t">
                        <a:spcBef>
                          <a:spcPts val="50"/>
                        </a:spcBef>
                        <a:spcAft>
                          <a:spcPts val="0"/>
                        </a:spcAft>
                      </a:pPr>
                      <a:r>
                        <a:rPr lang="en-US" sz="1000" u="none" strike="noStrike">
                          <a:effectLst/>
                        </a:rPr>
                        <a:t>2025</a:t>
                      </a:r>
                      <a:endParaRPr lang="en-US" sz="1000">
                        <a:effectLst/>
                      </a:endParaRPr>
                    </a:p>
                  </a:txBody>
                  <a:tcPr marL="63500" marR="63500" marT="63500" marB="63500"/>
                </a:tc>
                <a:tc>
                  <a:txBody>
                    <a:bodyPr/>
                    <a:lstStyle/>
                    <a:p>
                      <a:pPr marL="59055" marR="113665" indent="5715"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1af Medi </a:t>
                      </a:r>
                    </a:p>
                    <a:p>
                      <a:pPr marL="59055" marR="113665" indent="5715" algn="ctr" rtl="0" fontAlgn="t">
                        <a:spcBef>
                          <a:spcPts val="0"/>
                        </a:spcBef>
                        <a:spcAft>
                          <a:spcPts val="0"/>
                        </a:spcAft>
                      </a:pPr>
                      <a:endParaRPr lang="en-US" sz="1000" u="none" strike="noStrike">
                        <a:effectLst/>
                      </a:endParaRPr>
                    </a:p>
                    <a:p>
                      <a:pPr marL="59055" marR="113665" indent="5715" algn="ctr" rtl="0" fontAlgn="t">
                        <a:spcBef>
                          <a:spcPts val="0"/>
                        </a:spcBef>
                        <a:spcAft>
                          <a:spcPts val="0"/>
                        </a:spcAft>
                      </a:pPr>
                      <a:endParaRPr lang="en-US" sz="1000" u="none" strike="noStrike">
                        <a:effectLst/>
                      </a:endParaRPr>
                    </a:p>
                    <a:p>
                      <a:pPr marL="59055" marR="113665" lvl="0" indent="5715" algn="ctr">
                        <a:spcBef>
                          <a:spcPts val="0"/>
                        </a:spcBef>
                        <a:spcAft>
                          <a:spcPts val="0"/>
                        </a:spcAft>
                        <a:buNone/>
                      </a:pPr>
                      <a:r>
                        <a:rPr lang="en-US" sz="1000" u="none" strike="noStrike">
                          <a:effectLst/>
                        </a:rPr>
                        <a:t>Monday </a:t>
                      </a:r>
                      <a:endParaRPr lang="en-US"/>
                    </a:p>
                    <a:p>
                      <a:pPr marL="59055" marR="113665" lvl="0" indent="5715" algn="ctr">
                        <a:spcBef>
                          <a:spcPts val="0"/>
                        </a:spcBef>
                        <a:spcAft>
                          <a:spcPts val="0"/>
                        </a:spcAft>
                        <a:buNone/>
                      </a:pPr>
                      <a:r>
                        <a:rPr lang="en-US" sz="1000" u="none" strike="noStrike">
                          <a:effectLst/>
                        </a:rPr>
                        <a:t>1st September</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endParaRPr lang="en-US" sz="1000" u="none" strike="noStrike">
                        <a:effectLst/>
                      </a:endParaRPr>
                    </a:p>
                    <a:p>
                      <a:pPr marL="64770" algn="ctr" rtl="0" fontAlgn="t">
                        <a:spcBef>
                          <a:spcPts val="0"/>
                        </a:spcBef>
                        <a:spcAft>
                          <a:spcPts val="0"/>
                        </a:spcAft>
                      </a:pPr>
                      <a:r>
                        <a:rPr lang="en-US" sz="1000" u="none" strike="noStrike">
                          <a:effectLst/>
                        </a:rPr>
                        <a:t>27ain Hydref</a:t>
                      </a:r>
                    </a:p>
                    <a:p>
                      <a:pPr marL="64770" algn="ctr" rtl="0" fontAlgn="t">
                        <a:spcBef>
                          <a:spcPts val="0"/>
                        </a:spcBef>
                        <a:spcAft>
                          <a:spcPts val="0"/>
                        </a:spcAft>
                      </a:pPr>
                      <a:endParaRPr lang="en-US" sz="1000" u="none" strike="noStrike">
                        <a:effectLst/>
                      </a:endParaRPr>
                    </a:p>
                    <a:p>
                      <a:pPr marL="64770" algn="ctr" rtl="0" fontAlgn="t">
                        <a:spcBef>
                          <a:spcPts val="0"/>
                        </a:spcBef>
                        <a:spcAft>
                          <a:spcPts val="0"/>
                        </a:spcAft>
                      </a:pPr>
                      <a:r>
                        <a:rPr lang="en-US" sz="1000" u="none" strike="noStrike">
                          <a:effectLst/>
                        </a:rPr>
                        <a:t>Monday</a:t>
                      </a:r>
                    </a:p>
                    <a:p>
                      <a:pPr marL="64770" algn="ctr" rtl="0" fontAlgn="t">
                        <a:spcBef>
                          <a:spcPts val="0"/>
                        </a:spcBef>
                        <a:spcAft>
                          <a:spcPts val="0"/>
                        </a:spcAft>
                      </a:pPr>
                      <a:r>
                        <a:rPr lang="en-US" sz="1000" u="none" strike="noStrike">
                          <a:effectLst/>
                        </a:rPr>
                        <a:t>27th October</a:t>
                      </a:r>
                      <a:endParaRPr lang="en-US" sz="1000">
                        <a:effectLst/>
                      </a:endParaRPr>
                    </a:p>
                  </a:txBody>
                  <a:tcPr marL="63500" marR="63500" marT="63500" marB="63500"/>
                </a:tc>
                <a:tc>
                  <a:txBody>
                    <a:bodyPr/>
                    <a:lstStyle/>
                    <a:p>
                      <a:pPr marL="59055" marR="132715" indent="5715"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Gwener</a:t>
                      </a:r>
                    </a:p>
                    <a:p>
                      <a:pPr marL="59055" marR="132715" indent="5715" algn="ctr" rtl="0" fontAlgn="t">
                        <a:spcBef>
                          <a:spcPts val="0"/>
                        </a:spcBef>
                        <a:spcAft>
                          <a:spcPts val="0"/>
                        </a:spcAft>
                      </a:pPr>
                      <a:r>
                        <a:rPr lang="en-US" sz="1000" u="none" strike="noStrike">
                          <a:effectLst/>
                        </a:rPr>
                        <a:t>31ain o Hydref</a:t>
                      </a:r>
                    </a:p>
                    <a:p>
                      <a:pPr marL="59055" marR="132715" indent="5715" algn="ctr" rtl="0" fontAlgn="t">
                        <a:spcBef>
                          <a:spcPts val="0"/>
                        </a:spcBef>
                        <a:spcAft>
                          <a:spcPts val="0"/>
                        </a:spcAft>
                      </a:pPr>
                      <a:endParaRPr lang="en-US" sz="1000" u="none" strike="noStrike">
                        <a:effectLst/>
                      </a:endParaRPr>
                    </a:p>
                    <a:p>
                      <a:pPr marL="59055" marR="132715" indent="5715" algn="ctr" rtl="0" fontAlgn="t">
                        <a:spcBef>
                          <a:spcPts val="0"/>
                        </a:spcBef>
                        <a:spcAft>
                          <a:spcPts val="0"/>
                        </a:spcAft>
                      </a:pPr>
                      <a:r>
                        <a:rPr lang="en-US" sz="1000" u="none" strike="noStrike">
                          <a:effectLst/>
                        </a:rPr>
                        <a:t>Friday</a:t>
                      </a:r>
                    </a:p>
                    <a:p>
                      <a:pPr marL="59055" marR="132715" indent="5715" algn="ctr" rtl="0" fontAlgn="t">
                        <a:spcBef>
                          <a:spcPts val="0"/>
                        </a:spcBef>
                        <a:spcAft>
                          <a:spcPts val="0"/>
                        </a:spcAft>
                      </a:pPr>
                      <a:r>
                        <a:rPr lang="en-US" sz="1000" u="none" strike="noStrike">
                          <a:effectLst/>
                        </a:rPr>
                        <a:t> 31st of October</a:t>
                      </a: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endParaRPr lang="en-US" sz="1000">
                        <a:effectLst/>
                      </a:endParaRPr>
                    </a:p>
                    <a:p>
                      <a:pPr marL="66040" algn="ctr" rtl="0" fontAlgn="t">
                        <a:spcBef>
                          <a:spcPts val="50"/>
                        </a:spcBef>
                        <a:spcAft>
                          <a:spcPts val="0"/>
                        </a:spcAft>
                      </a:pPr>
                      <a:r>
                        <a:rPr lang="en-US" sz="1000" u="none" strike="noStrike">
                          <a:effectLst/>
                        </a:rPr>
                        <a:t>3ydd </a:t>
                      </a:r>
                      <a:r>
                        <a:rPr lang="en-US" sz="1000" u="none" strike="noStrike" err="1">
                          <a:effectLst/>
                        </a:rPr>
                        <a:t>Tachwedd</a:t>
                      </a:r>
                    </a:p>
                    <a:p>
                      <a:pPr marL="66040" algn="ctr" rtl="0" fontAlgn="t">
                        <a:spcBef>
                          <a:spcPts val="50"/>
                        </a:spcBef>
                        <a:spcAft>
                          <a:spcPts val="0"/>
                        </a:spcAft>
                      </a:pPr>
                      <a:endParaRPr lang="en-US" sz="1000" u="none" strike="noStrike">
                        <a:effectLst/>
                      </a:endParaRPr>
                    </a:p>
                    <a:p>
                      <a:pPr marL="66040" algn="ctr" rtl="0" fontAlgn="t">
                        <a:spcBef>
                          <a:spcPts val="50"/>
                        </a:spcBef>
                        <a:spcAft>
                          <a:spcPts val="0"/>
                        </a:spcAft>
                      </a:pPr>
                      <a:r>
                        <a:rPr lang="en-US" sz="1000" u="none" strike="noStrike">
                          <a:effectLst/>
                        </a:rPr>
                        <a:t>Monday </a:t>
                      </a:r>
                      <a:endParaRPr lang="en-US" sz="1000">
                        <a:effectLst/>
                      </a:endParaRPr>
                    </a:p>
                    <a:p>
                      <a:pPr marL="66040" lvl="0" algn="ctr">
                        <a:spcBef>
                          <a:spcPts val="50"/>
                        </a:spcBef>
                        <a:spcAft>
                          <a:spcPts val="0"/>
                        </a:spcAft>
                        <a:buNone/>
                      </a:pPr>
                      <a:r>
                        <a:rPr lang="en-US" sz="1000" u="none" strike="noStrike">
                          <a:effectLst/>
                        </a:rPr>
                        <a:t>3rd  November</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Gwener</a:t>
                      </a:r>
                      <a:r>
                        <a:rPr lang="en-US" sz="1000" u="none" strike="noStrike">
                          <a:effectLst/>
                        </a:rPr>
                        <a:t> </a:t>
                      </a:r>
                      <a:endParaRPr lang="en-US" sz="1000">
                        <a:effectLst/>
                      </a:endParaRPr>
                    </a:p>
                    <a:p>
                      <a:pPr marL="59055" algn="ctr" rtl="0" fontAlgn="t">
                        <a:spcBef>
                          <a:spcPts val="50"/>
                        </a:spcBef>
                        <a:spcAft>
                          <a:spcPts val="0"/>
                        </a:spcAft>
                      </a:pPr>
                      <a:r>
                        <a:rPr lang="en-US" sz="1000" u="none" strike="noStrike">
                          <a:effectLst/>
                        </a:rPr>
                        <a:t>19 </a:t>
                      </a:r>
                      <a:r>
                        <a:rPr lang="en-US" sz="1000" u="none" strike="noStrike" err="1">
                          <a:effectLst/>
                        </a:rPr>
                        <a:t>Rhagfyr</a:t>
                      </a:r>
                      <a:endParaRPr lang="en-US" sz="1000" u="none" strike="noStrike">
                        <a:effectLst/>
                      </a:endParaRPr>
                    </a:p>
                    <a:p>
                      <a:pPr marL="59055" algn="ctr" rtl="0" fontAlgn="t">
                        <a:spcBef>
                          <a:spcPts val="50"/>
                        </a:spcBef>
                        <a:spcAft>
                          <a:spcPts val="0"/>
                        </a:spcAft>
                      </a:pPr>
                      <a:endParaRPr lang="en-US" sz="1000" u="none" strike="noStrike">
                        <a:effectLst/>
                      </a:endParaRPr>
                    </a:p>
                    <a:p>
                      <a:pPr marL="59055" algn="ctr" rtl="0" fontAlgn="t">
                        <a:spcBef>
                          <a:spcPts val="50"/>
                        </a:spcBef>
                        <a:spcAft>
                          <a:spcPts val="0"/>
                        </a:spcAft>
                      </a:pPr>
                      <a:r>
                        <a:rPr lang="en-US" sz="1000" u="none" strike="noStrike">
                          <a:effectLst/>
                        </a:rPr>
                        <a:t>Friday </a:t>
                      </a:r>
                    </a:p>
                    <a:p>
                      <a:pPr marL="59055" algn="ctr" rtl="0" fontAlgn="t">
                        <a:spcBef>
                          <a:spcPts val="50"/>
                        </a:spcBef>
                        <a:spcAft>
                          <a:spcPts val="0"/>
                        </a:spcAft>
                      </a:pPr>
                      <a:r>
                        <a:rPr lang="en-US" sz="1000" u="none" strike="noStrike">
                          <a:effectLst/>
                        </a:rPr>
                        <a:t>19th December</a:t>
                      </a:r>
                      <a:endParaRPr lang="en-US" sz="1000">
                        <a:effectLst/>
                      </a:endParaRPr>
                    </a:p>
                  </a:txBody>
                  <a:tcPr marL="63500" marR="63500" marT="63500" marB="63500"/>
                </a:tc>
                <a:extLst>
                  <a:ext uri="{0D108BD9-81ED-4DB2-BD59-A6C34878D82A}">
                    <a16:rowId xmlns:a16="http://schemas.microsoft.com/office/drawing/2014/main" val="491369811"/>
                  </a:ext>
                </a:extLst>
              </a:tr>
              <a:tr h="921173">
                <a:tc>
                  <a:txBody>
                    <a:bodyPr/>
                    <a:lstStyle/>
                    <a:p>
                      <a:pPr marL="60960" algn="ctr" rtl="0" fontAlgn="t">
                        <a:spcBef>
                          <a:spcPts val="0"/>
                        </a:spcBef>
                        <a:spcAft>
                          <a:spcPts val="0"/>
                        </a:spcAft>
                      </a:pPr>
                      <a:r>
                        <a:rPr lang="en-US" sz="1000" u="none" strike="noStrike">
                          <a:effectLst/>
                        </a:rPr>
                        <a:t>Gwanwyn/Spring</a:t>
                      </a:r>
                      <a:endParaRPr lang="en-US" sz="1000">
                        <a:effectLst/>
                      </a:endParaRPr>
                    </a:p>
                    <a:p>
                      <a:pPr marL="59055" algn="ctr" rtl="0" fontAlgn="t">
                        <a:spcBef>
                          <a:spcPts val="50"/>
                        </a:spcBef>
                        <a:spcAft>
                          <a:spcPts val="0"/>
                        </a:spcAft>
                      </a:pPr>
                      <a:r>
                        <a:rPr lang="en-US" sz="1000" u="none" strike="noStrike">
                          <a:effectLst/>
                        </a:rPr>
                        <a:t>2026</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endParaRPr lang="en-US" sz="1000">
                        <a:effectLst/>
                      </a:endParaRPr>
                    </a:p>
                    <a:p>
                      <a:pPr marL="58420" algn="ctr" rtl="0" fontAlgn="t">
                        <a:spcBef>
                          <a:spcPts val="50"/>
                        </a:spcBef>
                        <a:spcAft>
                          <a:spcPts val="0"/>
                        </a:spcAft>
                      </a:pPr>
                      <a:r>
                        <a:rPr lang="en-US" sz="1000" u="none" strike="noStrike">
                          <a:effectLst/>
                        </a:rPr>
                        <a:t>5ed </a:t>
                      </a:r>
                      <a:r>
                        <a:rPr lang="en-US" sz="1000" u="none" strike="noStrike" err="1">
                          <a:effectLst/>
                        </a:rPr>
                        <a:t>Ionawr</a:t>
                      </a:r>
                    </a:p>
                    <a:p>
                      <a:pPr marL="58420" algn="ctr" rtl="0" fontAlgn="t">
                        <a:spcBef>
                          <a:spcPts val="50"/>
                        </a:spcBef>
                        <a:spcAft>
                          <a:spcPts val="0"/>
                        </a:spcAft>
                      </a:pPr>
                      <a:endParaRPr lang="en-US" sz="1000" u="none" strike="noStrike">
                        <a:effectLst/>
                      </a:endParaRPr>
                    </a:p>
                    <a:p>
                      <a:pPr marL="58420" algn="ctr" rtl="0" fontAlgn="t">
                        <a:spcBef>
                          <a:spcPts val="50"/>
                        </a:spcBef>
                        <a:spcAft>
                          <a:spcPts val="0"/>
                        </a:spcAft>
                      </a:pPr>
                      <a:r>
                        <a:rPr lang="en-US" sz="1000" u="none" strike="noStrike">
                          <a:effectLst/>
                        </a:rPr>
                        <a:t>Monday </a:t>
                      </a:r>
                    </a:p>
                    <a:p>
                      <a:pPr marL="58420" lvl="0" algn="ctr">
                        <a:spcBef>
                          <a:spcPts val="50"/>
                        </a:spcBef>
                        <a:spcAft>
                          <a:spcPts val="0"/>
                        </a:spcAft>
                        <a:buNone/>
                      </a:pPr>
                      <a:r>
                        <a:rPr lang="en-US" sz="1000" u="none" strike="noStrike">
                          <a:effectLst/>
                        </a:rPr>
                        <a:t>5th January</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p>
                    <a:p>
                      <a:pPr marL="64770" algn="ctr" rtl="0" fontAlgn="t">
                        <a:spcBef>
                          <a:spcPts val="0"/>
                        </a:spcBef>
                        <a:spcAft>
                          <a:spcPts val="0"/>
                        </a:spcAft>
                      </a:pPr>
                      <a:r>
                        <a:rPr lang="en-US" sz="1000" u="none" strike="noStrike">
                          <a:effectLst/>
                        </a:rPr>
                        <a:t>16eg </a:t>
                      </a:r>
                      <a:r>
                        <a:rPr lang="en-US" sz="1000" u="none" strike="noStrike" err="1">
                          <a:effectLst/>
                        </a:rPr>
                        <a:t>Chwefror</a:t>
                      </a:r>
                    </a:p>
                    <a:p>
                      <a:pPr marL="64770" algn="ctr" rtl="0" fontAlgn="t">
                        <a:spcBef>
                          <a:spcPts val="0"/>
                        </a:spcBef>
                        <a:spcAft>
                          <a:spcPts val="0"/>
                        </a:spcAft>
                      </a:pPr>
                      <a:endParaRPr lang="en-US" sz="1000" u="none" strike="noStrike">
                        <a:effectLst/>
                      </a:endParaRPr>
                    </a:p>
                    <a:p>
                      <a:pPr marL="64770" algn="ctr" rtl="0" fontAlgn="t">
                        <a:spcBef>
                          <a:spcPts val="0"/>
                        </a:spcBef>
                        <a:spcAft>
                          <a:spcPts val="0"/>
                        </a:spcAft>
                      </a:pPr>
                      <a:r>
                        <a:rPr lang="en-US" sz="1000" u="none" strike="noStrike">
                          <a:effectLst/>
                        </a:rPr>
                        <a:t>Monday</a:t>
                      </a:r>
                    </a:p>
                    <a:p>
                      <a:pPr marL="64770" algn="ctr" rtl="0" fontAlgn="t">
                        <a:spcBef>
                          <a:spcPts val="0"/>
                        </a:spcBef>
                        <a:spcAft>
                          <a:spcPts val="0"/>
                        </a:spcAft>
                      </a:pPr>
                      <a:r>
                        <a:rPr lang="en-US" sz="1000" u="none" strike="noStrike">
                          <a:effectLst/>
                        </a:rPr>
                        <a:t>16th February</a:t>
                      </a:r>
                      <a:endParaRPr lang="en-US" sz="1000">
                        <a:effectLst/>
                      </a:endParaRPr>
                    </a:p>
                  </a:txBody>
                  <a:tcPr marL="63500" marR="63500" marT="63500" marB="63500"/>
                </a:tc>
                <a:tc>
                  <a:txBody>
                    <a:bodyPr/>
                    <a:lstStyle/>
                    <a:p>
                      <a:pPr marL="59055" marR="56515" indent="5715"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Gwener</a:t>
                      </a:r>
                      <a:r>
                        <a:rPr lang="en-US" sz="1000" u="none" strike="noStrike">
                          <a:effectLst/>
                        </a:rPr>
                        <a:t> </a:t>
                      </a:r>
                      <a:endParaRPr lang="en-US"/>
                    </a:p>
                    <a:p>
                      <a:pPr marL="59055" marR="56515" lvl="0" indent="5715" algn="ctr">
                        <a:spcBef>
                          <a:spcPts val="0"/>
                        </a:spcBef>
                        <a:spcAft>
                          <a:spcPts val="0"/>
                        </a:spcAft>
                        <a:buNone/>
                      </a:pPr>
                      <a:r>
                        <a:rPr lang="en-US" sz="1000" u="none" strike="noStrike">
                          <a:effectLst/>
                        </a:rPr>
                        <a:t>20fed </a:t>
                      </a:r>
                      <a:r>
                        <a:rPr lang="en-US" sz="1000" u="none" strike="noStrike" err="1">
                          <a:effectLst/>
                        </a:rPr>
                        <a:t>Chwefror</a:t>
                      </a:r>
                      <a:endParaRPr lang="en-US" err="1"/>
                    </a:p>
                    <a:p>
                      <a:pPr marL="59055" marR="56515" indent="5715" algn="ctr" rtl="0" fontAlgn="t">
                        <a:spcBef>
                          <a:spcPts val="0"/>
                        </a:spcBef>
                        <a:spcAft>
                          <a:spcPts val="0"/>
                        </a:spcAft>
                      </a:pPr>
                      <a:endParaRPr lang="en-US" sz="1000" u="none" strike="noStrike">
                        <a:effectLst/>
                      </a:endParaRPr>
                    </a:p>
                    <a:p>
                      <a:pPr marL="59055" marR="56515" indent="5715" algn="ctr" rtl="0" fontAlgn="t">
                        <a:spcBef>
                          <a:spcPts val="0"/>
                        </a:spcBef>
                        <a:spcAft>
                          <a:spcPts val="0"/>
                        </a:spcAft>
                      </a:pPr>
                      <a:r>
                        <a:rPr lang="en-US" sz="1000" u="none" strike="noStrike">
                          <a:effectLst/>
                        </a:rPr>
                        <a:t>Friday</a:t>
                      </a:r>
                    </a:p>
                    <a:p>
                      <a:pPr marL="59055" marR="56515" indent="5715" algn="ctr" rtl="0" fontAlgn="t">
                        <a:spcBef>
                          <a:spcPts val="0"/>
                        </a:spcBef>
                        <a:spcAft>
                          <a:spcPts val="0"/>
                        </a:spcAft>
                      </a:pPr>
                      <a:r>
                        <a:rPr lang="en-US" sz="1000" u="none" strike="noStrike">
                          <a:effectLst/>
                        </a:rPr>
                        <a:t>20th February </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endParaRPr lang="en-US" sz="1000">
                        <a:effectLst/>
                      </a:endParaRPr>
                    </a:p>
                    <a:p>
                      <a:pPr marL="59055" algn="ctr" rtl="0" fontAlgn="t">
                        <a:spcBef>
                          <a:spcPts val="50"/>
                        </a:spcBef>
                        <a:spcAft>
                          <a:spcPts val="0"/>
                        </a:spcAft>
                      </a:pPr>
                      <a:r>
                        <a:rPr lang="en-US" sz="1000" u="none" strike="noStrike">
                          <a:effectLst/>
                        </a:rPr>
                        <a:t>23ain </a:t>
                      </a:r>
                      <a:r>
                        <a:rPr lang="en-US" sz="1000" u="none" strike="noStrike" err="1">
                          <a:effectLst/>
                        </a:rPr>
                        <a:t>Chwefror</a:t>
                      </a:r>
                      <a:endParaRPr lang="en-US" sz="1000" u="none" strike="noStrike">
                        <a:effectLst/>
                      </a:endParaRPr>
                    </a:p>
                    <a:p>
                      <a:pPr marL="59055" algn="ctr" rtl="0" fontAlgn="t">
                        <a:spcBef>
                          <a:spcPts val="50"/>
                        </a:spcBef>
                        <a:spcAft>
                          <a:spcPts val="0"/>
                        </a:spcAft>
                      </a:pPr>
                      <a:endParaRPr lang="en-US" sz="1000" u="none" strike="noStrike">
                        <a:effectLst/>
                      </a:endParaRPr>
                    </a:p>
                    <a:p>
                      <a:pPr marL="59055" algn="ctr" rtl="0" fontAlgn="t">
                        <a:spcBef>
                          <a:spcPts val="50"/>
                        </a:spcBef>
                        <a:spcAft>
                          <a:spcPts val="0"/>
                        </a:spcAft>
                      </a:pPr>
                      <a:r>
                        <a:rPr lang="en-US" sz="1000" u="none" strike="noStrike">
                          <a:effectLst/>
                        </a:rPr>
                        <a:t>Monday</a:t>
                      </a:r>
                    </a:p>
                    <a:p>
                      <a:pPr marL="59055" algn="ctr" rtl="0" fontAlgn="t">
                        <a:spcBef>
                          <a:spcPts val="50"/>
                        </a:spcBef>
                        <a:spcAft>
                          <a:spcPts val="0"/>
                        </a:spcAft>
                      </a:pPr>
                      <a:r>
                        <a:rPr lang="en-US" sz="1000" u="none" strike="noStrike">
                          <a:effectLst/>
                        </a:rPr>
                        <a:t>23rd February</a:t>
                      </a:r>
                    </a:p>
                  </a:txBody>
                  <a:tcPr marL="63500" marR="63500" marT="63500" marB="63500"/>
                </a:tc>
                <a:tc>
                  <a:txBody>
                    <a:bodyPr/>
                    <a:lstStyle/>
                    <a:p>
                      <a:pPr marL="59055" marR="132715" indent="508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Gwener</a:t>
                      </a:r>
                      <a:r>
                        <a:rPr lang="en-US" sz="1000" u="none" strike="noStrike">
                          <a:effectLst/>
                        </a:rPr>
                        <a:t> </a:t>
                      </a:r>
                    </a:p>
                    <a:p>
                      <a:pPr marL="59055" marR="132715" indent="5080" algn="ctr" rtl="0" fontAlgn="t">
                        <a:spcBef>
                          <a:spcPts val="0"/>
                        </a:spcBef>
                        <a:spcAft>
                          <a:spcPts val="0"/>
                        </a:spcAft>
                      </a:pPr>
                      <a:r>
                        <a:rPr lang="en-US" sz="1000" u="none" strike="noStrike">
                          <a:effectLst/>
                        </a:rPr>
                        <a:t>27ain Mawrth</a:t>
                      </a:r>
                    </a:p>
                    <a:p>
                      <a:pPr marL="59055" marR="132715" indent="5080" algn="ctr" rtl="0" fontAlgn="t">
                        <a:spcBef>
                          <a:spcPts val="0"/>
                        </a:spcBef>
                        <a:spcAft>
                          <a:spcPts val="0"/>
                        </a:spcAft>
                      </a:pPr>
                      <a:endParaRPr lang="en-US" sz="1000" u="none" strike="noStrike">
                        <a:effectLst/>
                      </a:endParaRPr>
                    </a:p>
                    <a:p>
                      <a:pPr marL="59055" marR="132715" indent="5080" algn="ctr" rtl="0" fontAlgn="t">
                        <a:spcBef>
                          <a:spcPts val="0"/>
                        </a:spcBef>
                        <a:spcAft>
                          <a:spcPts val="0"/>
                        </a:spcAft>
                      </a:pPr>
                      <a:r>
                        <a:rPr lang="en-US" sz="1000" u="none" strike="noStrike">
                          <a:effectLst/>
                        </a:rPr>
                        <a:t>Friday</a:t>
                      </a:r>
                    </a:p>
                    <a:p>
                      <a:pPr marL="59055" marR="132715" indent="5080" algn="ctr" rtl="0" fontAlgn="t">
                        <a:spcBef>
                          <a:spcPts val="0"/>
                        </a:spcBef>
                        <a:spcAft>
                          <a:spcPts val="0"/>
                        </a:spcAft>
                      </a:pPr>
                      <a:r>
                        <a:rPr lang="en-US" sz="1000" u="none" strike="noStrike">
                          <a:effectLst/>
                        </a:rPr>
                        <a:t>27th March</a:t>
                      </a:r>
                    </a:p>
                  </a:txBody>
                  <a:tcPr marL="63500" marR="63500" marT="63500" marB="63500"/>
                </a:tc>
                <a:extLst>
                  <a:ext uri="{0D108BD9-81ED-4DB2-BD59-A6C34878D82A}">
                    <a16:rowId xmlns:a16="http://schemas.microsoft.com/office/drawing/2014/main" val="1347333565"/>
                  </a:ext>
                </a:extLst>
              </a:tr>
              <a:tr h="875074">
                <a:tc>
                  <a:txBody>
                    <a:bodyPr/>
                    <a:lstStyle/>
                    <a:p>
                      <a:pPr marL="64135" algn="ctr" rtl="0" fontAlgn="t">
                        <a:spcBef>
                          <a:spcPts val="0"/>
                        </a:spcBef>
                        <a:spcAft>
                          <a:spcPts val="0"/>
                        </a:spcAft>
                      </a:pPr>
                      <a:r>
                        <a:rPr lang="en-US" sz="1000" u="none" strike="noStrike">
                          <a:effectLst/>
                        </a:rPr>
                        <a:t>Haf /Summer</a:t>
                      </a:r>
                      <a:endParaRPr lang="en-US" sz="1000">
                        <a:effectLst/>
                      </a:endParaRPr>
                    </a:p>
                    <a:p>
                      <a:pPr marL="59055" algn="ctr" rtl="0" fontAlgn="t">
                        <a:spcBef>
                          <a:spcPts val="50"/>
                        </a:spcBef>
                        <a:spcAft>
                          <a:spcPts val="0"/>
                        </a:spcAft>
                      </a:pPr>
                      <a:r>
                        <a:rPr lang="en-US" sz="1000" u="none" strike="noStrike">
                          <a:effectLst/>
                        </a:rPr>
                        <a:t>2026</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endParaRPr lang="en-US" sz="1000">
                        <a:effectLst/>
                      </a:endParaRPr>
                    </a:p>
                    <a:p>
                      <a:pPr marL="59055" algn="ctr" rtl="0" fontAlgn="t">
                        <a:spcBef>
                          <a:spcPts val="50"/>
                        </a:spcBef>
                        <a:spcAft>
                          <a:spcPts val="0"/>
                        </a:spcAft>
                      </a:pPr>
                      <a:r>
                        <a:rPr lang="en-US" sz="1000" u="none" strike="noStrike">
                          <a:effectLst/>
                        </a:rPr>
                        <a:t>13 </a:t>
                      </a:r>
                      <a:r>
                        <a:rPr lang="en-US" sz="1000" u="none" strike="noStrike" err="1">
                          <a:effectLst/>
                        </a:rPr>
                        <a:t>eg</a:t>
                      </a:r>
                      <a:r>
                        <a:rPr lang="en-US" sz="1000" u="none" strike="noStrike">
                          <a:effectLst/>
                        </a:rPr>
                        <a:t>  Ebrill </a:t>
                      </a:r>
                    </a:p>
                    <a:p>
                      <a:pPr marL="59055" algn="ctr" rtl="0" fontAlgn="t">
                        <a:spcBef>
                          <a:spcPts val="50"/>
                        </a:spcBef>
                        <a:spcAft>
                          <a:spcPts val="0"/>
                        </a:spcAft>
                      </a:pPr>
                      <a:endParaRPr lang="en-US" sz="1000" u="none" strike="noStrike">
                        <a:effectLst/>
                      </a:endParaRPr>
                    </a:p>
                    <a:p>
                      <a:pPr marL="59055" algn="ctr" rtl="0" fontAlgn="t">
                        <a:spcBef>
                          <a:spcPts val="50"/>
                        </a:spcBef>
                        <a:spcAft>
                          <a:spcPts val="0"/>
                        </a:spcAft>
                      </a:pPr>
                      <a:r>
                        <a:rPr lang="en-US" sz="1000" u="none" strike="noStrike">
                          <a:effectLst/>
                        </a:rPr>
                        <a:t>Monday</a:t>
                      </a:r>
                    </a:p>
                    <a:p>
                      <a:pPr marL="59055" algn="ctr" rtl="0" fontAlgn="t">
                        <a:spcBef>
                          <a:spcPts val="50"/>
                        </a:spcBef>
                        <a:spcAft>
                          <a:spcPts val="0"/>
                        </a:spcAft>
                      </a:pPr>
                      <a:r>
                        <a:rPr lang="en-US" sz="1000" u="none" strike="noStrike">
                          <a:effectLst/>
                        </a:rPr>
                        <a:t>13th April</a:t>
                      </a:r>
                      <a:endParaRPr lang="en-US" sz="1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endParaRPr lang="en-US" sz="1000">
                        <a:effectLst/>
                      </a:endParaRPr>
                    </a:p>
                    <a:p>
                      <a:pPr marL="57785" algn="ctr" rtl="0" fontAlgn="t">
                        <a:spcBef>
                          <a:spcPts val="50"/>
                        </a:spcBef>
                        <a:spcAft>
                          <a:spcPts val="0"/>
                        </a:spcAft>
                      </a:pPr>
                      <a:r>
                        <a:rPr lang="en-US" sz="1000" u="none" strike="noStrike">
                          <a:effectLst/>
                        </a:rPr>
                        <a:t>25ain Mai</a:t>
                      </a:r>
                    </a:p>
                    <a:p>
                      <a:pPr marL="57785" algn="ctr" rtl="0" fontAlgn="t">
                        <a:spcBef>
                          <a:spcPts val="50"/>
                        </a:spcBef>
                        <a:spcAft>
                          <a:spcPts val="0"/>
                        </a:spcAft>
                      </a:pPr>
                      <a:endParaRPr lang="en-US" sz="1000" u="none" strike="noStrike">
                        <a:effectLst/>
                      </a:endParaRPr>
                    </a:p>
                    <a:p>
                      <a:pPr marL="57785" algn="ctr" rtl="0" fontAlgn="t">
                        <a:spcBef>
                          <a:spcPts val="50"/>
                        </a:spcBef>
                        <a:spcAft>
                          <a:spcPts val="0"/>
                        </a:spcAft>
                      </a:pPr>
                      <a:r>
                        <a:rPr lang="en-US" sz="1000" u="none" strike="noStrike">
                          <a:effectLst/>
                        </a:rPr>
                        <a:t>Monday</a:t>
                      </a:r>
                    </a:p>
                    <a:p>
                      <a:pPr marL="57785" algn="ctr" rtl="0" fontAlgn="t">
                        <a:spcBef>
                          <a:spcPts val="50"/>
                        </a:spcBef>
                        <a:spcAft>
                          <a:spcPts val="0"/>
                        </a:spcAft>
                      </a:pPr>
                      <a:r>
                        <a:rPr lang="en-US" sz="1000" u="none" strike="noStrike">
                          <a:effectLst/>
                        </a:rPr>
                        <a:t>25thMay</a:t>
                      </a:r>
                      <a:endParaRPr lang="en-US" sz="1000">
                        <a:effectLst/>
                      </a:endParaRPr>
                    </a:p>
                  </a:txBody>
                  <a:tcPr marL="63500" marR="63500" marT="63500" marB="63500"/>
                </a:tc>
                <a:tc>
                  <a:txBody>
                    <a:bodyPr/>
                    <a:lstStyle/>
                    <a:p>
                      <a:pPr marL="57785" marR="11938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Gwener</a:t>
                      </a:r>
                      <a:endParaRPr lang="en-US" sz="1000" u="none" strike="noStrike">
                        <a:effectLst/>
                      </a:endParaRPr>
                    </a:p>
                    <a:p>
                      <a:pPr marL="57785" marR="119380" algn="ctr" rtl="0" fontAlgn="t">
                        <a:spcBef>
                          <a:spcPts val="0"/>
                        </a:spcBef>
                        <a:spcAft>
                          <a:spcPts val="0"/>
                        </a:spcAft>
                      </a:pPr>
                      <a:r>
                        <a:rPr lang="en-US" sz="1000" u="none" strike="noStrike">
                          <a:effectLst/>
                        </a:rPr>
                        <a:t>29ain Mai</a:t>
                      </a:r>
                    </a:p>
                    <a:p>
                      <a:pPr marL="57785" marR="119380" algn="ctr" rtl="0" fontAlgn="t">
                        <a:spcBef>
                          <a:spcPts val="0"/>
                        </a:spcBef>
                        <a:spcAft>
                          <a:spcPts val="0"/>
                        </a:spcAft>
                      </a:pPr>
                      <a:endParaRPr lang="en-US" sz="1000" u="none" strike="noStrike">
                        <a:effectLst/>
                      </a:endParaRPr>
                    </a:p>
                    <a:p>
                      <a:pPr marL="57785" marR="119380" algn="ctr" rtl="0" fontAlgn="t">
                        <a:spcBef>
                          <a:spcPts val="0"/>
                        </a:spcBef>
                        <a:spcAft>
                          <a:spcPts val="0"/>
                        </a:spcAft>
                      </a:pPr>
                      <a:r>
                        <a:rPr lang="en-US" sz="1000" u="none" strike="noStrike">
                          <a:effectLst/>
                        </a:rPr>
                        <a:t>Friday </a:t>
                      </a:r>
                    </a:p>
                    <a:p>
                      <a:pPr marL="57785" marR="119380" algn="ctr" rtl="0" fontAlgn="t">
                        <a:spcBef>
                          <a:spcPts val="0"/>
                        </a:spcBef>
                        <a:spcAft>
                          <a:spcPts val="0"/>
                        </a:spcAft>
                      </a:pPr>
                      <a:r>
                        <a:rPr lang="en-US" sz="1000" u="none" strike="noStrike">
                          <a:effectLst/>
                        </a:rPr>
                        <a:t>29th May</a:t>
                      </a:r>
                    </a:p>
                    <a:p>
                      <a:pPr marL="57785" marR="119380" algn="ctr" rtl="0" fontAlgn="t">
                        <a:spcBef>
                          <a:spcPts val="0"/>
                        </a:spcBef>
                        <a:spcAft>
                          <a:spcPts val="0"/>
                        </a:spcAft>
                      </a:pPr>
                      <a:endParaRPr lang="en-US" sz="1000" u="none" strike="noStrike" baseline="30000">
                        <a:effectLst/>
                      </a:endParaRPr>
                    </a:p>
                  </a:txBody>
                  <a:tcPr marL="63500" marR="63500" marT="63500" marB="63500"/>
                </a:tc>
                <a:tc>
                  <a:txBody>
                    <a:bodyPr/>
                    <a:lstStyle/>
                    <a:p>
                      <a:pPr marL="6477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endParaRPr lang="en-US" sz="1000">
                        <a:effectLst/>
                      </a:endParaRPr>
                    </a:p>
                    <a:p>
                      <a:pPr marL="59690" algn="ctr" rtl="0" fontAlgn="t">
                        <a:spcBef>
                          <a:spcPts val="50"/>
                        </a:spcBef>
                        <a:spcAft>
                          <a:spcPts val="0"/>
                        </a:spcAft>
                      </a:pPr>
                      <a:r>
                        <a:rPr lang="en-US" sz="1000" u="none" strike="noStrike">
                          <a:effectLst/>
                        </a:rPr>
                        <a:t>1af </a:t>
                      </a:r>
                      <a:r>
                        <a:rPr lang="en-US" sz="1000" u="none" strike="noStrike" err="1">
                          <a:effectLst/>
                        </a:rPr>
                        <a:t>Mehefin</a:t>
                      </a:r>
                      <a:endParaRPr lang="en-US" sz="1000" u="none" strike="noStrike">
                        <a:effectLst/>
                      </a:endParaRPr>
                    </a:p>
                    <a:p>
                      <a:pPr marL="59690" algn="ctr" rtl="0" fontAlgn="t">
                        <a:spcBef>
                          <a:spcPts val="50"/>
                        </a:spcBef>
                        <a:spcAft>
                          <a:spcPts val="0"/>
                        </a:spcAft>
                      </a:pPr>
                      <a:endParaRPr lang="en-US" sz="1000" u="none" strike="noStrike">
                        <a:effectLst/>
                      </a:endParaRPr>
                    </a:p>
                    <a:p>
                      <a:pPr marL="59690" algn="ctr" rtl="0" fontAlgn="t">
                        <a:spcBef>
                          <a:spcPts val="50"/>
                        </a:spcBef>
                        <a:spcAft>
                          <a:spcPts val="0"/>
                        </a:spcAft>
                      </a:pPr>
                      <a:r>
                        <a:rPr lang="en-US" sz="1000" u="none" strike="noStrike">
                          <a:effectLst/>
                        </a:rPr>
                        <a:t>Monday</a:t>
                      </a:r>
                    </a:p>
                    <a:p>
                      <a:pPr marL="59690" algn="ctr" rtl="0" fontAlgn="t">
                        <a:spcBef>
                          <a:spcPts val="50"/>
                        </a:spcBef>
                        <a:spcAft>
                          <a:spcPts val="0"/>
                        </a:spcAft>
                      </a:pPr>
                      <a:r>
                        <a:rPr lang="en-US" sz="1000" u="none" strike="noStrike">
                          <a:effectLst/>
                        </a:rPr>
                        <a:t>1  June </a:t>
                      </a:r>
                      <a:endParaRPr lang="en-US" sz="1000">
                        <a:effectLst/>
                      </a:endParaRPr>
                    </a:p>
                  </a:txBody>
                  <a:tcPr marL="63500" marR="63500" marT="63500" marB="63500"/>
                </a:tc>
                <a:tc>
                  <a:txBody>
                    <a:bodyPr/>
                    <a:lstStyle/>
                    <a:p>
                      <a:pPr marL="63500" algn="ctr" rtl="0" fontAlgn="t">
                        <a:spcBef>
                          <a:spcPts val="0"/>
                        </a:spcBef>
                        <a:spcAft>
                          <a:spcPts val="0"/>
                        </a:spcAft>
                      </a:pPr>
                      <a:r>
                        <a:rPr lang="en-US" sz="1000" u="none" strike="noStrike" err="1">
                          <a:effectLst/>
                        </a:rPr>
                        <a:t>Dydd</a:t>
                      </a:r>
                      <a:r>
                        <a:rPr lang="en-US" sz="1000" u="none" strike="noStrike">
                          <a:effectLst/>
                        </a:rPr>
                        <a:t> </a:t>
                      </a:r>
                      <a:r>
                        <a:rPr lang="en-US" sz="1000" u="none" strike="noStrike" err="1">
                          <a:effectLst/>
                        </a:rPr>
                        <a:t>Llun</a:t>
                      </a:r>
                      <a:r>
                        <a:rPr lang="en-US" sz="1000" u="none" strike="noStrike">
                          <a:effectLst/>
                        </a:rPr>
                        <a:t> </a:t>
                      </a:r>
                    </a:p>
                    <a:p>
                      <a:pPr marL="63500" algn="ctr" rtl="0" fontAlgn="t">
                        <a:spcBef>
                          <a:spcPts val="0"/>
                        </a:spcBef>
                        <a:spcAft>
                          <a:spcPts val="0"/>
                        </a:spcAft>
                      </a:pPr>
                      <a:r>
                        <a:rPr lang="en-US" sz="1000" u="none" strike="noStrike">
                          <a:effectLst/>
                        </a:rPr>
                        <a:t>20fed </a:t>
                      </a:r>
                      <a:r>
                        <a:rPr lang="en-US" sz="1000" u="none" strike="noStrike" err="1">
                          <a:effectLst/>
                        </a:rPr>
                        <a:t>Gorffennaf</a:t>
                      </a:r>
                      <a:endParaRPr lang="en-US" sz="1000" u="none" strike="noStrike">
                        <a:effectLst/>
                      </a:endParaRPr>
                    </a:p>
                    <a:p>
                      <a:pPr marL="63500" algn="ctr" rtl="0" fontAlgn="t">
                        <a:spcBef>
                          <a:spcPts val="0"/>
                        </a:spcBef>
                        <a:spcAft>
                          <a:spcPts val="0"/>
                        </a:spcAft>
                      </a:pPr>
                      <a:endParaRPr lang="en-US" sz="1000" u="none" strike="noStrike">
                        <a:effectLst/>
                      </a:endParaRPr>
                    </a:p>
                    <a:p>
                      <a:pPr marL="63500" algn="ctr" rtl="0" fontAlgn="t">
                        <a:spcBef>
                          <a:spcPts val="0"/>
                        </a:spcBef>
                        <a:spcAft>
                          <a:spcPts val="0"/>
                        </a:spcAft>
                      </a:pPr>
                      <a:r>
                        <a:rPr lang="en-US" sz="1000" u="none" strike="noStrike">
                          <a:effectLst/>
                        </a:rPr>
                        <a:t>Tuesday</a:t>
                      </a:r>
                    </a:p>
                    <a:p>
                      <a:pPr marL="63500" algn="ctr" rtl="0" fontAlgn="t">
                        <a:spcBef>
                          <a:spcPts val="0"/>
                        </a:spcBef>
                        <a:spcAft>
                          <a:spcPts val="0"/>
                        </a:spcAft>
                      </a:pPr>
                      <a:r>
                        <a:rPr lang="en-US" sz="1000" u="none" strike="noStrike">
                          <a:effectLst/>
                        </a:rPr>
                        <a:t>20th  July</a:t>
                      </a:r>
                      <a:endParaRPr lang="en-US" sz="1000">
                        <a:effectLst/>
                      </a:endParaRPr>
                    </a:p>
                  </a:txBody>
                  <a:tcPr marL="63500" marR="63500" marT="63500" marB="63500"/>
                </a:tc>
                <a:extLst>
                  <a:ext uri="{0D108BD9-81ED-4DB2-BD59-A6C34878D82A}">
                    <a16:rowId xmlns:a16="http://schemas.microsoft.com/office/drawing/2014/main" val="3538481029"/>
                  </a:ext>
                </a:extLst>
              </a:tr>
              <a:tr h="1002343">
                <a:tc gridSpan="6">
                  <a:txBody>
                    <a:bodyPr/>
                    <a:lstStyle/>
                    <a:p>
                      <a:pPr marL="64770" rtl="0" fontAlgn="t">
                        <a:spcBef>
                          <a:spcPts val="0"/>
                        </a:spcBef>
                        <a:spcAft>
                          <a:spcPts val="0"/>
                        </a:spcAft>
                      </a:pPr>
                      <a:r>
                        <a:rPr lang="en-US" sz="1000" u="none" strike="noStrike">
                          <a:effectLst/>
                        </a:rPr>
                        <a:t>HMS/INSET:</a:t>
                      </a:r>
                    </a:p>
                    <a:p>
                      <a:pPr marL="55245" marR="496570" indent="8255" rtl="0" fontAlgn="t">
                        <a:spcBef>
                          <a:spcPts val="50"/>
                        </a:spcBef>
                        <a:spcAft>
                          <a:spcPts val="0"/>
                        </a:spcAft>
                      </a:pPr>
                      <a:r>
                        <a:rPr lang="en-US" sz="1000" u="none" strike="noStrike">
                          <a:effectLst/>
                        </a:rPr>
                        <a:t>01/09/2025</a:t>
                      </a:r>
                    </a:p>
                    <a:p>
                      <a:pPr marL="55245" marR="496570" lvl="0" indent="8255">
                        <a:spcBef>
                          <a:spcPts val="50"/>
                        </a:spcBef>
                        <a:spcAft>
                          <a:spcPts val="0"/>
                        </a:spcAft>
                        <a:buNone/>
                      </a:pPr>
                      <a:r>
                        <a:rPr lang="en-US" sz="1000" u="none" strike="noStrike">
                          <a:effectLst/>
                        </a:rPr>
                        <a:t>24/10/25</a:t>
                      </a:r>
                    </a:p>
                    <a:p>
                      <a:pPr marL="55245" marR="496570" lvl="0" indent="8255">
                        <a:spcBef>
                          <a:spcPts val="50"/>
                        </a:spcBef>
                        <a:spcAft>
                          <a:spcPts val="0"/>
                        </a:spcAft>
                        <a:buNone/>
                      </a:pPr>
                      <a:r>
                        <a:rPr lang="en-US" sz="1000" u="none" strike="noStrike">
                          <a:effectLst/>
                        </a:rPr>
                        <a:t>28/11/25</a:t>
                      </a:r>
                    </a:p>
                    <a:p>
                      <a:pPr marL="55245" marR="496570" lvl="0" indent="8255">
                        <a:spcBef>
                          <a:spcPts val="50"/>
                        </a:spcBef>
                        <a:spcAft>
                          <a:spcPts val="0"/>
                        </a:spcAft>
                        <a:buNone/>
                      </a:pPr>
                      <a:r>
                        <a:rPr lang="en-US" sz="1000" u="none" strike="noStrike">
                          <a:effectLst/>
                        </a:rPr>
                        <a:t>01/06/26</a:t>
                      </a:r>
                    </a:p>
                    <a:p>
                      <a:pPr marL="55245" marR="496570" lvl="0" indent="8255">
                        <a:spcBef>
                          <a:spcPts val="50"/>
                        </a:spcBef>
                        <a:spcAft>
                          <a:spcPts val="0"/>
                        </a:spcAft>
                        <a:buNone/>
                      </a:pPr>
                      <a:r>
                        <a:rPr lang="en-US" sz="1000" u="none" strike="noStrike">
                          <a:effectLst/>
                        </a:rPr>
                        <a:t>20/07/26</a:t>
                      </a:r>
                    </a:p>
                  </a:txBody>
                  <a:tcPr marL="63500" marR="63500" marT="63500" marB="6350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fontAlgn="t"/>
                      <a:br>
                        <a:rPr lang="en-US" sz="1000">
                          <a:effectLst/>
                        </a:rPr>
                      </a:br>
                      <a:endParaRPr lang="en-US" sz="1000">
                        <a:effectLst/>
                      </a:endParaRPr>
                    </a:p>
                  </a:txBody>
                  <a:tcPr marL="63500" marR="63500" marT="63500" marB="63500"/>
                </a:tc>
                <a:tc hMerge="1">
                  <a:txBody>
                    <a:bodyPr/>
                    <a:lstStyle/>
                    <a:p>
                      <a:endParaRPr lang="en-US"/>
                    </a:p>
                  </a:txBody>
                  <a:tcPr/>
                </a:tc>
                <a:extLst>
                  <a:ext uri="{0D108BD9-81ED-4DB2-BD59-A6C34878D82A}">
                    <a16:rowId xmlns:a16="http://schemas.microsoft.com/office/drawing/2014/main" val="4107625199"/>
                  </a:ext>
                </a:extLst>
              </a:tr>
              <a:tr h="572621">
                <a:tc gridSpan="6">
                  <a:txBody>
                    <a:bodyPr/>
                    <a:lstStyle/>
                    <a:p>
                      <a:pPr marL="57785" rtl="0" fontAlgn="t">
                        <a:spcBef>
                          <a:spcPts val="0"/>
                        </a:spcBef>
                        <a:spcAft>
                          <a:spcPts val="0"/>
                        </a:spcAft>
                      </a:pPr>
                      <a:r>
                        <a:rPr lang="en-US" sz="1000" u="none" strike="noStrike">
                          <a:effectLst/>
                        </a:rPr>
                        <a:t>O.N. </a:t>
                      </a:r>
                      <a:r>
                        <a:rPr lang="en-US" sz="1000" u="none" strike="noStrike" err="1">
                          <a:effectLst/>
                        </a:rPr>
                        <a:t>Gwener</a:t>
                      </a:r>
                      <a:r>
                        <a:rPr lang="en-US" sz="1000" u="none" strike="noStrike">
                          <a:effectLst/>
                        </a:rPr>
                        <a:t> y </a:t>
                      </a:r>
                      <a:r>
                        <a:rPr lang="en-US" sz="1000" u="none" strike="noStrike" err="1">
                          <a:effectLst/>
                        </a:rPr>
                        <a:t>Groglith</a:t>
                      </a:r>
                      <a:r>
                        <a:rPr lang="en-US" sz="1000" u="none" strike="noStrike">
                          <a:effectLst/>
                        </a:rPr>
                        <a:t>/Good Friday –  03/04/26</a:t>
                      </a:r>
                      <a:endParaRPr lang="en-US" sz="1000">
                        <a:effectLst/>
                      </a:endParaRPr>
                    </a:p>
                    <a:p>
                      <a:pPr marL="52070" rtl="0" fontAlgn="t">
                        <a:spcBef>
                          <a:spcPts val="4"/>
                        </a:spcBef>
                        <a:spcAft>
                          <a:spcPts val="0"/>
                        </a:spcAft>
                      </a:pPr>
                      <a:r>
                        <a:rPr lang="en-US" sz="1000" u="none" strike="noStrike" err="1">
                          <a:effectLst/>
                        </a:rPr>
                        <a:t>Gwyl</a:t>
                      </a:r>
                      <a:r>
                        <a:rPr lang="en-US" sz="1000" u="none" strike="noStrike">
                          <a:effectLst/>
                        </a:rPr>
                        <a:t> Fai/May day – 04/05/26</a:t>
                      </a:r>
                    </a:p>
                  </a:txBody>
                  <a:tcPr marL="63500" marR="63500" marT="63500" marB="6350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marL="60325" rtl="0" fontAlgn="t">
                        <a:spcBef>
                          <a:spcPts val="0"/>
                        </a:spcBef>
                        <a:spcAft>
                          <a:spcPts val="0"/>
                        </a:spcAft>
                      </a:pPr>
                      <a:endParaRPr lang="en-US">
                        <a:effectLst/>
                      </a:endParaRPr>
                    </a:p>
                  </a:txBody>
                  <a:tcPr marL="63500" marR="63500" marT="63500" marB="63500"/>
                </a:tc>
                <a:tc hMerge="1">
                  <a:txBody>
                    <a:bodyPr/>
                    <a:lstStyle/>
                    <a:p>
                      <a:endParaRPr lang="en-US"/>
                    </a:p>
                  </a:txBody>
                  <a:tcPr/>
                </a:tc>
                <a:extLst>
                  <a:ext uri="{0D108BD9-81ED-4DB2-BD59-A6C34878D82A}">
                    <a16:rowId xmlns:a16="http://schemas.microsoft.com/office/drawing/2014/main" val="1876826266"/>
                  </a:ext>
                </a:extLst>
              </a:tr>
            </a:tbl>
          </a:graphicData>
        </a:graphic>
      </p:graphicFrame>
    </p:spTree>
    <p:extLst>
      <p:ext uri="{BB962C8B-B14F-4D97-AF65-F5344CB8AC3E}">
        <p14:creationId xmlns:p14="http://schemas.microsoft.com/office/powerpoint/2010/main" val="324982273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ecedent">
  <a:themeElements>
    <a:clrScheme name="Precedent">
      <a:dk1>
        <a:srgbClr val="921F07"/>
      </a:dk1>
      <a:lt1>
        <a:sysClr val="window" lastClr="FFFFFF"/>
      </a:lt1>
      <a:dk2>
        <a:srgbClr val="333333"/>
      </a:dk2>
      <a:lt2>
        <a:srgbClr val="E5E5D3"/>
      </a:lt2>
      <a:accent1>
        <a:srgbClr val="993232"/>
      </a:accent1>
      <a:accent2>
        <a:srgbClr val="9B6C34"/>
      </a:accent2>
      <a:accent3>
        <a:srgbClr val="736C5D"/>
      </a:accent3>
      <a:accent4>
        <a:srgbClr val="C9972B"/>
      </a:accent4>
      <a:accent5>
        <a:srgbClr val="C95F2B"/>
      </a:accent5>
      <a:accent6>
        <a:srgbClr val="8F7A05"/>
      </a:accent6>
      <a:hlink>
        <a:srgbClr val="933926"/>
      </a:hlink>
      <a:folHlink>
        <a:srgbClr val="916019"/>
      </a:folHlink>
    </a:clrScheme>
    <a:fontScheme name="Precedent">
      <a:majorFont>
        <a:latin typeface="Perpetua Titling MT"/>
        <a:ea typeface=""/>
        <a:cs typeface=""/>
        <a:font script="Jpan" typeface="ＭＳ Ｐ明朝"/>
        <a:font script="Hans" typeface="宋体"/>
        <a:font script="Hant" typeface="新細明體"/>
      </a:majorFont>
      <a:minorFont>
        <a:latin typeface="Calisto MT"/>
        <a:ea typeface=""/>
        <a:cs typeface=""/>
        <a:font script="Jpan" typeface="ＭＳ Ｐ明朝"/>
        <a:font script="Hans" typeface="宋体"/>
        <a:font script="Hant" typeface="新細明體"/>
      </a:minorFont>
    </a:fontScheme>
    <a:fmtScheme name="Precedent">
      <a:fillStyleLst>
        <a:solidFill>
          <a:schemeClr val="phClr"/>
        </a:solidFill>
        <a:gradFill rotWithShape="1">
          <a:gsLst>
            <a:gs pos="0">
              <a:schemeClr val="phClr">
                <a:tint val="100000"/>
                <a:shade val="90000"/>
                <a:satMod val="135000"/>
              </a:schemeClr>
            </a:gs>
            <a:gs pos="100000">
              <a:schemeClr val="phClr">
                <a:tint val="100000"/>
                <a:shade val="30000"/>
                <a:satMod val="135000"/>
              </a:schemeClr>
            </a:gs>
          </a:gsLst>
          <a:path path="circle">
            <a:fillToRect l="70000" t="10000" b="70000"/>
          </a:path>
        </a:gradFill>
        <a:blipFill rotWithShape="1">
          <a:blip xmlns:r="http://schemas.openxmlformats.org/officeDocument/2006/relationships" r:embed="rId1">
            <a:duotone>
              <a:schemeClr val="phClr">
                <a:shade val="10000"/>
                <a:satMod val="135000"/>
              </a:schemeClr>
              <a:schemeClr val="phClr">
                <a:satMod val="150000"/>
                <a:lumMod val="110000"/>
              </a:schemeClr>
            </a:duotone>
          </a:blip>
          <a:stretch/>
        </a:blipFill>
      </a:fillStyleLst>
      <a:lnStyleLst>
        <a:ln w="12700" cap="flat" cmpd="sng" algn="ctr">
          <a:solidFill>
            <a:schemeClr val="phClr">
              <a:shade val="95000"/>
              <a:satMod val="105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a:effectStyle>
        <a:effectStyle>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a:effectStyle>
      </a:effectStyleLst>
      <a:bgFillStyleLst>
        <a:solidFill>
          <a:schemeClr val="phClr"/>
        </a:solidFill>
        <a:gradFill rotWithShape="1">
          <a:gsLst>
            <a:gs pos="0">
              <a:schemeClr val="phClr">
                <a:tint val="100000"/>
                <a:shade val="90000"/>
                <a:satMod val="135000"/>
              </a:schemeClr>
            </a:gs>
            <a:gs pos="100000">
              <a:schemeClr val="phClr">
                <a:shade val="30000"/>
                <a:satMod val="150000"/>
              </a:schemeClr>
            </a:gs>
          </a:gsLst>
          <a:path path="circle">
            <a:fillToRect t="10000" r="70000" b="70000"/>
          </a:path>
        </a:gradFill>
        <a:blipFill rotWithShape="1">
          <a:blip xmlns:r="http://schemas.openxmlformats.org/officeDocument/2006/relationships" r:embed="rId2">
            <a:duotone>
              <a:schemeClr val="phClr">
                <a:shade val="10000"/>
                <a:satMod val="130000"/>
                <a:lumMod val="80000"/>
              </a:schemeClr>
              <a:schemeClr val="phClr">
                <a:satMod val="150000"/>
                <a:lumMod val="11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gfen" ma:contentTypeID="0x01010050B091101444EC46919B7194AB7C4B2E" ma:contentTypeVersion="6" ma:contentTypeDescription="Creu dogfen newydd." ma:contentTypeScope="" ma:versionID="ad47158522c6d1c006ec14574fe7cbc2">
  <xsd:schema xmlns:xsd="http://www.w3.org/2001/XMLSchema" xmlns:xs="http://www.w3.org/2001/XMLSchema" xmlns:p="http://schemas.microsoft.com/office/2006/metadata/properties" xmlns:ns2="7649e53a-07d6-4eb5-bf50-22f93641f059" xmlns:ns3="f501d3bd-d75d-4ad8-8a1d-76131a31fc5c" targetNamespace="http://schemas.microsoft.com/office/2006/metadata/properties" ma:root="true" ma:fieldsID="3f89950d755c24c4d9b0a1224e164114" ns2:_="" ns3:_="">
    <xsd:import namespace="7649e53a-07d6-4eb5-bf50-22f93641f059"/>
    <xsd:import namespace="f501d3bd-d75d-4ad8-8a1d-76131a31fc5c"/>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49e53a-07d6-4eb5-bf50-22f93641f0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01d3bd-d75d-4ad8-8a1d-76131a31fc5c" elementFormDefault="qualified">
    <xsd:import namespace="http://schemas.microsoft.com/office/2006/documentManagement/types"/>
    <xsd:import namespace="http://schemas.microsoft.com/office/infopath/2007/PartnerControls"/>
    <xsd:element name="SharedWithUsers" ma:index="11" nillable="true" ma:displayName="Rhannwyd â"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Wedi Rhannu Gyda Manyl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f501d3bd-d75d-4ad8-8a1d-76131a31fc5c">
      <UserInfo>
        <DisplayName>G Gravell (Llangunnor Primary School)</DisplayName>
        <AccountId>10476</AccountId>
        <AccountType/>
      </UserInfo>
      <UserInfo>
        <DisplayName>admin (Llangunnor Primary School)</DisplayName>
        <AccountId>16491</AccountId>
        <AccountType/>
      </UserInfo>
      <UserInfo>
        <DisplayName>A THOMAS (Llangunnor Primary School)</DisplayName>
        <AccountId>1142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7CBC7F-F110-40D2-8AF8-9AA279361D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49e53a-07d6-4eb5-bf50-22f93641f059"/>
    <ds:schemaRef ds:uri="f501d3bd-d75d-4ad8-8a1d-76131a31fc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75DABF-52F0-435D-881C-EAEF1AAC204D}">
  <ds:schemaRefs>
    <ds:schemaRef ds:uri="7649e53a-07d6-4eb5-bf50-22f93641f059"/>
    <ds:schemaRef ds:uri="f501d3bd-d75d-4ad8-8a1d-76131a31fc5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FE49D2B-957E-406A-984D-FE41057F3F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Precedent.thmx</Template>
  <Application>Microsoft Office PowerPoint</Application>
  <PresentationFormat>Sioe Ar-sgrin (4:3)</PresentationFormat>
  <Slides>19</Slides>
  <Notes>0</Notes>
  <HiddenSlides>0</HiddenSlides>
  <ScaleCrop>false</ScaleCrop>
  <HeadingPairs>
    <vt:vector size="4" baseType="variant">
      <vt:variant>
        <vt:lpstr>Thema</vt:lpstr>
      </vt:variant>
      <vt:variant>
        <vt:i4>1</vt:i4>
      </vt:variant>
      <vt:variant>
        <vt:lpstr>Teitlau Sleidiau</vt:lpstr>
      </vt:variant>
      <vt:variant>
        <vt:i4>19</vt:i4>
      </vt:variant>
    </vt:vector>
  </HeadingPairs>
  <TitlesOfParts>
    <vt:vector size="20" baseType="lpstr">
      <vt:lpstr>Precedent</vt:lpstr>
      <vt:lpstr>Cyflwyniad PowerPoint</vt:lpstr>
      <vt:lpstr>Gwybodaeth/ information</vt:lpstr>
      <vt:lpstr>Gair gan y cadeirydd </vt:lpstr>
      <vt:lpstr>a word from the chairperson</vt:lpstr>
      <vt:lpstr>Ein Gweledigaeth Our Vision:</vt:lpstr>
      <vt:lpstr>Aelodau'r corff llywodraethol/governing body members  (Hydref/october 2024-Haf/summer 2025)</vt:lpstr>
      <vt:lpstr>LLYWODRAETHWYR/   GOVERNORS </vt:lpstr>
      <vt:lpstr>Cyflwyniad PowerPoint</vt:lpstr>
      <vt:lpstr>Staff yr Ysgol/School Staff</vt:lpstr>
      <vt:lpstr>Diogelwch / Safety </vt:lpstr>
      <vt:lpstr>Anghenion Dysgu Ychwanegol Additional Learning Needs</vt:lpstr>
      <vt:lpstr>Cwricwlwm ac Asesu</vt:lpstr>
      <vt:lpstr>Curriculum and Assessment</vt:lpstr>
      <vt:lpstr>Ein Polisi Iaith Our Language Policy</vt:lpstr>
      <vt:lpstr>xxSafonau / Standards</vt:lpstr>
      <vt:lpstr>Cynllun Gweithredu/Action Plan Cyflawniad Ariannol 2023/24  Financial Performance 2023/24</vt:lpstr>
      <vt:lpstr>Gwybodaeth / information</vt:lpstr>
      <vt:lpstr>Cymuned yr Ysgol/ School Community   </vt:lpstr>
      <vt:lpstr>xGWYLIAU A ThYMhORAU YSGOL -  2025-26 Holidays and term 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Gwasanaeth Coffa 2014</dc:title>
  <dc:creator>Sara  Owen</dc:creator>
  <cp:revision>157</cp:revision>
  <dcterms:created xsi:type="dcterms:W3CDTF">2014-11-10T19:15:05Z</dcterms:created>
  <dcterms:modified xsi:type="dcterms:W3CDTF">2025-12-08T10:29:48Z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0x01010050B091101444EC46919B7194AB7C4B2E</vt:lpwstr>
  </property>
  <property fmtid="{D5CDD505-2E9C-101B-9397-08002B2CF9AE}" pid="3" name="MediaServiceImageTags">
    <vt:lpwstr/>
  </property>
</Properties>
</file>